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3.xml" ContentType="application/vnd.openxmlformats-officedocument.drawingml.chart+xml"/>
  <Override PartName="/ppt/charts/chart4.xml" ContentType="application/vnd.openxmlformats-officedocument.drawingml.chart+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90"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91"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Lst>
  <p:sldSz cx="9144000" cy="6858000" type="screen4x3"/>
  <p:notesSz cx="7010400" cy="9236075"/>
  <p:defaultTex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p:restoredTop sz="94667"/>
  </p:normalViewPr>
  <p:slideViewPr>
    <p:cSldViewPr snapToGrid="0" snapToObjects="1">
      <p:cViewPr>
        <p:scale>
          <a:sx n="80" d="100"/>
          <a:sy n="80" d="100"/>
        </p:scale>
        <p:origin x="-1272" y="-24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1" Type="http://schemas.openxmlformats.org/officeDocument/2006/relationships/oleObject" Target="file:///\\Antwnas\TMINERA\SARITA\DATOS%20ANUALES%202017.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Antwnas\TMINERA\SARITA\DATOS%20ANUALES%202017.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CO"/>
  <c:roundedCorners val="0"/>
  <mc:AlternateContent xmlns:mc="http://schemas.openxmlformats.org/markup-compatibility/2006">
    <mc:Choice xmlns:c14="http://schemas.microsoft.com/office/drawing/2007/8/2/chart" Requires="c14">
      <c14:style val="104"/>
    </mc:Choice>
    <mc:Fallback>
      <c:style val="4"/>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invertIfNegative val="0"/>
          <c:dPt>
            <c:idx val="0"/>
            <c:invertIfNegative val="0"/>
            <c:bubble3D val="0"/>
            <c:spPr>
              <a:solidFill>
                <a:srgbClr val="FFC000"/>
              </a:solidFill>
            </c:spPr>
          </c:dPt>
          <c:dPt>
            <c:idx val="1"/>
            <c:invertIfNegative val="0"/>
            <c:bubble3D val="0"/>
            <c:spPr>
              <a:solidFill>
                <a:srgbClr val="92D050"/>
              </a:solidFill>
            </c:spPr>
          </c:dPt>
          <c:dPt>
            <c:idx val="2"/>
            <c:invertIfNegative val="0"/>
            <c:bubble3D val="0"/>
            <c:spPr>
              <a:solidFill>
                <a:srgbClr val="C00000"/>
              </a:solidFill>
            </c:spPr>
          </c:dPt>
          <c:cat>
            <c:strRef>
              <c:f>Hoja2!$B$4:$B$6</c:f>
              <c:strCache>
                <c:ptCount val="3"/>
                <c:pt idx="0">
                  <c:v>Conceptos Técnicos</c:v>
                </c:pt>
                <c:pt idx="1">
                  <c:v>Inspecciones de campo</c:v>
                </c:pt>
                <c:pt idx="2">
                  <c:v>Actos administrativos-evaluaciones jurídicas</c:v>
                </c:pt>
              </c:strCache>
            </c:strRef>
          </c:cat>
          <c:val>
            <c:numRef>
              <c:f>Hoja2!$C$4:$C$6</c:f>
              <c:numCache>
                <c:formatCode>General</c:formatCode>
                <c:ptCount val="3"/>
                <c:pt idx="0">
                  <c:v>1378</c:v>
                </c:pt>
                <c:pt idx="1">
                  <c:v>1137</c:v>
                </c:pt>
                <c:pt idx="2">
                  <c:v>1876</c:v>
                </c:pt>
              </c:numCache>
            </c:numRef>
          </c:val>
        </c:ser>
        <c:dLbls>
          <c:showLegendKey val="0"/>
          <c:showVal val="1"/>
          <c:showCatName val="0"/>
          <c:showSerName val="0"/>
          <c:showPercent val="0"/>
          <c:showBubbleSize val="0"/>
        </c:dLbls>
        <c:gapWidth val="150"/>
        <c:overlap val="-25"/>
        <c:axId val="23321984"/>
        <c:axId val="23360640"/>
      </c:barChart>
      <c:catAx>
        <c:axId val="23321984"/>
        <c:scaling>
          <c:orientation val="minMax"/>
        </c:scaling>
        <c:delete val="0"/>
        <c:axPos val="b"/>
        <c:majorTickMark val="none"/>
        <c:minorTickMark val="none"/>
        <c:tickLblPos val="nextTo"/>
        <c:crossAx val="23360640"/>
        <c:crosses val="autoZero"/>
        <c:auto val="1"/>
        <c:lblAlgn val="ctr"/>
        <c:lblOffset val="100"/>
        <c:noMultiLvlLbl val="0"/>
      </c:catAx>
      <c:valAx>
        <c:axId val="23360640"/>
        <c:scaling>
          <c:orientation val="minMax"/>
        </c:scaling>
        <c:delete val="1"/>
        <c:axPos val="l"/>
        <c:numFmt formatCode="General" sourceLinked="1"/>
        <c:majorTickMark val="none"/>
        <c:minorTickMark val="none"/>
        <c:tickLblPos val="nextTo"/>
        <c:crossAx val="23321984"/>
        <c:crosses val="autoZero"/>
        <c:crossBetween val="between"/>
      </c:valAx>
    </c:plotArea>
    <c:plotVisOnly val="1"/>
    <c:dispBlanksAs val="gap"/>
    <c:showDLblsOverMax val="0"/>
  </c:chart>
  <c:spPr>
    <a:ln>
      <a:solidFill>
        <a:sysClr val="windowText" lastClr="000000"/>
      </a:solidFill>
    </a:ln>
  </c:spPr>
  <c:txPr>
    <a:bodyPr/>
    <a:lstStyle/>
    <a:p>
      <a:pPr>
        <a:defRPr sz="1200" b="1">
          <a:latin typeface="Arial Narrow" pitchFamily="34" charset="0"/>
        </a:defRPr>
      </a:pPr>
      <a:endParaRPr lang="es-CO"/>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C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Hoja2!$C$31</c:f>
              <c:strCache>
                <c:ptCount val="1"/>
                <c:pt idx="0">
                  <c:v>AUTOS 2017</c:v>
                </c:pt>
              </c:strCache>
            </c:strRef>
          </c:tx>
          <c:spPr>
            <a:solidFill>
              <a:srgbClr val="FFC000"/>
            </a:solidFill>
          </c:spPr>
          <c:invertIfNegative val="0"/>
          <c:cat>
            <c:strRef>
              <c:f>Hoja2!$B$32:$B$43</c:f>
              <c:strCache>
                <c:ptCount val="12"/>
                <c:pt idx="0">
                  <c:v>Enero</c:v>
                </c:pt>
                <c:pt idx="1">
                  <c:v>Febrero</c:v>
                </c:pt>
                <c:pt idx="2">
                  <c:v>Marzo</c:v>
                </c:pt>
                <c:pt idx="3">
                  <c:v>Abril</c:v>
                </c:pt>
                <c:pt idx="4">
                  <c:v>Mayo</c:v>
                </c:pt>
                <c:pt idx="5">
                  <c:v>Junio</c:v>
                </c:pt>
                <c:pt idx="6">
                  <c:v>Julio</c:v>
                </c:pt>
                <c:pt idx="7">
                  <c:v>Agosto</c:v>
                </c:pt>
                <c:pt idx="8">
                  <c:v>Septiembre</c:v>
                </c:pt>
                <c:pt idx="9">
                  <c:v>Octubre</c:v>
                </c:pt>
                <c:pt idx="10">
                  <c:v>Noviembre </c:v>
                </c:pt>
                <c:pt idx="11">
                  <c:v>Diciembre</c:v>
                </c:pt>
              </c:strCache>
            </c:strRef>
          </c:cat>
          <c:val>
            <c:numRef>
              <c:f>Hoja2!$C$32:$C$43</c:f>
              <c:numCache>
                <c:formatCode>General</c:formatCode>
                <c:ptCount val="12"/>
                <c:pt idx="0">
                  <c:v>84</c:v>
                </c:pt>
                <c:pt idx="1">
                  <c:v>139</c:v>
                </c:pt>
                <c:pt idx="2">
                  <c:v>265</c:v>
                </c:pt>
                <c:pt idx="3">
                  <c:v>125</c:v>
                </c:pt>
                <c:pt idx="4">
                  <c:v>40</c:v>
                </c:pt>
                <c:pt idx="5">
                  <c:v>20</c:v>
                </c:pt>
                <c:pt idx="6">
                  <c:v>72</c:v>
                </c:pt>
                <c:pt idx="7">
                  <c:v>86</c:v>
                </c:pt>
                <c:pt idx="8">
                  <c:v>459</c:v>
                </c:pt>
                <c:pt idx="9">
                  <c:v>42</c:v>
                </c:pt>
                <c:pt idx="10">
                  <c:v>26</c:v>
                </c:pt>
                <c:pt idx="11">
                  <c:v>23</c:v>
                </c:pt>
              </c:numCache>
            </c:numRef>
          </c:val>
        </c:ser>
        <c:ser>
          <c:idx val="1"/>
          <c:order val="1"/>
          <c:tx>
            <c:strRef>
              <c:f>Hoja2!$D$31</c:f>
              <c:strCache>
                <c:ptCount val="1"/>
                <c:pt idx="0">
                  <c:v>RESOLUCIONES 2017</c:v>
                </c:pt>
              </c:strCache>
            </c:strRef>
          </c:tx>
          <c:spPr>
            <a:solidFill>
              <a:srgbClr val="C00000"/>
            </a:solidFill>
          </c:spPr>
          <c:invertIfNegative val="0"/>
          <c:cat>
            <c:strRef>
              <c:f>Hoja2!$B$32:$B$43</c:f>
              <c:strCache>
                <c:ptCount val="12"/>
                <c:pt idx="0">
                  <c:v>Enero</c:v>
                </c:pt>
                <c:pt idx="1">
                  <c:v>Febrero</c:v>
                </c:pt>
                <c:pt idx="2">
                  <c:v>Marzo</c:v>
                </c:pt>
                <c:pt idx="3">
                  <c:v>Abril</c:v>
                </c:pt>
                <c:pt idx="4">
                  <c:v>Mayo</c:v>
                </c:pt>
                <c:pt idx="5">
                  <c:v>Junio</c:v>
                </c:pt>
                <c:pt idx="6">
                  <c:v>Julio</c:v>
                </c:pt>
                <c:pt idx="7">
                  <c:v>Agosto</c:v>
                </c:pt>
                <c:pt idx="8">
                  <c:v>Septiembre</c:v>
                </c:pt>
                <c:pt idx="9">
                  <c:v>Octubre</c:v>
                </c:pt>
                <c:pt idx="10">
                  <c:v>Noviembre </c:v>
                </c:pt>
                <c:pt idx="11">
                  <c:v>Diciembre</c:v>
                </c:pt>
              </c:strCache>
            </c:strRef>
          </c:cat>
          <c:val>
            <c:numRef>
              <c:f>Hoja2!$D$32:$D$43</c:f>
              <c:numCache>
                <c:formatCode>General</c:formatCode>
                <c:ptCount val="12"/>
                <c:pt idx="0">
                  <c:v>9</c:v>
                </c:pt>
                <c:pt idx="1">
                  <c:v>20</c:v>
                </c:pt>
                <c:pt idx="2">
                  <c:v>23</c:v>
                </c:pt>
                <c:pt idx="3">
                  <c:v>35</c:v>
                </c:pt>
                <c:pt idx="4">
                  <c:v>36</c:v>
                </c:pt>
                <c:pt idx="5">
                  <c:v>55</c:v>
                </c:pt>
                <c:pt idx="6">
                  <c:v>44</c:v>
                </c:pt>
                <c:pt idx="7">
                  <c:v>53</c:v>
                </c:pt>
                <c:pt idx="8">
                  <c:v>44</c:v>
                </c:pt>
                <c:pt idx="9">
                  <c:v>47</c:v>
                </c:pt>
                <c:pt idx="10">
                  <c:v>81</c:v>
                </c:pt>
                <c:pt idx="11">
                  <c:v>48</c:v>
                </c:pt>
              </c:numCache>
            </c:numRef>
          </c:val>
        </c:ser>
        <c:dLbls>
          <c:showLegendKey val="0"/>
          <c:showVal val="1"/>
          <c:showCatName val="0"/>
          <c:showSerName val="0"/>
          <c:showPercent val="0"/>
          <c:showBubbleSize val="0"/>
        </c:dLbls>
        <c:gapWidth val="150"/>
        <c:overlap val="-25"/>
        <c:axId val="23809024"/>
        <c:axId val="23819008"/>
      </c:barChart>
      <c:catAx>
        <c:axId val="23809024"/>
        <c:scaling>
          <c:orientation val="minMax"/>
        </c:scaling>
        <c:delete val="0"/>
        <c:axPos val="b"/>
        <c:majorTickMark val="none"/>
        <c:minorTickMark val="none"/>
        <c:tickLblPos val="nextTo"/>
        <c:crossAx val="23819008"/>
        <c:crosses val="autoZero"/>
        <c:auto val="1"/>
        <c:lblAlgn val="ctr"/>
        <c:lblOffset val="100"/>
        <c:noMultiLvlLbl val="0"/>
      </c:catAx>
      <c:valAx>
        <c:axId val="23819008"/>
        <c:scaling>
          <c:orientation val="minMax"/>
        </c:scaling>
        <c:delete val="1"/>
        <c:axPos val="l"/>
        <c:numFmt formatCode="General" sourceLinked="1"/>
        <c:majorTickMark val="out"/>
        <c:minorTickMark val="none"/>
        <c:tickLblPos val="nextTo"/>
        <c:crossAx val="23809024"/>
        <c:crosses val="autoZero"/>
        <c:crossBetween val="between"/>
      </c:valAx>
    </c:plotArea>
    <c:legend>
      <c:legendPos val="t"/>
      <c:layout/>
      <c:overlay val="0"/>
    </c:legend>
    <c:plotVisOnly val="1"/>
    <c:dispBlanksAs val="gap"/>
    <c:showDLblsOverMax val="0"/>
  </c:chart>
  <c:spPr>
    <a:ln>
      <a:solidFill>
        <a:sysClr val="windowText" lastClr="000000"/>
      </a:solidFill>
    </a:ln>
  </c:spPr>
  <c:txPr>
    <a:bodyPr/>
    <a:lstStyle/>
    <a:p>
      <a:pPr>
        <a:defRPr sz="1200">
          <a:latin typeface="Arial Narrow" pitchFamily="34" charset="0"/>
        </a:defRPr>
      </a:pPr>
      <a:endParaRPr lang="es-CO"/>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C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CO" dirty="0" smtClean="0"/>
              <a:t>AUTOS EN EL AÑO</a:t>
            </a:r>
            <a:endParaRPr lang="es-CO" dirty="0"/>
          </a:p>
        </c:rich>
      </c:tx>
      <c:layout/>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'autos pro'!$K$17</c:f>
              <c:strCache>
                <c:ptCount val="1"/>
                <c:pt idx="0">
                  <c:v>AUTOS</c:v>
                </c:pt>
              </c:strCache>
            </c:strRef>
          </c:tx>
          <c:spPr>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c:spPr>
          <c:invertIfNegative val="0"/>
          <c:dLbls>
            <c:showLegendKey val="0"/>
            <c:showVal val="1"/>
            <c:showCatName val="0"/>
            <c:showSerName val="0"/>
            <c:showPercent val="0"/>
            <c:showBubbleSize val="0"/>
            <c:showLeaderLines val="0"/>
          </c:dLbls>
          <c:cat>
            <c:strRef>
              <c:f>'autos pro'!$K$18:$K$30</c:f>
              <c:strCache>
                <c:ptCount val="13"/>
                <c:pt idx="0">
                  <c:v>ENERO</c:v>
                </c:pt>
                <c:pt idx="1">
                  <c:v>FEBRERO</c:v>
                </c:pt>
                <c:pt idx="2">
                  <c:v>MARZO</c:v>
                </c:pt>
                <c:pt idx="3">
                  <c:v>ABRIL</c:v>
                </c:pt>
                <c:pt idx="4">
                  <c:v>MAYO</c:v>
                </c:pt>
                <c:pt idx="5">
                  <c:v>JUNIO</c:v>
                </c:pt>
                <c:pt idx="6">
                  <c:v>JULIO</c:v>
                </c:pt>
                <c:pt idx="7">
                  <c:v>AGOSTO</c:v>
                </c:pt>
                <c:pt idx="8">
                  <c:v>SEPTIEMBRE</c:v>
                </c:pt>
                <c:pt idx="9">
                  <c:v>OCTUBRE</c:v>
                </c:pt>
                <c:pt idx="10">
                  <c:v>NOVIEMBRE</c:v>
                </c:pt>
                <c:pt idx="11">
                  <c:v>DICIEMBRE</c:v>
                </c:pt>
                <c:pt idx="12">
                  <c:v>TOTAL</c:v>
                </c:pt>
              </c:strCache>
            </c:strRef>
          </c:cat>
          <c:val>
            <c:numRef>
              <c:f>'autos pro'!$L$18:$L$30</c:f>
              <c:numCache>
                <c:formatCode>General</c:formatCode>
                <c:ptCount val="13"/>
                <c:pt idx="0">
                  <c:v>97</c:v>
                </c:pt>
                <c:pt idx="1">
                  <c:v>74</c:v>
                </c:pt>
                <c:pt idx="2">
                  <c:v>72</c:v>
                </c:pt>
                <c:pt idx="3">
                  <c:v>231</c:v>
                </c:pt>
                <c:pt idx="4">
                  <c:v>297</c:v>
                </c:pt>
                <c:pt idx="5">
                  <c:v>146</c:v>
                </c:pt>
                <c:pt idx="6">
                  <c:v>138</c:v>
                </c:pt>
                <c:pt idx="7">
                  <c:v>186</c:v>
                </c:pt>
                <c:pt idx="8">
                  <c:v>56</c:v>
                </c:pt>
                <c:pt idx="9">
                  <c:v>223</c:v>
                </c:pt>
                <c:pt idx="10">
                  <c:v>67</c:v>
                </c:pt>
                <c:pt idx="11">
                  <c:v>70</c:v>
                </c:pt>
                <c:pt idx="12">
                  <c:v>1657</c:v>
                </c:pt>
              </c:numCache>
            </c:numRef>
          </c:val>
        </c:ser>
        <c:dLbls>
          <c:showLegendKey val="0"/>
          <c:showVal val="0"/>
          <c:showCatName val="0"/>
          <c:showSerName val="0"/>
          <c:showPercent val="0"/>
          <c:showBubbleSize val="0"/>
        </c:dLbls>
        <c:gapWidth val="150"/>
        <c:shape val="cylinder"/>
        <c:axId val="82470400"/>
        <c:axId val="82471936"/>
        <c:axId val="0"/>
      </c:bar3DChart>
      <c:catAx>
        <c:axId val="82470400"/>
        <c:scaling>
          <c:orientation val="minMax"/>
        </c:scaling>
        <c:delete val="0"/>
        <c:axPos val="b"/>
        <c:majorTickMark val="out"/>
        <c:minorTickMark val="none"/>
        <c:tickLblPos val="nextTo"/>
        <c:crossAx val="82471936"/>
        <c:crosses val="autoZero"/>
        <c:auto val="1"/>
        <c:lblAlgn val="ctr"/>
        <c:lblOffset val="100"/>
        <c:noMultiLvlLbl val="0"/>
      </c:catAx>
      <c:valAx>
        <c:axId val="82471936"/>
        <c:scaling>
          <c:orientation val="minMax"/>
        </c:scaling>
        <c:delete val="0"/>
        <c:axPos val="l"/>
        <c:majorGridlines/>
        <c:numFmt formatCode="General" sourceLinked="1"/>
        <c:majorTickMark val="out"/>
        <c:minorTickMark val="none"/>
        <c:tickLblPos val="nextTo"/>
        <c:crossAx val="82470400"/>
        <c:crosses val="autoZero"/>
        <c:crossBetween val="between"/>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C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CO"/>
              <a:t>RESOLUCIONES EN EL AÑO</a:t>
            </a:r>
          </a:p>
        </c:rich>
      </c:tx>
      <c:layout/>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c:spPr>
          <c:invertIfNegative val="0"/>
          <c:dLbls>
            <c:showLegendKey val="0"/>
            <c:showVal val="1"/>
            <c:showCatName val="0"/>
            <c:showSerName val="0"/>
            <c:showPercent val="0"/>
            <c:showBubbleSize val="0"/>
            <c:showLeaderLines val="0"/>
          </c:dLbls>
          <c:cat>
            <c:strRef>
              <c:f>'resoluciones pro'!$J$44:$J$56</c:f>
              <c:strCache>
                <c:ptCount val="13"/>
                <c:pt idx="0">
                  <c:v>ENERO</c:v>
                </c:pt>
                <c:pt idx="1">
                  <c:v>FEBRERO</c:v>
                </c:pt>
                <c:pt idx="2">
                  <c:v>MARZO</c:v>
                </c:pt>
                <c:pt idx="3">
                  <c:v>ABRIL</c:v>
                </c:pt>
                <c:pt idx="4">
                  <c:v>MAYO</c:v>
                </c:pt>
                <c:pt idx="5">
                  <c:v>JUNIO</c:v>
                </c:pt>
                <c:pt idx="6">
                  <c:v>JULIO</c:v>
                </c:pt>
                <c:pt idx="7">
                  <c:v>AGOSTO</c:v>
                </c:pt>
                <c:pt idx="8">
                  <c:v>SEPTIEMBRE</c:v>
                </c:pt>
                <c:pt idx="9">
                  <c:v>OCTUBRE</c:v>
                </c:pt>
                <c:pt idx="10">
                  <c:v>NOVIEMBRE</c:v>
                </c:pt>
                <c:pt idx="11">
                  <c:v>DICIEMBRE</c:v>
                </c:pt>
                <c:pt idx="12">
                  <c:v>TOTAL</c:v>
                </c:pt>
              </c:strCache>
            </c:strRef>
          </c:cat>
          <c:val>
            <c:numRef>
              <c:f>'resoluciones pro'!$K$44:$K$56</c:f>
              <c:numCache>
                <c:formatCode>General</c:formatCode>
                <c:ptCount val="13"/>
                <c:pt idx="0">
                  <c:v>48</c:v>
                </c:pt>
                <c:pt idx="1">
                  <c:v>57</c:v>
                </c:pt>
                <c:pt idx="2">
                  <c:v>46</c:v>
                </c:pt>
                <c:pt idx="3">
                  <c:v>14</c:v>
                </c:pt>
                <c:pt idx="4">
                  <c:v>38</c:v>
                </c:pt>
                <c:pt idx="5">
                  <c:v>31</c:v>
                </c:pt>
                <c:pt idx="6">
                  <c:v>50</c:v>
                </c:pt>
                <c:pt idx="7">
                  <c:v>80</c:v>
                </c:pt>
                <c:pt idx="8">
                  <c:v>22</c:v>
                </c:pt>
                <c:pt idx="9">
                  <c:v>89</c:v>
                </c:pt>
                <c:pt idx="10">
                  <c:v>46</c:v>
                </c:pt>
                <c:pt idx="11">
                  <c:v>47</c:v>
                </c:pt>
                <c:pt idx="12">
                  <c:v>568</c:v>
                </c:pt>
              </c:numCache>
            </c:numRef>
          </c:val>
        </c:ser>
        <c:dLbls>
          <c:showLegendKey val="0"/>
          <c:showVal val="0"/>
          <c:showCatName val="0"/>
          <c:showSerName val="0"/>
          <c:showPercent val="0"/>
          <c:showBubbleSize val="0"/>
        </c:dLbls>
        <c:gapWidth val="150"/>
        <c:shape val="cylinder"/>
        <c:axId val="82488704"/>
        <c:axId val="82498688"/>
        <c:axId val="0"/>
      </c:bar3DChart>
      <c:catAx>
        <c:axId val="82488704"/>
        <c:scaling>
          <c:orientation val="minMax"/>
        </c:scaling>
        <c:delete val="0"/>
        <c:axPos val="b"/>
        <c:majorTickMark val="none"/>
        <c:minorTickMark val="none"/>
        <c:tickLblPos val="nextTo"/>
        <c:crossAx val="82498688"/>
        <c:crosses val="autoZero"/>
        <c:auto val="1"/>
        <c:lblAlgn val="ctr"/>
        <c:lblOffset val="100"/>
        <c:noMultiLvlLbl val="0"/>
      </c:catAx>
      <c:valAx>
        <c:axId val="82498688"/>
        <c:scaling>
          <c:orientation val="minMax"/>
        </c:scaling>
        <c:delete val="0"/>
        <c:axPos val="l"/>
        <c:majorGridlines/>
        <c:numFmt formatCode="General" sourceLinked="1"/>
        <c:majorTickMark val="none"/>
        <c:minorTickMark val="none"/>
        <c:tickLblPos val="nextTo"/>
        <c:crossAx val="82488704"/>
        <c:crosses val="autoZero"/>
        <c:crossBetween val="between"/>
      </c:valAx>
    </c:plotArea>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C23E52-F2FB-43A5-84E8-0FD78212445C}" type="doc">
      <dgm:prSet loTypeId="urn:microsoft.com/office/officeart/2005/8/layout/arrow4" loCatId="relationship" qsTypeId="urn:microsoft.com/office/officeart/2005/8/quickstyle/simple1" qsCatId="simple" csTypeId="urn:microsoft.com/office/officeart/2005/8/colors/accent2_3" csCatId="accent2" phldr="1"/>
      <dgm:spPr/>
      <dgm:t>
        <a:bodyPr/>
        <a:lstStyle/>
        <a:p>
          <a:endParaRPr lang="es-CO"/>
        </a:p>
      </dgm:t>
    </dgm:pt>
    <dgm:pt modelId="{07713986-44AF-413E-B859-8AFE8CEE343C}">
      <dgm:prSet phldrT="[Texto]" custT="1"/>
      <dgm:spPr/>
      <dgm:t>
        <a:bodyPr/>
        <a:lstStyle/>
        <a:p>
          <a:pPr algn="ctr"/>
          <a:r>
            <a:rPr lang="es-CO" sz="2000" dirty="0" smtClean="0">
              <a:latin typeface="Arial Narrow" pitchFamily="34" charset="0"/>
            </a:rPr>
            <a:t>Número de títulos vigentes enero 2017: </a:t>
          </a:r>
        </a:p>
        <a:p>
          <a:pPr algn="ctr"/>
          <a:r>
            <a:rPr lang="es-CO" sz="2000" b="1" dirty="0" smtClean="0">
              <a:latin typeface="Arial Narrow" pitchFamily="34" charset="0"/>
            </a:rPr>
            <a:t>1392</a:t>
          </a:r>
          <a:endParaRPr lang="es-CO" sz="2000" b="1" dirty="0">
            <a:latin typeface="Arial Narrow" pitchFamily="34" charset="0"/>
          </a:endParaRPr>
        </a:p>
      </dgm:t>
    </dgm:pt>
    <dgm:pt modelId="{86E210C2-F27E-4A69-BC0A-A969C47221B7}" type="parTrans" cxnId="{0C7A66D0-8460-408D-8FC1-6F563E553F23}">
      <dgm:prSet/>
      <dgm:spPr/>
      <dgm:t>
        <a:bodyPr/>
        <a:lstStyle/>
        <a:p>
          <a:endParaRPr lang="es-CO" sz="1800">
            <a:latin typeface="Arial Narrow" pitchFamily="34" charset="0"/>
          </a:endParaRPr>
        </a:p>
      </dgm:t>
    </dgm:pt>
    <dgm:pt modelId="{FDF9DA96-5C1F-4CE1-868C-3B94F5F36B9C}" type="sibTrans" cxnId="{0C7A66D0-8460-408D-8FC1-6F563E553F23}">
      <dgm:prSet/>
      <dgm:spPr/>
      <dgm:t>
        <a:bodyPr/>
        <a:lstStyle/>
        <a:p>
          <a:endParaRPr lang="es-CO" sz="1800">
            <a:latin typeface="Arial Narrow" pitchFamily="34" charset="0"/>
          </a:endParaRPr>
        </a:p>
      </dgm:t>
    </dgm:pt>
    <dgm:pt modelId="{B0EEFACF-D0B8-4E2C-A744-A113FF27562C}">
      <dgm:prSet phldrT="[Texto]" custT="1"/>
      <dgm:spPr/>
      <dgm:t>
        <a:bodyPr/>
        <a:lstStyle/>
        <a:p>
          <a:pPr algn="ctr"/>
          <a:r>
            <a:rPr lang="es-CO" sz="2000" dirty="0" smtClean="0">
              <a:latin typeface="Arial Narrow" pitchFamily="34" charset="0"/>
            </a:rPr>
            <a:t>Número de títulos vigentes diciembre 2017: </a:t>
          </a:r>
        </a:p>
        <a:p>
          <a:pPr algn="ctr"/>
          <a:r>
            <a:rPr lang="es-CO" sz="2000" b="1" dirty="0" smtClean="0">
              <a:latin typeface="Arial Narrow" pitchFamily="34" charset="0"/>
            </a:rPr>
            <a:t>1329</a:t>
          </a:r>
          <a:endParaRPr lang="es-CO" sz="2000" b="1" dirty="0">
            <a:latin typeface="Arial Narrow" pitchFamily="34" charset="0"/>
          </a:endParaRPr>
        </a:p>
      </dgm:t>
    </dgm:pt>
    <dgm:pt modelId="{C7CDB840-6849-4E82-A3BA-C87C13EDB2C5}" type="parTrans" cxnId="{2D15A16C-52F6-4464-B0D6-3F30FCD55994}">
      <dgm:prSet/>
      <dgm:spPr/>
      <dgm:t>
        <a:bodyPr/>
        <a:lstStyle/>
        <a:p>
          <a:endParaRPr lang="es-CO" sz="1800">
            <a:latin typeface="Arial Narrow" pitchFamily="34" charset="0"/>
          </a:endParaRPr>
        </a:p>
      </dgm:t>
    </dgm:pt>
    <dgm:pt modelId="{8204906C-CCF2-4734-8ADD-B09C586DC032}" type="sibTrans" cxnId="{2D15A16C-52F6-4464-B0D6-3F30FCD55994}">
      <dgm:prSet/>
      <dgm:spPr/>
      <dgm:t>
        <a:bodyPr/>
        <a:lstStyle/>
        <a:p>
          <a:endParaRPr lang="es-CO" sz="1800">
            <a:latin typeface="Arial Narrow" pitchFamily="34" charset="0"/>
          </a:endParaRPr>
        </a:p>
      </dgm:t>
    </dgm:pt>
    <dgm:pt modelId="{646A9C06-306B-4DEC-9652-9ECFA83E696C}" type="pres">
      <dgm:prSet presAssocID="{5CC23E52-F2FB-43A5-84E8-0FD78212445C}" presName="compositeShape" presStyleCnt="0">
        <dgm:presLayoutVars>
          <dgm:chMax val="2"/>
          <dgm:dir/>
          <dgm:resizeHandles val="exact"/>
        </dgm:presLayoutVars>
      </dgm:prSet>
      <dgm:spPr/>
      <dgm:t>
        <a:bodyPr/>
        <a:lstStyle/>
        <a:p>
          <a:endParaRPr lang="es-CO"/>
        </a:p>
      </dgm:t>
    </dgm:pt>
    <dgm:pt modelId="{0C08D845-5C51-48FE-854A-F833155CDBA6}" type="pres">
      <dgm:prSet presAssocID="{07713986-44AF-413E-B859-8AFE8CEE343C}" presName="upArrow" presStyleLbl="node1" presStyleIdx="0" presStyleCnt="2"/>
      <dgm:spPr/>
    </dgm:pt>
    <dgm:pt modelId="{E5E26E5F-D57A-4DB7-8A2E-643B8ECA89A0}" type="pres">
      <dgm:prSet presAssocID="{07713986-44AF-413E-B859-8AFE8CEE343C}" presName="upArrowText" presStyleLbl="revTx" presStyleIdx="0" presStyleCnt="2">
        <dgm:presLayoutVars>
          <dgm:chMax val="0"/>
          <dgm:bulletEnabled val="1"/>
        </dgm:presLayoutVars>
      </dgm:prSet>
      <dgm:spPr/>
      <dgm:t>
        <a:bodyPr/>
        <a:lstStyle/>
        <a:p>
          <a:endParaRPr lang="es-CO"/>
        </a:p>
      </dgm:t>
    </dgm:pt>
    <dgm:pt modelId="{CDF1281A-6C9B-43AC-A0D5-5D6882D8E2C0}" type="pres">
      <dgm:prSet presAssocID="{B0EEFACF-D0B8-4E2C-A744-A113FF27562C}" presName="downArrow" presStyleLbl="node1" presStyleIdx="1" presStyleCnt="2"/>
      <dgm:spPr/>
    </dgm:pt>
    <dgm:pt modelId="{19A2C8C5-237A-480E-9A8A-8CE8C6D3599B}" type="pres">
      <dgm:prSet presAssocID="{B0EEFACF-D0B8-4E2C-A744-A113FF27562C}" presName="downArrowText" presStyleLbl="revTx" presStyleIdx="1" presStyleCnt="2">
        <dgm:presLayoutVars>
          <dgm:chMax val="0"/>
          <dgm:bulletEnabled val="1"/>
        </dgm:presLayoutVars>
      </dgm:prSet>
      <dgm:spPr/>
      <dgm:t>
        <a:bodyPr/>
        <a:lstStyle/>
        <a:p>
          <a:endParaRPr lang="es-CO"/>
        </a:p>
      </dgm:t>
    </dgm:pt>
  </dgm:ptLst>
  <dgm:cxnLst>
    <dgm:cxn modelId="{3C56F93C-02F6-4FD4-B391-C8C9C006B5D6}" type="presOf" srcId="{5CC23E52-F2FB-43A5-84E8-0FD78212445C}" destId="{646A9C06-306B-4DEC-9652-9ECFA83E696C}" srcOrd="0" destOrd="0" presId="urn:microsoft.com/office/officeart/2005/8/layout/arrow4"/>
    <dgm:cxn modelId="{0C7A66D0-8460-408D-8FC1-6F563E553F23}" srcId="{5CC23E52-F2FB-43A5-84E8-0FD78212445C}" destId="{07713986-44AF-413E-B859-8AFE8CEE343C}" srcOrd="0" destOrd="0" parTransId="{86E210C2-F27E-4A69-BC0A-A969C47221B7}" sibTransId="{FDF9DA96-5C1F-4CE1-868C-3B94F5F36B9C}"/>
    <dgm:cxn modelId="{6D308C72-3A7D-4DBE-B5F8-E4E6264ED43E}" type="presOf" srcId="{B0EEFACF-D0B8-4E2C-A744-A113FF27562C}" destId="{19A2C8C5-237A-480E-9A8A-8CE8C6D3599B}" srcOrd="0" destOrd="0" presId="urn:microsoft.com/office/officeart/2005/8/layout/arrow4"/>
    <dgm:cxn modelId="{C6EC8603-9F8F-4571-84F9-11B5F3A56145}" type="presOf" srcId="{07713986-44AF-413E-B859-8AFE8CEE343C}" destId="{E5E26E5F-D57A-4DB7-8A2E-643B8ECA89A0}" srcOrd="0" destOrd="0" presId="urn:microsoft.com/office/officeart/2005/8/layout/arrow4"/>
    <dgm:cxn modelId="{2D15A16C-52F6-4464-B0D6-3F30FCD55994}" srcId="{5CC23E52-F2FB-43A5-84E8-0FD78212445C}" destId="{B0EEFACF-D0B8-4E2C-A744-A113FF27562C}" srcOrd="1" destOrd="0" parTransId="{C7CDB840-6849-4E82-A3BA-C87C13EDB2C5}" sibTransId="{8204906C-CCF2-4734-8ADD-B09C586DC032}"/>
    <dgm:cxn modelId="{65E8B003-978C-42FB-8028-620E2A7338CB}" type="presParOf" srcId="{646A9C06-306B-4DEC-9652-9ECFA83E696C}" destId="{0C08D845-5C51-48FE-854A-F833155CDBA6}" srcOrd="0" destOrd="0" presId="urn:microsoft.com/office/officeart/2005/8/layout/arrow4"/>
    <dgm:cxn modelId="{64801C4C-661A-46C2-BFE9-F7F31A807D01}" type="presParOf" srcId="{646A9C06-306B-4DEC-9652-9ECFA83E696C}" destId="{E5E26E5F-D57A-4DB7-8A2E-643B8ECA89A0}" srcOrd="1" destOrd="0" presId="urn:microsoft.com/office/officeart/2005/8/layout/arrow4"/>
    <dgm:cxn modelId="{6BA4BE7C-AD61-492D-BD77-FE3148869347}" type="presParOf" srcId="{646A9C06-306B-4DEC-9652-9ECFA83E696C}" destId="{CDF1281A-6C9B-43AC-A0D5-5D6882D8E2C0}" srcOrd="2" destOrd="0" presId="urn:microsoft.com/office/officeart/2005/8/layout/arrow4"/>
    <dgm:cxn modelId="{5053213F-966E-42E9-831B-7B67F57EDFBF}" type="presParOf" srcId="{646A9C06-306B-4DEC-9652-9ECFA83E696C}" destId="{19A2C8C5-237A-480E-9A8A-8CE8C6D3599B}" srcOrd="3" destOrd="0" presId="urn:microsoft.com/office/officeart/2005/8/layout/arrow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1750F3A-61BE-44CB-B4F4-649EB14EE940}" type="doc">
      <dgm:prSet loTypeId="urn:microsoft.com/office/officeart/2005/8/layout/process1" loCatId="process" qsTypeId="urn:microsoft.com/office/officeart/2005/8/quickstyle/simple1" qsCatId="simple" csTypeId="urn:microsoft.com/office/officeart/2005/8/colors/accent2_3" csCatId="accent2" phldr="1"/>
      <dgm:spPr/>
      <dgm:t>
        <a:bodyPr/>
        <a:lstStyle/>
        <a:p>
          <a:endParaRPr lang="es-CO"/>
        </a:p>
      </dgm:t>
    </dgm:pt>
    <dgm:pt modelId="{7FB1500F-987C-4680-8D32-6F6FCFB4F5D1}">
      <dgm:prSet phldrT="[Texto]"/>
      <dgm:spPr/>
      <dgm:t>
        <a:bodyPr/>
        <a:lstStyle/>
        <a:p>
          <a:r>
            <a:rPr lang="es-CO" b="1" dirty="0" smtClean="0">
              <a:solidFill>
                <a:schemeClr val="tx1"/>
              </a:solidFill>
              <a:latin typeface="Arial Narrow" pitchFamily="34" charset="0"/>
            </a:rPr>
            <a:t>3 PROYECTOS PINES: GRAMALOTE TÍTULO 14292, QUEBRADONA TÍTULO 5881 Y CONTINENTAL TÍTULO 7495</a:t>
          </a:r>
          <a:endParaRPr lang="es-CO" b="1" dirty="0">
            <a:solidFill>
              <a:schemeClr val="tx1"/>
            </a:solidFill>
            <a:latin typeface="Arial Narrow" pitchFamily="34" charset="0"/>
          </a:endParaRPr>
        </a:p>
      </dgm:t>
    </dgm:pt>
    <dgm:pt modelId="{4374B831-0D25-4085-8539-6A16619E9141}" type="parTrans" cxnId="{2CE913DE-BFEB-4F93-A67B-E78383870275}">
      <dgm:prSet/>
      <dgm:spPr/>
      <dgm:t>
        <a:bodyPr/>
        <a:lstStyle/>
        <a:p>
          <a:endParaRPr lang="es-CO"/>
        </a:p>
      </dgm:t>
    </dgm:pt>
    <dgm:pt modelId="{3F302F67-09DB-4634-8FF8-267D27593594}" type="sibTrans" cxnId="{2CE913DE-BFEB-4F93-A67B-E78383870275}">
      <dgm:prSet/>
      <dgm:spPr/>
      <dgm:t>
        <a:bodyPr/>
        <a:lstStyle/>
        <a:p>
          <a:endParaRPr lang="es-CO" dirty="0"/>
        </a:p>
      </dgm:t>
    </dgm:pt>
    <dgm:pt modelId="{C26F5A78-5145-41F0-8B78-3DFFAA628DAA}">
      <dgm:prSet phldrT="[Texto]" custT="1"/>
      <dgm:spPr/>
      <dgm:t>
        <a:bodyPr/>
        <a:lstStyle/>
        <a:p>
          <a:r>
            <a:rPr lang="es-CO" sz="1600" b="1" dirty="0" smtClean="0">
              <a:solidFill>
                <a:schemeClr val="tx1"/>
              </a:solidFill>
              <a:latin typeface="Arial Narrow" pitchFamily="34" charset="0"/>
            </a:rPr>
            <a:t>52 CANTERAS</a:t>
          </a:r>
          <a:endParaRPr lang="es-CO" sz="1600" b="1" dirty="0">
            <a:solidFill>
              <a:schemeClr val="tx1"/>
            </a:solidFill>
            <a:latin typeface="Arial Narrow" pitchFamily="34" charset="0"/>
          </a:endParaRPr>
        </a:p>
      </dgm:t>
    </dgm:pt>
    <dgm:pt modelId="{F5972332-51B6-431E-9489-6E7C3DA8184A}" type="parTrans" cxnId="{5DAD36E2-FEBD-474A-AEC2-8B420132C70C}">
      <dgm:prSet/>
      <dgm:spPr/>
      <dgm:t>
        <a:bodyPr/>
        <a:lstStyle/>
        <a:p>
          <a:endParaRPr lang="es-CO"/>
        </a:p>
      </dgm:t>
    </dgm:pt>
    <dgm:pt modelId="{67831FA9-059A-44C7-8E29-0F7499C415DB}" type="sibTrans" cxnId="{5DAD36E2-FEBD-474A-AEC2-8B420132C70C}">
      <dgm:prSet/>
      <dgm:spPr/>
      <dgm:t>
        <a:bodyPr/>
        <a:lstStyle/>
        <a:p>
          <a:endParaRPr lang="es-CO" dirty="0"/>
        </a:p>
      </dgm:t>
    </dgm:pt>
    <dgm:pt modelId="{6EBA63CE-3BE4-4486-903B-473ABFB6E671}">
      <dgm:prSet phldrT="[Texto]"/>
      <dgm:spPr/>
      <dgm:t>
        <a:bodyPr/>
        <a:lstStyle/>
        <a:p>
          <a:r>
            <a:rPr lang="es-CO" b="1" dirty="0" smtClean="0">
              <a:solidFill>
                <a:schemeClr val="tx1"/>
              </a:solidFill>
              <a:latin typeface="Arial Narrow" pitchFamily="34" charset="0"/>
            </a:rPr>
            <a:t>TÍTULOS MINEROS CON CERTIFICADO DE EXPLOSIVOS OTOGADO</a:t>
          </a:r>
          <a:endParaRPr lang="es-CO" b="1" dirty="0">
            <a:solidFill>
              <a:schemeClr val="tx1"/>
            </a:solidFill>
            <a:latin typeface="Arial Narrow" pitchFamily="34" charset="0"/>
          </a:endParaRPr>
        </a:p>
      </dgm:t>
    </dgm:pt>
    <dgm:pt modelId="{CE7F9AEF-F138-4D51-A926-76FF870C4F9F}" type="parTrans" cxnId="{8197AC7C-9FB7-477C-8FD6-7846FFF17ACA}">
      <dgm:prSet/>
      <dgm:spPr/>
      <dgm:t>
        <a:bodyPr/>
        <a:lstStyle/>
        <a:p>
          <a:endParaRPr lang="es-CO"/>
        </a:p>
      </dgm:t>
    </dgm:pt>
    <dgm:pt modelId="{CA84A468-3B6E-4371-982F-D73C6C0200DD}" type="sibTrans" cxnId="{8197AC7C-9FB7-477C-8FD6-7846FFF17ACA}">
      <dgm:prSet/>
      <dgm:spPr/>
      <dgm:t>
        <a:bodyPr/>
        <a:lstStyle/>
        <a:p>
          <a:endParaRPr lang="es-CO"/>
        </a:p>
      </dgm:t>
    </dgm:pt>
    <dgm:pt modelId="{55A4DCE2-1DEA-439A-A9C8-AB5322625A53}" type="pres">
      <dgm:prSet presAssocID="{C1750F3A-61BE-44CB-B4F4-649EB14EE940}" presName="Name0" presStyleCnt="0">
        <dgm:presLayoutVars>
          <dgm:dir/>
          <dgm:resizeHandles val="exact"/>
        </dgm:presLayoutVars>
      </dgm:prSet>
      <dgm:spPr/>
      <dgm:t>
        <a:bodyPr/>
        <a:lstStyle/>
        <a:p>
          <a:endParaRPr lang="es-CO"/>
        </a:p>
      </dgm:t>
    </dgm:pt>
    <dgm:pt modelId="{411E0AF4-D777-403B-8AE5-0C94B01F28AD}" type="pres">
      <dgm:prSet presAssocID="{7FB1500F-987C-4680-8D32-6F6FCFB4F5D1}" presName="node" presStyleLbl="node1" presStyleIdx="0" presStyleCnt="3">
        <dgm:presLayoutVars>
          <dgm:bulletEnabled val="1"/>
        </dgm:presLayoutVars>
      </dgm:prSet>
      <dgm:spPr/>
      <dgm:t>
        <a:bodyPr/>
        <a:lstStyle/>
        <a:p>
          <a:endParaRPr lang="es-CO"/>
        </a:p>
      </dgm:t>
    </dgm:pt>
    <dgm:pt modelId="{792D8BD4-12AB-4767-87B7-84F44C97B78B}" type="pres">
      <dgm:prSet presAssocID="{3F302F67-09DB-4634-8FF8-267D27593594}" presName="sibTrans" presStyleLbl="sibTrans2D1" presStyleIdx="0" presStyleCnt="2"/>
      <dgm:spPr/>
      <dgm:t>
        <a:bodyPr/>
        <a:lstStyle/>
        <a:p>
          <a:endParaRPr lang="es-CO"/>
        </a:p>
      </dgm:t>
    </dgm:pt>
    <dgm:pt modelId="{1D6E747A-5E11-4406-AE83-76BFC1276B3B}" type="pres">
      <dgm:prSet presAssocID="{3F302F67-09DB-4634-8FF8-267D27593594}" presName="connectorText" presStyleLbl="sibTrans2D1" presStyleIdx="0" presStyleCnt="2"/>
      <dgm:spPr/>
      <dgm:t>
        <a:bodyPr/>
        <a:lstStyle/>
        <a:p>
          <a:endParaRPr lang="es-CO"/>
        </a:p>
      </dgm:t>
    </dgm:pt>
    <dgm:pt modelId="{E3E47715-2F0B-400B-822C-038A5D40ACB4}" type="pres">
      <dgm:prSet presAssocID="{C26F5A78-5145-41F0-8B78-3DFFAA628DAA}" presName="node" presStyleLbl="node1" presStyleIdx="1" presStyleCnt="3">
        <dgm:presLayoutVars>
          <dgm:bulletEnabled val="1"/>
        </dgm:presLayoutVars>
      </dgm:prSet>
      <dgm:spPr/>
      <dgm:t>
        <a:bodyPr/>
        <a:lstStyle/>
        <a:p>
          <a:endParaRPr lang="es-CO"/>
        </a:p>
      </dgm:t>
    </dgm:pt>
    <dgm:pt modelId="{A8C10574-5402-496C-BAC1-31D52D4ABFC3}" type="pres">
      <dgm:prSet presAssocID="{67831FA9-059A-44C7-8E29-0F7499C415DB}" presName="sibTrans" presStyleLbl="sibTrans2D1" presStyleIdx="1" presStyleCnt="2"/>
      <dgm:spPr/>
      <dgm:t>
        <a:bodyPr/>
        <a:lstStyle/>
        <a:p>
          <a:endParaRPr lang="es-CO"/>
        </a:p>
      </dgm:t>
    </dgm:pt>
    <dgm:pt modelId="{AFA332F7-9DC0-405D-9308-F854118973A5}" type="pres">
      <dgm:prSet presAssocID="{67831FA9-059A-44C7-8E29-0F7499C415DB}" presName="connectorText" presStyleLbl="sibTrans2D1" presStyleIdx="1" presStyleCnt="2"/>
      <dgm:spPr/>
      <dgm:t>
        <a:bodyPr/>
        <a:lstStyle/>
        <a:p>
          <a:endParaRPr lang="es-CO"/>
        </a:p>
      </dgm:t>
    </dgm:pt>
    <dgm:pt modelId="{9A4FB5CE-9627-49C7-9B77-2B58802C4ADD}" type="pres">
      <dgm:prSet presAssocID="{6EBA63CE-3BE4-4486-903B-473ABFB6E671}" presName="node" presStyleLbl="node1" presStyleIdx="2" presStyleCnt="3">
        <dgm:presLayoutVars>
          <dgm:bulletEnabled val="1"/>
        </dgm:presLayoutVars>
      </dgm:prSet>
      <dgm:spPr/>
      <dgm:t>
        <a:bodyPr/>
        <a:lstStyle/>
        <a:p>
          <a:endParaRPr lang="es-CO"/>
        </a:p>
      </dgm:t>
    </dgm:pt>
  </dgm:ptLst>
  <dgm:cxnLst>
    <dgm:cxn modelId="{09090F34-580A-4663-9ECC-9496A8A2AD9E}" type="presOf" srcId="{3F302F67-09DB-4634-8FF8-267D27593594}" destId="{792D8BD4-12AB-4767-87B7-84F44C97B78B}" srcOrd="0" destOrd="0" presId="urn:microsoft.com/office/officeart/2005/8/layout/process1"/>
    <dgm:cxn modelId="{827FC831-571C-4217-A595-63EB7F966CD6}" type="presOf" srcId="{C26F5A78-5145-41F0-8B78-3DFFAA628DAA}" destId="{E3E47715-2F0B-400B-822C-038A5D40ACB4}" srcOrd="0" destOrd="0" presId="urn:microsoft.com/office/officeart/2005/8/layout/process1"/>
    <dgm:cxn modelId="{7B28DA6B-4833-4BDD-9DAD-ED70A426971A}" type="presOf" srcId="{6EBA63CE-3BE4-4486-903B-473ABFB6E671}" destId="{9A4FB5CE-9627-49C7-9B77-2B58802C4ADD}" srcOrd="0" destOrd="0" presId="urn:microsoft.com/office/officeart/2005/8/layout/process1"/>
    <dgm:cxn modelId="{4BBECDD6-21CA-4E8B-9D86-1E3EBDC80848}" type="presOf" srcId="{C1750F3A-61BE-44CB-B4F4-649EB14EE940}" destId="{55A4DCE2-1DEA-439A-A9C8-AB5322625A53}" srcOrd="0" destOrd="0" presId="urn:microsoft.com/office/officeart/2005/8/layout/process1"/>
    <dgm:cxn modelId="{2CE913DE-BFEB-4F93-A67B-E78383870275}" srcId="{C1750F3A-61BE-44CB-B4F4-649EB14EE940}" destId="{7FB1500F-987C-4680-8D32-6F6FCFB4F5D1}" srcOrd="0" destOrd="0" parTransId="{4374B831-0D25-4085-8539-6A16619E9141}" sibTransId="{3F302F67-09DB-4634-8FF8-267D27593594}"/>
    <dgm:cxn modelId="{EB7492E0-799B-49C3-8BB4-014F47A149C3}" type="presOf" srcId="{67831FA9-059A-44C7-8E29-0F7499C415DB}" destId="{A8C10574-5402-496C-BAC1-31D52D4ABFC3}" srcOrd="0" destOrd="0" presId="urn:microsoft.com/office/officeart/2005/8/layout/process1"/>
    <dgm:cxn modelId="{D8945550-573E-4C5F-BA86-0662AE9F7C29}" type="presOf" srcId="{7FB1500F-987C-4680-8D32-6F6FCFB4F5D1}" destId="{411E0AF4-D777-403B-8AE5-0C94B01F28AD}" srcOrd="0" destOrd="0" presId="urn:microsoft.com/office/officeart/2005/8/layout/process1"/>
    <dgm:cxn modelId="{8197AC7C-9FB7-477C-8FD6-7846FFF17ACA}" srcId="{C1750F3A-61BE-44CB-B4F4-649EB14EE940}" destId="{6EBA63CE-3BE4-4486-903B-473ABFB6E671}" srcOrd="2" destOrd="0" parTransId="{CE7F9AEF-F138-4D51-A926-76FF870C4F9F}" sibTransId="{CA84A468-3B6E-4371-982F-D73C6C0200DD}"/>
    <dgm:cxn modelId="{5DAD36E2-FEBD-474A-AEC2-8B420132C70C}" srcId="{C1750F3A-61BE-44CB-B4F4-649EB14EE940}" destId="{C26F5A78-5145-41F0-8B78-3DFFAA628DAA}" srcOrd="1" destOrd="0" parTransId="{F5972332-51B6-431E-9489-6E7C3DA8184A}" sibTransId="{67831FA9-059A-44C7-8E29-0F7499C415DB}"/>
    <dgm:cxn modelId="{2F934E22-F9E2-436A-8165-EE9AF8763F0A}" type="presOf" srcId="{3F302F67-09DB-4634-8FF8-267D27593594}" destId="{1D6E747A-5E11-4406-AE83-76BFC1276B3B}" srcOrd="1" destOrd="0" presId="urn:microsoft.com/office/officeart/2005/8/layout/process1"/>
    <dgm:cxn modelId="{7D68C868-660A-462D-B3CD-90F822A7CF2A}" type="presOf" srcId="{67831FA9-059A-44C7-8E29-0F7499C415DB}" destId="{AFA332F7-9DC0-405D-9308-F854118973A5}" srcOrd="1" destOrd="0" presId="urn:microsoft.com/office/officeart/2005/8/layout/process1"/>
    <dgm:cxn modelId="{90E0B68A-01FD-4473-B5D3-EE721F52D778}" type="presParOf" srcId="{55A4DCE2-1DEA-439A-A9C8-AB5322625A53}" destId="{411E0AF4-D777-403B-8AE5-0C94B01F28AD}" srcOrd="0" destOrd="0" presId="urn:microsoft.com/office/officeart/2005/8/layout/process1"/>
    <dgm:cxn modelId="{862603F6-E0A4-4DAB-9D7A-B831BAB23AD2}" type="presParOf" srcId="{55A4DCE2-1DEA-439A-A9C8-AB5322625A53}" destId="{792D8BD4-12AB-4767-87B7-84F44C97B78B}" srcOrd="1" destOrd="0" presId="urn:microsoft.com/office/officeart/2005/8/layout/process1"/>
    <dgm:cxn modelId="{A4D28DB0-A4E4-4A2F-883A-20AA4A8DE405}" type="presParOf" srcId="{792D8BD4-12AB-4767-87B7-84F44C97B78B}" destId="{1D6E747A-5E11-4406-AE83-76BFC1276B3B}" srcOrd="0" destOrd="0" presId="urn:microsoft.com/office/officeart/2005/8/layout/process1"/>
    <dgm:cxn modelId="{D53355C2-0809-42CB-BA6B-D282C6106C6D}" type="presParOf" srcId="{55A4DCE2-1DEA-439A-A9C8-AB5322625A53}" destId="{E3E47715-2F0B-400B-822C-038A5D40ACB4}" srcOrd="2" destOrd="0" presId="urn:microsoft.com/office/officeart/2005/8/layout/process1"/>
    <dgm:cxn modelId="{DF40266E-C350-4E94-8383-81B6A4E16F8D}" type="presParOf" srcId="{55A4DCE2-1DEA-439A-A9C8-AB5322625A53}" destId="{A8C10574-5402-496C-BAC1-31D52D4ABFC3}" srcOrd="3" destOrd="0" presId="urn:microsoft.com/office/officeart/2005/8/layout/process1"/>
    <dgm:cxn modelId="{3AC141D2-5677-413D-BC3F-5C3422C936DD}" type="presParOf" srcId="{A8C10574-5402-496C-BAC1-31D52D4ABFC3}" destId="{AFA332F7-9DC0-405D-9308-F854118973A5}" srcOrd="0" destOrd="0" presId="urn:microsoft.com/office/officeart/2005/8/layout/process1"/>
    <dgm:cxn modelId="{31FD1FBE-F208-4A32-AC02-265E72BE4844}" type="presParOf" srcId="{55A4DCE2-1DEA-439A-A9C8-AB5322625A53}" destId="{9A4FB5CE-9627-49C7-9B77-2B58802C4ADD}"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3A55FEE-3611-4045-A366-14B9DFB57DC6}"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s-CO"/>
        </a:p>
      </dgm:t>
    </dgm:pt>
    <dgm:pt modelId="{C0A47ED5-631F-4E8E-952D-A21A21EED787}">
      <dgm:prSet phldrT="[Texto]" custT="1"/>
      <dgm:spPr/>
      <dgm:t>
        <a:bodyPr/>
        <a:lstStyle/>
        <a:p>
          <a:pPr algn="l"/>
          <a:r>
            <a:rPr lang="es-ES" sz="1800" b="1" dirty="0" smtClean="0">
              <a:solidFill>
                <a:schemeClr val="tx1"/>
              </a:solidFill>
              <a:latin typeface="Arial Narrow"/>
              <a:ea typeface="Calibri"/>
              <a:cs typeface="Arial"/>
            </a:rPr>
            <a:t>Objetivo: </a:t>
          </a:r>
        </a:p>
        <a:p>
          <a:pPr algn="just"/>
          <a:r>
            <a:rPr lang="es-ES" sz="1800" b="0" dirty="0" smtClean="0">
              <a:solidFill>
                <a:schemeClr val="tx1"/>
              </a:solidFill>
              <a:latin typeface="Arial Narrow"/>
              <a:ea typeface="Calibri"/>
              <a:cs typeface="Arial"/>
            </a:rPr>
            <a:t>Generar un Sistema de Información Minera de Antioquia, creando una plataforma que permita articular la información entre el Gobierno Nacional, el Departamental, las Corporaciones Autónomas Regionales, las Áreas Metropolitanas y los municipios donde se realice esta actividad; Fortalecer la actividad de fiscalización minera, producir bases de datos dinámicas, mejorar la calidad de los datos, facilitar la toma de decisiones y el control de la actividad minera en el territorio. Todo lo anterior pretendía obtener los siguientes beneficios: </a:t>
          </a:r>
          <a:endParaRPr lang="es-CO" sz="1800" b="0" dirty="0">
            <a:solidFill>
              <a:schemeClr val="tx1"/>
            </a:solidFill>
          </a:endParaRPr>
        </a:p>
      </dgm:t>
    </dgm:pt>
    <dgm:pt modelId="{92FB9A08-47D0-452A-B413-1B716041B13E}" type="parTrans" cxnId="{356BA248-1281-434D-A4E2-4B825070B1DD}">
      <dgm:prSet/>
      <dgm:spPr/>
      <dgm:t>
        <a:bodyPr/>
        <a:lstStyle/>
        <a:p>
          <a:endParaRPr lang="es-CO"/>
        </a:p>
      </dgm:t>
    </dgm:pt>
    <dgm:pt modelId="{31B7719E-2C27-48DF-BD73-765FAA66FC48}" type="sibTrans" cxnId="{356BA248-1281-434D-A4E2-4B825070B1DD}">
      <dgm:prSet/>
      <dgm:spPr/>
      <dgm:t>
        <a:bodyPr/>
        <a:lstStyle/>
        <a:p>
          <a:endParaRPr lang="es-CO"/>
        </a:p>
      </dgm:t>
    </dgm:pt>
    <dgm:pt modelId="{118B5E32-BF08-4390-A3FA-65DAADA01C49}" type="pres">
      <dgm:prSet presAssocID="{13A55FEE-3611-4045-A366-14B9DFB57DC6}" presName="linear" presStyleCnt="0">
        <dgm:presLayoutVars>
          <dgm:dir/>
          <dgm:animLvl val="lvl"/>
          <dgm:resizeHandles val="exact"/>
        </dgm:presLayoutVars>
      </dgm:prSet>
      <dgm:spPr/>
      <dgm:t>
        <a:bodyPr/>
        <a:lstStyle/>
        <a:p>
          <a:endParaRPr lang="es-CO"/>
        </a:p>
      </dgm:t>
    </dgm:pt>
    <dgm:pt modelId="{5C93B542-77CB-40C3-8096-E3F6FE647D95}" type="pres">
      <dgm:prSet presAssocID="{C0A47ED5-631F-4E8E-952D-A21A21EED787}" presName="parentLin" presStyleCnt="0"/>
      <dgm:spPr/>
    </dgm:pt>
    <dgm:pt modelId="{162AB3C0-5B40-4280-8E4A-AF9CA2961A1B}" type="pres">
      <dgm:prSet presAssocID="{C0A47ED5-631F-4E8E-952D-A21A21EED787}" presName="parentLeftMargin" presStyleLbl="node1" presStyleIdx="0" presStyleCnt="1"/>
      <dgm:spPr/>
      <dgm:t>
        <a:bodyPr/>
        <a:lstStyle/>
        <a:p>
          <a:endParaRPr lang="es-CO"/>
        </a:p>
      </dgm:t>
    </dgm:pt>
    <dgm:pt modelId="{9DE61F2B-EC6F-4903-AB60-E95012DCD153}" type="pres">
      <dgm:prSet presAssocID="{C0A47ED5-631F-4E8E-952D-A21A21EED787}" presName="parentText" presStyleLbl="node1" presStyleIdx="0" presStyleCnt="1" custScaleX="139374" custScaleY="156693" custLinFactNeighborX="-29007" custLinFactNeighborY="2415">
        <dgm:presLayoutVars>
          <dgm:chMax val="0"/>
          <dgm:bulletEnabled val="1"/>
        </dgm:presLayoutVars>
      </dgm:prSet>
      <dgm:spPr/>
      <dgm:t>
        <a:bodyPr/>
        <a:lstStyle/>
        <a:p>
          <a:endParaRPr lang="es-CO"/>
        </a:p>
      </dgm:t>
    </dgm:pt>
    <dgm:pt modelId="{D5377CD1-B57D-4966-A326-1A01C6C37AF3}" type="pres">
      <dgm:prSet presAssocID="{C0A47ED5-631F-4E8E-952D-A21A21EED787}" presName="negativeSpace" presStyleCnt="0"/>
      <dgm:spPr/>
    </dgm:pt>
    <dgm:pt modelId="{06F007AD-003B-4F3F-88CD-2A896CA580A2}" type="pres">
      <dgm:prSet presAssocID="{C0A47ED5-631F-4E8E-952D-A21A21EED787}" presName="childText" presStyleLbl="conFgAcc1" presStyleIdx="0" presStyleCnt="1">
        <dgm:presLayoutVars>
          <dgm:bulletEnabled val="1"/>
        </dgm:presLayoutVars>
      </dgm:prSet>
      <dgm:spPr/>
    </dgm:pt>
  </dgm:ptLst>
  <dgm:cxnLst>
    <dgm:cxn modelId="{356BA248-1281-434D-A4E2-4B825070B1DD}" srcId="{13A55FEE-3611-4045-A366-14B9DFB57DC6}" destId="{C0A47ED5-631F-4E8E-952D-A21A21EED787}" srcOrd="0" destOrd="0" parTransId="{92FB9A08-47D0-452A-B413-1B716041B13E}" sibTransId="{31B7719E-2C27-48DF-BD73-765FAA66FC48}"/>
    <dgm:cxn modelId="{054BE3B8-0C6C-4583-A354-7B1D197C10A8}" type="presOf" srcId="{C0A47ED5-631F-4E8E-952D-A21A21EED787}" destId="{162AB3C0-5B40-4280-8E4A-AF9CA2961A1B}" srcOrd="0" destOrd="0" presId="urn:microsoft.com/office/officeart/2005/8/layout/list1"/>
    <dgm:cxn modelId="{D1A7D5BD-A4B4-48D1-A22A-7708126400D0}" type="presOf" srcId="{13A55FEE-3611-4045-A366-14B9DFB57DC6}" destId="{118B5E32-BF08-4390-A3FA-65DAADA01C49}" srcOrd="0" destOrd="0" presId="urn:microsoft.com/office/officeart/2005/8/layout/list1"/>
    <dgm:cxn modelId="{7A37224E-29A6-4429-B42C-23801E6D1097}" type="presOf" srcId="{C0A47ED5-631F-4E8E-952D-A21A21EED787}" destId="{9DE61F2B-EC6F-4903-AB60-E95012DCD153}" srcOrd="1" destOrd="0" presId="urn:microsoft.com/office/officeart/2005/8/layout/list1"/>
    <dgm:cxn modelId="{A4C7AE24-3D88-4D28-BFB2-56DC0B98413F}" type="presParOf" srcId="{118B5E32-BF08-4390-A3FA-65DAADA01C49}" destId="{5C93B542-77CB-40C3-8096-E3F6FE647D95}" srcOrd="0" destOrd="0" presId="urn:microsoft.com/office/officeart/2005/8/layout/list1"/>
    <dgm:cxn modelId="{A8481CEE-3F68-48C3-9E26-6472810C6BA7}" type="presParOf" srcId="{5C93B542-77CB-40C3-8096-E3F6FE647D95}" destId="{162AB3C0-5B40-4280-8E4A-AF9CA2961A1B}" srcOrd="0" destOrd="0" presId="urn:microsoft.com/office/officeart/2005/8/layout/list1"/>
    <dgm:cxn modelId="{689B0A81-08F5-4631-8978-481772A2DB51}" type="presParOf" srcId="{5C93B542-77CB-40C3-8096-E3F6FE647D95}" destId="{9DE61F2B-EC6F-4903-AB60-E95012DCD153}" srcOrd="1" destOrd="0" presId="urn:microsoft.com/office/officeart/2005/8/layout/list1"/>
    <dgm:cxn modelId="{807111B3-E855-4698-BD37-9C549BA32FBA}" type="presParOf" srcId="{118B5E32-BF08-4390-A3FA-65DAADA01C49}" destId="{D5377CD1-B57D-4966-A326-1A01C6C37AF3}" srcOrd="1" destOrd="0" presId="urn:microsoft.com/office/officeart/2005/8/layout/list1"/>
    <dgm:cxn modelId="{917F5863-4C25-43C4-9F04-E62BEF443762}" type="presParOf" srcId="{118B5E32-BF08-4390-A3FA-65DAADA01C49}" destId="{06F007AD-003B-4F3F-88CD-2A896CA580A2}"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D8F94FD-C9A6-4D7A-BCE5-D0FAC5404DB7}" type="doc">
      <dgm:prSet loTypeId="urn:microsoft.com/office/officeart/2005/8/layout/vList5" loCatId="list" qsTypeId="urn:microsoft.com/office/officeart/2005/8/quickstyle/3d2" qsCatId="3D" csTypeId="urn:microsoft.com/office/officeart/2005/8/colors/colorful2" csCatId="colorful" phldr="1"/>
      <dgm:spPr/>
      <dgm:t>
        <a:bodyPr/>
        <a:lstStyle/>
        <a:p>
          <a:endParaRPr lang="es-CO"/>
        </a:p>
      </dgm:t>
    </dgm:pt>
    <dgm:pt modelId="{BA072C3E-D34C-449B-BDA7-FD08D795E3D8}">
      <dgm:prSet phldrT="[Texto]" custT="1"/>
      <dgm:spPr/>
      <dgm:t>
        <a:bodyPr/>
        <a:lstStyle/>
        <a:p>
          <a:pPr algn="ctr"/>
          <a:r>
            <a:rPr lang="es-CO" sz="1800" b="1" i="0" u="none" strike="noStrike" dirty="0" smtClean="0">
              <a:solidFill>
                <a:schemeClr val="tx1"/>
              </a:solidFill>
              <a:latin typeface="Arial Narrow"/>
            </a:rPr>
            <a:t>TARAZÁ</a:t>
          </a:r>
          <a:endParaRPr lang="es-CO" sz="1800" dirty="0">
            <a:solidFill>
              <a:schemeClr val="tx1"/>
            </a:solidFill>
          </a:endParaRPr>
        </a:p>
      </dgm:t>
    </dgm:pt>
    <dgm:pt modelId="{79188819-98CA-48A9-B24E-0A988B2FF924}" type="parTrans" cxnId="{682D6595-C727-421B-B7A6-7675D6684A1F}">
      <dgm:prSet/>
      <dgm:spPr/>
      <dgm:t>
        <a:bodyPr/>
        <a:lstStyle/>
        <a:p>
          <a:endParaRPr lang="es-CO" sz="3200" dirty="0"/>
        </a:p>
      </dgm:t>
    </dgm:pt>
    <dgm:pt modelId="{5CEC377A-CBFF-4304-8FD0-BCD219B48D9B}" type="sibTrans" cxnId="{682D6595-C727-421B-B7A6-7675D6684A1F}">
      <dgm:prSet/>
      <dgm:spPr/>
      <dgm:t>
        <a:bodyPr/>
        <a:lstStyle/>
        <a:p>
          <a:endParaRPr lang="es-CO" sz="3200" dirty="0"/>
        </a:p>
      </dgm:t>
    </dgm:pt>
    <dgm:pt modelId="{9E162989-EF52-4EED-9C70-E735FC1F232E}">
      <dgm:prSet phldrT="[Texto]" custT="1"/>
      <dgm:spPr/>
      <dgm:t>
        <a:bodyPr/>
        <a:lstStyle/>
        <a:p>
          <a:r>
            <a:rPr lang="es-CO" sz="1600" b="0" i="0" u="none" strike="noStrike" dirty="0" smtClean="0">
              <a:solidFill>
                <a:schemeClr val="tx1"/>
              </a:solidFill>
              <a:latin typeface="Arial Narrow"/>
            </a:rPr>
            <a:t>4 de mayo de 2017</a:t>
          </a:r>
          <a:endParaRPr lang="es-CO" sz="1600" dirty="0">
            <a:solidFill>
              <a:schemeClr val="tx1"/>
            </a:solidFill>
          </a:endParaRPr>
        </a:p>
      </dgm:t>
    </dgm:pt>
    <dgm:pt modelId="{B0A880B4-3DBD-4559-B1A7-23707C31561A}" type="parTrans" cxnId="{1563CE9D-DB95-4286-8C36-0FF81BFAE890}">
      <dgm:prSet/>
      <dgm:spPr/>
      <dgm:t>
        <a:bodyPr/>
        <a:lstStyle/>
        <a:p>
          <a:endParaRPr lang="es-CO" sz="3200" dirty="0"/>
        </a:p>
      </dgm:t>
    </dgm:pt>
    <dgm:pt modelId="{71F804CF-7869-491F-8852-50609B1F9237}" type="sibTrans" cxnId="{1563CE9D-DB95-4286-8C36-0FF81BFAE890}">
      <dgm:prSet/>
      <dgm:spPr/>
      <dgm:t>
        <a:bodyPr/>
        <a:lstStyle/>
        <a:p>
          <a:endParaRPr lang="es-CO" sz="3200" dirty="0"/>
        </a:p>
      </dgm:t>
    </dgm:pt>
    <dgm:pt modelId="{CE8FE720-5AAD-480A-99CA-9FBA4B750DB5}">
      <dgm:prSet phldrT="[Texto]" custT="1"/>
      <dgm:spPr/>
      <dgm:t>
        <a:bodyPr/>
        <a:lstStyle/>
        <a:p>
          <a:r>
            <a:rPr lang="es-CO" sz="1800" b="1" i="0" u="none" strike="noStrike" dirty="0" smtClean="0">
              <a:solidFill>
                <a:schemeClr val="tx1"/>
              </a:solidFill>
              <a:latin typeface="Arial Narrow"/>
            </a:rPr>
            <a:t>AMALFI</a:t>
          </a:r>
          <a:endParaRPr lang="es-CO" sz="1800" dirty="0">
            <a:solidFill>
              <a:schemeClr val="tx1"/>
            </a:solidFill>
          </a:endParaRPr>
        </a:p>
      </dgm:t>
    </dgm:pt>
    <dgm:pt modelId="{4D7CF4CC-D30B-4C81-9440-FB2952F4B79A}" type="parTrans" cxnId="{E5605471-3D1C-4A1B-9722-959FEBB44751}">
      <dgm:prSet/>
      <dgm:spPr/>
      <dgm:t>
        <a:bodyPr/>
        <a:lstStyle/>
        <a:p>
          <a:endParaRPr lang="es-CO" sz="3200" dirty="0"/>
        </a:p>
      </dgm:t>
    </dgm:pt>
    <dgm:pt modelId="{4106D90B-00EC-44A7-8665-60A56C5FC866}" type="sibTrans" cxnId="{E5605471-3D1C-4A1B-9722-959FEBB44751}">
      <dgm:prSet/>
      <dgm:spPr/>
      <dgm:t>
        <a:bodyPr/>
        <a:lstStyle/>
        <a:p>
          <a:endParaRPr lang="es-CO" sz="3200" dirty="0"/>
        </a:p>
      </dgm:t>
    </dgm:pt>
    <dgm:pt modelId="{64CCA9CE-002D-4EBF-A69C-2CC01350EBA2}">
      <dgm:prSet phldrT="[Texto]" custT="1"/>
      <dgm:spPr/>
      <dgm:t>
        <a:bodyPr/>
        <a:lstStyle/>
        <a:p>
          <a:r>
            <a:rPr lang="es-CO" sz="1600" b="0" i="0" u="none" strike="noStrike" dirty="0" smtClean="0">
              <a:solidFill>
                <a:schemeClr val="tx1"/>
              </a:solidFill>
              <a:latin typeface="Arial Narrow"/>
            </a:rPr>
            <a:t>7 de junio de 2017</a:t>
          </a:r>
          <a:endParaRPr lang="es-CO" sz="1600" dirty="0">
            <a:solidFill>
              <a:schemeClr val="tx1"/>
            </a:solidFill>
          </a:endParaRPr>
        </a:p>
      </dgm:t>
    </dgm:pt>
    <dgm:pt modelId="{A3CCE9B5-C263-4CBA-AA2F-3C6F3E7FF77E}" type="parTrans" cxnId="{1BA225B3-1B92-45C7-BD62-4FB2F4183A73}">
      <dgm:prSet/>
      <dgm:spPr/>
      <dgm:t>
        <a:bodyPr/>
        <a:lstStyle/>
        <a:p>
          <a:endParaRPr lang="es-CO" sz="3200" dirty="0"/>
        </a:p>
      </dgm:t>
    </dgm:pt>
    <dgm:pt modelId="{82DC9DC5-8B6B-4A0D-B5A2-68725584C288}" type="sibTrans" cxnId="{1BA225B3-1B92-45C7-BD62-4FB2F4183A73}">
      <dgm:prSet/>
      <dgm:spPr/>
      <dgm:t>
        <a:bodyPr/>
        <a:lstStyle/>
        <a:p>
          <a:endParaRPr lang="es-CO" sz="3200" dirty="0"/>
        </a:p>
      </dgm:t>
    </dgm:pt>
    <dgm:pt modelId="{A00375A0-4CFB-46CB-88EF-247807F15F20}">
      <dgm:prSet phldrT="[Texto]" custT="1"/>
      <dgm:spPr/>
      <dgm:t>
        <a:bodyPr/>
        <a:lstStyle/>
        <a:p>
          <a:r>
            <a:rPr lang="es-CO" sz="1800" b="1" i="0" u="none" strike="noStrike" dirty="0" smtClean="0">
              <a:solidFill>
                <a:schemeClr val="tx1"/>
              </a:solidFill>
              <a:latin typeface="Arial Narrow"/>
            </a:rPr>
            <a:t>REMEDIOS</a:t>
          </a:r>
          <a:endParaRPr lang="es-CO" sz="1800" dirty="0">
            <a:solidFill>
              <a:schemeClr val="tx1"/>
            </a:solidFill>
          </a:endParaRPr>
        </a:p>
      </dgm:t>
    </dgm:pt>
    <dgm:pt modelId="{24EF885F-E7A4-4B26-BE13-335EA50B4022}" type="parTrans" cxnId="{09908868-8CAF-41AC-8157-312D627DD256}">
      <dgm:prSet/>
      <dgm:spPr/>
      <dgm:t>
        <a:bodyPr/>
        <a:lstStyle/>
        <a:p>
          <a:endParaRPr lang="es-CO" sz="3200" dirty="0"/>
        </a:p>
      </dgm:t>
    </dgm:pt>
    <dgm:pt modelId="{31DA9A7C-24D7-45BA-B237-67D23E3ECA8D}" type="sibTrans" cxnId="{09908868-8CAF-41AC-8157-312D627DD256}">
      <dgm:prSet/>
      <dgm:spPr/>
      <dgm:t>
        <a:bodyPr/>
        <a:lstStyle/>
        <a:p>
          <a:endParaRPr lang="es-CO" sz="3200" dirty="0"/>
        </a:p>
      </dgm:t>
    </dgm:pt>
    <dgm:pt modelId="{38FCCC5A-7E0A-4BA4-8216-32CF26F82A1C}">
      <dgm:prSet phldrT="[Texto]" custT="1"/>
      <dgm:spPr/>
      <dgm:t>
        <a:bodyPr/>
        <a:lstStyle/>
        <a:p>
          <a:r>
            <a:rPr lang="es-CO" sz="1800" b="1" i="0" u="none" strike="noStrike" dirty="0" smtClean="0">
              <a:solidFill>
                <a:schemeClr val="tx1"/>
              </a:solidFill>
              <a:latin typeface="Arial Narrow"/>
            </a:rPr>
            <a:t>PUERTO BERRIO</a:t>
          </a:r>
          <a:endParaRPr lang="es-CO" sz="1800" dirty="0">
            <a:solidFill>
              <a:schemeClr val="tx1"/>
            </a:solidFill>
          </a:endParaRPr>
        </a:p>
      </dgm:t>
    </dgm:pt>
    <dgm:pt modelId="{4109EAA8-FB64-4B2A-84CB-62150F0A7D21}" type="parTrans" cxnId="{0D6087B1-16B5-448B-89A4-25FB36C08E1F}">
      <dgm:prSet/>
      <dgm:spPr/>
      <dgm:t>
        <a:bodyPr/>
        <a:lstStyle/>
        <a:p>
          <a:endParaRPr lang="es-CO" sz="3200" dirty="0"/>
        </a:p>
      </dgm:t>
    </dgm:pt>
    <dgm:pt modelId="{14D19987-7044-40D9-8841-2DE85B49A861}" type="sibTrans" cxnId="{0D6087B1-16B5-448B-89A4-25FB36C08E1F}">
      <dgm:prSet/>
      <dgm:spPr/>
      <dgm:t>
        <a:bodyPr/>
        <a:lstStyle/>
        <a:p>
          <a:endParaRPr lang="es-CO" sz="3200" dirty="0"/>
        </a:p>
      </dgm:t>
    </dgm:pt>
    <dgm:pt modelId="{CB1290A8-37DC-40DD-8350-7BA7248A5945}">
      <dgm:prSet phldrT="[Texto]" custT="1"/>
      <dgm:spPr/>
      <dgm:t>
        <a:bodyPr/>
        <a:lstStyle/>
        <a:p>
          <a:r>
            <a:rPr lang="es-CO" sz="1600" b="0" i="0" u="none" strike="noStrike" dirty="0" smtClean="0">
              <a:solidFill>
                <a:schemeClr val="tx1"/>
              </a:solidFill>
              <a:latin typeface="Arial Narrow"/>
            </a:rPr>
            <a:t>15 de junio de 2017</a:t>
          </a:r>
          <a:endParaRPr lang="es-CO" sz="1600" dirty="0">
            <a:solidFill>
              <a:schemeClr val="tx1"/>
            </a:solidFill>
          </a:endParaRPr>
        </a:p>
      </dgm:t>
    </dgm:pt>
    <dgm:pt modelId="{EFBADED2-4D63-4E00-916D-DE486DA65FE2}" type="parTrans" cxnId="{10E680EF-B3BD-413E-93D7-1BC8BD8D88DF}">
      <dgm:prSet/>
      <dgm:spPr/>
      <dgm:t>
        <a:bodyPr/>
        <a:lstStyle/>
        <a:p>
          <a:endParaRPr lang="es-CO" sz="3200" dirty="0"/>
        </a:p>
      </dgm:t>
    </dgm:pt>
    <dgm:pt modelId="{E4A356E9-9B5F-4317-B994-48E9D229BE84}" type="sibTrans" cxnId="{10E680EF-B3BD-413E-93D7-1BC8BD8D88DF}">
      <dgm:prSet/>
      <dgm:spPr/>
      <dgm:t>
        <a:bodyPr/>
        <a:lstStyle/>
        <a:p>
          <a:endParaRPr lang="es-CO" sz="3200" dirty="0"/>
        </a:p>
      </dgm:t>
    </dgm:pt>
    <dgm:pt modelId="{4E891982-B6D4-40A3-B802-596C3EF5F20A}">
      <dgm:prSet phldrT="[Texto]" custT="1"/>
      <dgm:spPr/>
      <dgm:t>
        <a:bodyPr/>
        <a:lstStyle/>
        <a:p>
          <a:r>
            <a:rPr lang="es-CO" sz="1800" b="1" i="0" u="none" strike="noStrike" dirty="0" smtClean="0">
              <a:solidFill>
                <a:schemeClr val="tx1"/>
              </a:solidFill>
              <a:latin typeface="Arial Narrow"/>
            </a:rPr>
            <a:t>FRONTINO</a:t>
          </a:r>
          <a:endParaRPr lang="es-CO" sz="1800" dirty="0">
            <a:solidFill>
              <a:schemeClr val="tx1"/>
            </a:solidFill>
          </a:endParaRPr>
        </a:p>
      </dgm:t>
    </dgm:pt>
    <dgm:pt modelId="{824C48C3-AA9A-4EB7-B1E7-4A389B6D135B}" type="parTrans" cxnId="{82314599-1EFA-4648-930D-E6EDDF69FF0F}">
      <dgm:prSet/>
      <dgm:spPr/>
      <dgm:t>
        <a:bodyPr/>
        <a:lstStyle/>
        <a:p>
          <a:endParaRPr lang="es-CO" sz="3200" dirty="0"/>
        </a:p>
      </dgm:t>
    </dgm:pt>
    <dgm:pt modelId="{C016FA66-0162-4336-B0E8-FC9389E0EB3C}" type="sibTrans" cxnId="{82314599-1EFA-4648-930D-E6EDDF69FF0F}">
      <dgm:prSet/>
      <dgm:spPr/>
      <dgm:t>
        <a:bodyPr/>
        <a:lstStyle/>
        <a:p>
          <a:endParaRPr lang="es-CO" sz="3200" dirty="0"/>
        </a:p>
      </dgm:t>
    </dgm:pt>
    <dgm:pt modelId="{1FD1B658-5D84-4A9F-ADB3-47607EE5B5F0}">
      <dgm:prSet phldrT="[Texto]" custT="1"/>
      <dgm:spPr/>
      <dgm:t>
        <a:bodyPr/>
        <a:lstStyle/>
        <a:p>
          <a:r>
            <a:rPr lang="es-CO" sz="1600" b="0" i="0" u="none" strike="noStrike" dirty="0" smtClean="0">
              <a:solidFill>
                <a:schemeClr val="tx1"/>
              </a:solidFill>
              <a:latin typeface="Arial Narrow"/>
            </a:rPr>
            <a:t>4 de julio de 2017</a:t>
          </a:r>
          <a:endParaRPr lang="es-CO" sz="1600" dirty="0">
            <a:solidFill>
              <a:schemeClr val="tx1"/>
            </a:solidFill>
          </a:endParaRPr>
        </a:p>
      </dgm:t>
    </dgm:pt>
    <dgm:pt modelId="{961B5985-C7B9-49F7-8A5F-7DDFCCF7C732}" type="parTrans" cxnId="{54C6F7CD-8B19-4A04-88F4-D2E3B6A1FA8B}">
      <dgm:prSet/>
      <dgm:spPr/>
      <dgm:t>
        <a:bodyPr/>
        <a:lstStyle/>
        <a:p>
          <a:endParaRPr lang="es-CO" sz="3200" dirty="0"/>
        </a:p>
      </dgm:t>
    </dgm:pt>
    <dgm:pt modelId="{9C02E92E-5789-4D1F-98BE-9554E1258BC7}" type="sibTrans" cxnId="{54C6F7CD-8B19-4A04-88F4-D2E3B6A1FA8B}">
      <dgm:prSet/>
      <dgm:spPr/>
      <dgm:t>
        <a:bodyPr/>
        <a:lstStyle/>
        <a:p>
          <a:endParaRPr lang="es-CO" sz="3200" dirty="0"/>
        </a:p>
      </dgm:t>
    </dgm:pt>
    <dgm:pt modelId="{7C02AFF3-D664-422B-B59A-6BE11B15E44E}">
      <dgm:prSet phldrT="[Texto]" custT="1"/>
      <dgm:spPr/>
      <dgm:t>
        <a:bodyPr/>
        <a:lstStyle/>
        <a:p>
          <a:r>
            <a:rPr lang="es-CO" sz="1800" b="1" i="0" u="none" strike="noStrike" dirty="0" smtClean="0">
              <a:solidFill>
                <a:schemeClr val="tx1"/>
              </a:solidFill>
              <a:latin typeface="Arial Narrow"/>
            </a:rPr>
            <a:t>MUTATÁ</a:t>
          </a:r>
          <a:endParaRPr lang="es-CO" sz="1800" dirty="0">
            <a:solidFill>
              <a:schemeClr val="tx1"/>
            </a:solidFill>
          </a:endParaRPr>
        </a:p>
      </dgm:t>
    </dgm:pt>
    <dgm:pt modelId="{DE815457-E71E-44A2-918B-7D6A9E859969}" type="parTrans" cxnId="{9F933EAB-3283-4F52-806F-AA37540D918C}">
      <dgm:prSet/>
      <dgm:spPr/>
      <dgm:t>
        <a:bodyPr/>
        <a:lstStyle/>
        <a:p>
          <a:endParaRPr lang="es-CO" sz="3200" dirty="0"/>
        </a:p>
      </dgm:t>
    </dgm:pt>
    <dgm:pt modelId="{BC3EE19D-271F-40DC-8C71-D1C288C1B16C}" type="sibTrans" cxnId="{9F933EAB-3283-4F52-806F-AA37540D918C}">
      <dgm:prSet/>
      <dgm:spPr/>
      <dgm:t>
        <a:bodyPr/>
        <a:lstStyle/>
        <a:p>
          <a:endParaRPr lang="es-CO" sz="3200" dirty="0"/>
        </a:p>
      </dgm:t>
    </dgm:pt>
    <dgm:pt modelId="{C1A3676B-162B-4CD5-A11E-374B48A7A72A}">
      <dgm:prSet phldrT="[Texto]" custT="1"/>
      <dgm:spPr/>
      <dgm:t>
        <a:bodyPr/>
        <a:lstStyle/>
        <a:p>
          <a:r>
            <a:rPr lang="es-CO" sz="1600" b="0" i="0" u="none" strike="noStrike" dirty="0" smtClean="0">
              <a:solidFill>
                <a:schemeClr val="tx1"/>
              </a:solidFill>
              <a:latin typeface="Arial Narrow"/>
            </a:rPr>
            <a:t>28 de junio de 2017</a:t>
          </a:r>
          <a:endParaRPr lang="es-CO" sz="1600" dirty="0">
            <a:solidFill>
              <a:schemeClr val="tx1"/>
            </a:solidFill>
          </a:endParaRPr>
        </a:p>
      </dgm:t>
    </dgm:pt>
    <dgm:pt modelId="{112BA3C4-805F-4DF3-8291-646146C3C336}" type="parTrans" cxnId="{9AFBA3A9-A571-4C50-BADF-7188C36B7C86}">
      <dgm:prSet/>
      <dgm:spPr/>
      <dgm:t>
        <a:bodyPr/>
        <a:lstStyle/>
        <a:p>
          <a:endParaRPr lang="es-CO" sz="3200" dirty="0"/>
        </a:p>
      </dgm:t>
    </dgm:pt>
    <dgm:pt modelId="{2F920628-AE59-480F-88C3-AF36A59668B5}" type="sibTrans" cxnId="{9AFBA3A9-A571-4C50-BADF-7188C36B7C86}">
      <dgm:prSet/>
      <dgm:spPr/>
      <dgm:t>
        <a:bodyPr/>
        <a:lstStyle/>
        <a:p>
          <a:endParaRPr lang="es-CO" sz="3200" dirty="0"/>
        </a:p>
      </dgm:t>
    </dgm:pt>
    <dgm:pt modelId="{A088A8DA-9772-4C8F-8ECB-C4B5DCE8B54D}">
      <dgm:prSet phldrT="[Texto]" custT="1"/>
      <dgm:spPr/>
      <dgm:t>
        <a:bodyPr/>
        <a:lstStyle/>
        <a:p>
          <a:r>
            <a:rPr lang="es-CO" sz="1800" b="1" i="0" u="none" strike="noStrike" dirty="0" smtClean="0">
              <a:solidFill>
                <a:schemeClr val="tx1"/>
              </a:solidFill>
              <a:latin typeface="Arial Narrow"/>
            </a:rPr>
            <a:t>ANDES</a:t>
          </a:r>
          <a:endParaRPr lang="es-CO" sz="1800" dirty="0">
            <a:solidFill>
              <a:schemeClr val="tx1"/>
            </a:solidFill>
          </a:endParaRPr>
        </a:p>
      </dgm:t>
    </dgm:pt>
    <dgm:pt modelId="{52F8806D-17E4-4243-A5F7-E9AE973916D9}" type="parTrans" cxnId="{7216843C-94DF-4931-AED6-724902B39A7A}">
      <dgm:prSet/>
      <dgm:spPr/>
      <dgm:t>
        <a:bodyPr/>
        <a:lstStyle/>
        <a:p>
          <a:endParaRPr lang="es-CO" sz="3200" dirty="0"/>
        </a:p>
      </dgm:t>
    </dgm:pt>
    <dgm:pt modelId="{A5ED5E71-25DF-4424-A995-782F5D89E58C}" type="sibTrans" cxnId="{7216843C-94DF-4931-AED6-724902B39A7A}">
      <dgm:prSet/>
      <dgm:spPr/>
      <dgm:t>
        <a:bodyPr/>
        <a:lstStyle/>
        <a:p>
          <a:endParaRPr lang="es-CO" sz="3200" dirty="0"/>
        </a:p>
      </dgm:t>
    </dgm:pt>
    <dgm:pt modelId="{632BA59A-E883-48D7-98D5-353A61ED539C}">
      <dgm:prSet phldrT="[Texto]" custT="1"/>
      <dgm:spPr/>
      <dgm:t>
        <a:bodyPr/>
        <a:lstStyle/>
        <a:p>
          <a:r>
            <a:rPr lang="es-CO" sz="1600" b="0" i="0" u="none" strike="noStrike" dirty="0" smtClean="0">
              <a:solidFill>
                <a:schemeClr val="tx1"/>
              </a:solidFill>
              <a:latin typeface="Arial Narrow"/>
            </a:rPr>
            <a:t>5 de julio de 2017</a:t>
          </a:r>
          <a:endParaRPr lang="es-CO" sz="1600" dirty="0">
            <a:solidFill>
              <a:schemeClr val="tx1"/>
            </a:solidFill>
          </a:endParaRPr>
        </a:p>
      </dgm:t>
    </dgm:pt>
    <dgm:pt modelId="{B3AF6966-4ED8-4788-82AC-8D109BEF1D0B}" type="parTrans" cxnId="{4FCEEE89-5ECC-4042-8D60-A5455813E66E}">
      <dgm:prSet/>
      <dgm:spPr/>
      <dgm:t>
        <a:bodyPr/>
        <a:lstStyle/>
        <a:p>
          <a:endParaRPr lang="es-CO" sz="3200" dirty="0"/>
        </a:p>
      </dgm:t>
    </dgm:pt>
    <dgm:pt modelId="{8984D695-E364-493B-BD67-F7570C7B50F7}" type="sibTrans" cxnId="{4FCEEE89-5ECC-4042-8D60-A5455813E66E}">
      <dgm:prSet/>
      <dgm:spPr/>
      <dgm:t>
        <a:bodyPr/>
        <a:lstStyle/>
        <a:p>
          <a:endParaRPr lang="es-CO" sz="3200" dirty="0"/>
        </a:p>
      </dgm:t>
    </dgm:pt>
    <dgm:pt modelId="{45AB0183-DADC-4987-9E85-1C985D597A70}">
      <dgm:prSet phldrT="[Texto]" custT="1"/>
      <dgm:spPr/>
      <dgm:t>
        <a:bodyPr/>
        <a:lstStyle/>
        <a:p>
          <a:r>
            <a:rPr lang="es-CO" sz="1800" b="1" i="0" u="none" strike="noStrike" dirty="0" smtClean="0">
              <a:solidFill>
                <a:schemeClr val="tx1"/>
              </a:solidFill>
              <a:latin typeface="Arial Narrow"/>
            </a:rPr>
            <a:t>CÁCERES</a:t>
          </a:r>
          <a:endParaRPr lang="es-CO" sz="1800" dirty="0">
            <a:solidFill>
              <a:schemeClr val="tx1"/>
            </a:solidFill>
          </a:endParaRPr>
        </a:p>
      </dgm:t>
    </dgm:pt>
    <dgm:pt modelId="{243C6386-002A-481C-804A-F87447B955FD}" type="parTrans" cxnId="{C72E3E03-9A84-48DB-8781-F826DAA48ED1}">
      <dgm:prSet/>
      <dgm:spPr/>
      <dgm:t>
        <a:bodyPr/>
        <a:lstStyle/>
        <a:p>
          <a:endParaRPr lang="es-CO" sz="3200" dirty="0"/>
        </a:p>
      </dgm:t>
    </dgm:pt>
    <dgm:pt modelId="{B346EC5B-7362-46E0-8B51-237AED24A0D5}" type="sibTrans" cxnId="{C72E3E03-9A84-48DB-8781-F826DAA48ED1}">
      <dgm:prSet/>
      <dgm:spPr/>
      <dgm:t>
        <a:bodyPr/>
        <a:lstStyle/>
        <a:p>
          <a:endParaRPr lang="es-CO" sz="3200" dirty="0"/>
        </a:p>
      </dgm:t>
    </dgm:pt>
    <dgm:pt modelId="{926E047A-A01B-4634-8618-0888250F5370}">
      <dgm:prSet phldrT="[Texto]" custT="1"/>
      <dgm:spPr/>
      <dgm:t>
        <a:bodyPr/>
        <a:lstStyle/>
        <a:p>
          <a:r>
            <a:rPr lang="es-CO" sz="1600" b="0" i="0" u="none" strike="noStrike" dirty="0" smtClean="0">
              <a:solidFill>
                <a:schemeClr val="tx1"/>
              </a:solidFill>
              <a:latin typeface="Arial Narrow"/>
            </a:rPr>
            <a:t>30 de junio de 2017</a:t>
          </a:r>
          <a:endParaRPr lang="es-CO" sz="1600" dirty="0">
            <a:solidFill>
              <a:schemeClr val="tx1"/>
            </a:solidFill>
          </a:endParaRPr>
        </a:p>
      </dgm:t>
    </dgm:pt>
    <dgm:pt modelId="{816BD0B7-A146-4EA5-B6AB-408F79A00A90}" type="parTrans" cxnId="{532B58D2-CA7D-4119-90FD-DB7A0C2B426B}">
      <dgm:prSet/>
      <dgm:spPr/>
      <dgm:t>
        <a:bodyPr/>
        <a:lstStyle/>
        <a:p>
          <a:endParaRPr lang="es-CO" sz="3200" dirty="0"/>
        </a:p>
      </dgm:t>
    </dgm:pt>
    <dgm:pt modelId="{358E7F0E-7406-467D-92DB-AA3727E32FD2}" type="sibTrans" cxnId="{532B58D2-CA7D-4119-90FD-DB7A0C2B426B}">
      <dgm:prSet/>
      <dgm:spPr/>
      <dgm:t>
        <a:bodyPr/>
        <a:lstStyle/>
        <a:p>
          <a:endParaRPr lang="es-CO" sz="3200" dirty="0"/>
        </a:p>
      </dgm:t>
    </dgm:pt>
    <dgm:pt modelId="{183FCF5A-7AA8-46F0-9042-BD67613570CC}">
      <dgm:prSet phldrT="[Texto]" custT="1"/>
      <dgm:spPr/>
      <dgm:t>
        <a:bodyPr/>
        <a:lstStyle/>
        <a:p>
          <a:r>
            <a:rPr lang="es-CO" sz="1800" b="1" i="0" u="none" strike="noStrike" dirty="0" smtClean="0">
              <a:solidFill>
                <a:schemeClr val="tx1"/>
              </a:solidFill>
              <a:latin typeface="Arial Narrow"/>
            </a:rPr>
            <a:t>YOLOMBÓ</a:t>
          </a:r>
          <a:endParaRPr lang="es-CO" sz="1800" dirty="0">
            <a:solidFill>
              <a:schemeClr val="tx1"/>
            </a:solidFill>
          </a:endParaRPr>
        </a:p>
      </dgm:t>
    </dgm:pt>
    <dgm:pt modelId="{AB802046-3BC2-432E-B055-8EA581B08292}" type="parTrans" cxnId="{B173604C-3966-4220-B6CF-1EF115290A6C}">
      <dgm:prSet/>
      <dgm:spPr/>
      <dgm:t>
        <a:bodyPr/>
        <a:lstStyle/>
        <a:p>
          <a:endParaRPr lang="es-CO" sz="3200" dirty="0"/>
        </a:p>
      </dgm:t>
    </dgm:pt>
    <dgm:pt modelId="{11032290-A44F-4631-BF2E-675DD9670F65}" type="sibTrans" cxnId="{B173604C-3966-4220-B6CF-1EF115290A6C}">
      <dgm:prSet/>
      <dgm:spPr/>
      <dgm:t>
        <a:bodyPr/>
        <a:lstStyle/>
        <a:p>
          <a:endParaRPr lang="es-CO" sz="3200" dirty="0"/>
        </a:p>
      </dgm:t>
    </dgm:pt>
    <dgm:pt modelId="{2B4C0061-FB17-43F7-A385-319360836762}">
      <dgm:prSet phldrT="[Texto]" custT="1"/>
      <dgm:spPr/>
      <dgm:t>
        <a:bodyPr/>
        <a:lstStyle/>
        <a:p>
          <a:r>
            <a:rPr lang="es-CO" sz="1600" b="0" i="0" u="none" strike="noStrike" dirty="0" smtClean="0">
              <a:solidFill>
                <a:schemeClr val="tx1"/>
              </a:solidFill>
              <a:latin typeface="Arial Narrow"/>
            </a:rPr>
            <a:t>5 de julio de 2017</a:t>
          </a:r>
          <a:endParaRPr lang="es-CO" sz="1600" dirty="0">
            <a:solidFill>
              <a:schemeClr val="tx1"/>
            </a:solidFill>
          </a:endParaRPr>
        </a:p>
      </dgm:t>
    </dgm:pt>
    <dgm:pt modelId="{0A238F87-BAF6-4E39-BEC2-92CD81233906}" type="parTrans" cxnId="{34CDA9F6-052A-43B8-834B-11F45A5A9945}">
      <dgm:prSet/>
      <dgm:spPr/>
      <dgm:t>
        <a:bodyPr/>
        <a:lstStyle/>
        <a:p>
          <a:endParaRPr lang="es-CO" sz="3200" dirty="0"/>
        </a:p>
      </dgm:t>
    </dgm:pt>
    <dgm:pt modelId="{176F5661-3BB2-4BD5-B73C-11C0C1EC225A}" type="sibTrans" cxnId="{34CDA9F6-052A-43B8-834B-11F45A5A9945}">
      <dgm:prSet/>
      <dgm:spPr/>
      <dgm:t>
        <a:bodyPr/>
        <a:lstStyle/>
        <a:p>
          <a:endParaRPr lang="es-CO" sz="3200" dirty="0"/>
        </a:p>
      </dgm:t>
    </dgm:pt>
    <dgm:pt modelId="{33D235F3-2E56-4FB1-8AC3-DC46E70091F8}">
      <dgm:prSet phldrT="[Texto]" custT="1"/>
      <dgm:spPr/>
      <dgm:t>
        <a:bodyPr/>
        <a:lstStyle/>
        <a:p>
          <a:r>
            <a:rPr lang="es-CO" sz="1800" b="1" i="0" u="none" strike="noStrike" dirty="0" smtClean="0">
              <a:solidFill>
                <a:schemeClr val="tx1"/>
              </a:solidFill>
              <a:latin typeface="Arial Narrow"/>
            </a:rPr>
            <a:t>ZARAGOZA</a:t>
          </a:r>
          <a:endParaRPr lang="es-CO" sz="1800" dirty="0">
            <a:solidFill>
              <a:schemeClr val="tx1"/>
            </a:solidFill>
          </a:endParaRPr>
        </a:p>
      </dgm:t>
    </dgm:pt>
    <dgm:pt modelId="{13A51A74-52C9-45E6-9716-8A3B160C8E1C}" type="parTrans" cxnId="{E3F0B927-77AB-46BB-9A05-A91CEB55F9B3}">
      <dgm:prSet/>
      <dgm:spPr/>
      <dgm:t>
        <a:bodyPr/>
        <a:lstStyle/>
        <a:p>
          <a:endParaRPr lang="es-CO" sz="3200" dirty="0"/>
        </a:p>
      </dgm:t>
    </dgm:pt>
    <dgm:pt modelId="{50289048-B56A-4302-8126-DC5EA3F1B5DA}" type="sibTrans" cxnId="{E3F0B927-77AB-46BB-9A05-A91CEB55F9B3}">
      <dgm:prSet/>
      <dgm:spPr/>
      <dgm:t>
        <a:bodyPr/>
        <a:lstStyle/>
        <a:p>
          <a:endParaRPr lang="es-CO" sz="3200" dirty="0"/>
        </a:p>
      </dgm:t>
    </dgm:pt>
    <dgm:pt modelId="{EE740CC5-E1F5-4420-A598-AD53C1D64D63}">
      <dgm:prSet phldrT="[Texto]" custT="1"/>
      <dgm:spPr/>
      <dgm:t>
        <a:bodyPr/>
        <a:lstStyle/>
        <a:p>
          <a:r>
            <a:rPr lang="es-CO" sz="1600" b="0" i="0" u="none" strike="noStrike" dirty="0" smtClean="0">
              <a:solidFill>
                <a:schemeClr val="tx1"/>
              </a:solidFill>
              <a:latin typeface="Arial Narrow"/>
            </a:rPr>
            <a:t>13 de julio de 2017</a:t>
          </a:r>
          <a:endParaRPr lang="es-CO" sz="1600" dirty="0">
            <a:solidFill>
              <a:schemeClr val="tx1"/>
            </a:solidFill>
          </a:endParaRPr>
        </a:p>
      </dgm:t>
    </dgm:pt>
    <dgm:pt modelId="{40922870-FD07-4866-B641-53FB811BBE59}" type="parTrans" cxnId="{3EC6AE82-398D-4D01-B671-C1F17D38B072}">
      <dgm:prSet/>
      <dgm:spPr/>
      <dgm:t>
        <a:bodyPr/>
        <a:lstStyle/>
        <a:p>
          <a:endParaRPr lang="es-CO" sz="3200" dirty="0"/>
        </a:p>
      </dgm:t>
    </dgm:pt>
    <dgm:pt modelId="{437F36E3-A67A-4C4D-8F60-0567AC62A3C1}" type="sibTrans" cxnId="{3EC6AE82-398D-4D01-B671-C1F17D38B072}">
      <dgm:prSet/>
      <dgm:spPr/>
      <dgm:t>
        <a:bodyPr/>
        <a:lstStyle/>
        <a:p>
          <a:endParaRPr lang="es-CO" sz="3200" dirty="0"/>
        </a:p>
      </dgm:t>
    </dgm:pt>
    <dgm:pt modelId="{B0135344-A466-4B86-B4AF-5D0B67EE527A}">
      <dgm:prSet phldrT="[Texto]" custT="1"/>
      <dgm:spPr/>
      <dgm:t>
        <a:bodyPr/>
        <a:lstStyle/>
        <a:p>
          <a:r>
            <a:rPr lang="es-CO" sz="1600" b="0" i="0" u="none" strike="noStrike" dirty="0" smtClean="0">
              <a:solidFill>
                <a:schemeClr val="tx1"/>
              </a:solidFill>
              <a:latin typeface="Arial Narrow"/>
            </a:rPr>
            <a:t>7 de junio de 2017</a:t>
          </a:r>
          <a:endParaRPr lang="es-CO" sz="1600" dirty="0">
            <a:solidFill>
              <a:schemeClr val="tx1"/>
            </a:solidFill>
          </a:endParaRPr>
        </a:p>
      </dgm:t>
    </dgm:pt>
    <dgm:pt modelId="{F32E5955-FDDC-4352-B067-9CDADF7C70F3}" type="sibTrans" cxnId="{677AB0A3-6EBC-48E4-B771-BF090979F363}">
      <dgm:prSet/>
      <dgm:spPr/>
      <dgm:t>
        <a:bodyPr/>
        <a:lstStyle/>
        <a:p>
          <a:endParaRPr lang="es-CO" sz="3200" dirty="0"/>
        </a:p>
      </dgm:t>
    </dgm:pt>
    <dgm:pt modelId="{2EC85A26-6168-479E-AC00-C020A82F866A}" type="parTrans" cxnId="{677AB0A3-6EBC-48E4-B771-BF090979F363}">
      <dgm:prSet/>
      <dgm:spPr/>
      <dgm:t>
        <a:bodyPr/>
        <a:lstStyle/>
        <a:p>
          <a:endParaRPr lang="es-CO" sz="3200" dirty="0"/>
        </a:p>
      </dgm:t>
    </dgm:pt>
    <dgm:pt modelId="{3B2B98A5-8883-4F24-A672-0AFED45937E3}">
      <dgm:prSet phldrT="[Texto]" custT="1"/>
      <dgm:spPr/>
      <dgm:t>
        <a:bodyPr/>
        <a:lstStyle/>
        <a:p>
          <a:r>
            <a:rPr lang="es-CO" sz="1800" b="1" i="0" u="none" strike="noStrike" dirty="0" smtClean="0">
              <a:solidFill>
                <a:schemeClr val="tx1"/>
              </a:solidFill>
              <a:latin typeface="Arial Narrow"/>
            </a:rPr>
            <a:t>YALÍ</a:t>
          </a:r>
          <a:endParaRPr lang="es-CO" sz="1800" dirty="0">
            <a:solidFill>
              <a:schemeClr val="tx1"/>
            </a:solidFill>
          </a:endParaRPr>
        </a:p>
      </dgm:t>
    </dgm:pt>
    <dgm:pt modelId="{0B7FBE61-3432-4DC7-9B10-EC7C07CF4897}" type="parTrans" cxnId="{26ED12AE-A147-4155-9B1A-C6C1530ABB8C}">
      <dgm:prSet/>
      <dgm:spPr/>
      <dgm:t>
        <a:bodyPr/>
        <a:lstStyle/>
        <a:p>
          <a:endParaRPr lang="es-CO" sz="3200" dirty="0"/>
        </a:p>
      </dgm:t>
    </dgm:pt>
    <dgm:pt modelId="{FF4240D8-6FB4-40D1-84FD-473115FDAE47}" type="sibTrans" cxnId="{26ED12AE-A147-4155-9B1A-C6C1530ABB8C}">
      <dgm:prSet/>
      <dgm:spPr/>
      <dgm:t>
        <a:bodyPr/>
        <a:lstStyle/>
        <a:p>
          <a:endParaRPr lang="es-CO" sz="3200" dirty="0"/>
        </a:p>
      </dgm:t>
    </dgm:pt>
    <dgm:pt modelId="{821E6066-0D70-48A3-947D-4F0F68BCBB55}">
      <dgm:prSet custT="1"/>
      <dgm:spPr/>
      <dgm:t>
        <a:bodyPr/>
        <a:lstStyle/>
        <a:p>
          <a:r>
            <a:rPr lang="es-CO" sz="1800" b="1" i="0" u="none" strike="noStrike" dirty="0" smtClean="0">
              <a:solidFill>
                <a:schemeClr val="tx1"/>
              </a:solidFill>
              <a:latin typeface="Arial Narrow"/>
            </a:rPr>
            <a:t>OLAYA</a:t>
          </a:r>
          <a:endParaRPr lang="es-CO" sz="1800" dirty="0">
            <a:solidFill>
              <a:schemeClr val="tx1"/>
            </a:solidFill>
          </a:endParaRPr>
        </a:p>
      </dgm:t>
    </dgm:pt>
    <dgm:pt modelId="{B6B57167-E83E-4858-9B4A-55D7B5C4611B}" type="parTrans" cxnId="{AAC782B4-3CDF-4E1F-8752-6E8DEAA64324}">
      <dgm:prSet/>
      <dgm:spPr/>
      <dgm:t>
        <a:bodyPr/>
        <a:lstStyle/>
        <a:p>
          <a:endParaRPr lang="es-CO" sz="3200" dirty="0"/>
        </a:p>
      </dgm:t>
    </dgm:pt>
    <dgm:pt modelId="{8DF53777-DE0A-407F-99FA-A1E902A99BCC}" type="sibTrans" cxnId="{AAC782B4-3CDF-4E1F-8752-6E8DEAA64324}">
      <dgm:prSet/>
      <dgm:spPr/>
      <dgm:t>
        <a:bodyPr/>
        <a:lstStyle/>
        <a:p>
          <a:endParaRPr lang="es-CO" sz="3200" dirty="0"/>
        </a:p>
      </dgm:t>
    </dgm:pt>
    <dgm:pt modelId="{768FD040-50BC-42F9-B26D-5B370274D6A9}">
      <dgm:prSet custT="1"/>
      <dgm:spPr/>
      <dgm:t>
        <a:bodyPr/>
        <a:lstStyle/>
        <a:p>
          <a:r>
            <a:rPr lang="es-CO" sz="1600" b="0" i="0" u="none" strike="noStrike" dirty="0" smtClean="0">
              <a:solidFill>
                <a:srgbClr val="000000"/>
              </a:solidFill>
              <a:latin typeface="Arial Narrow"/>
            </a:rPr>
            <a:t>24 de julio de 2017</a:t>
          </a:r>
          <a:endParaRPr lang="es-CO" sz="1600" dirty="0"/>
        </a:p>
      </dgm:t>
    </dgm:pt>
    <dgm:pt modelId="{8DD415FA-912D-4A89-9758-C2FAE6E76A43}" type="parTrans" cxnId="{1E5E0F7A-68CA-4A3B-AD8E-E29EC9A42A2C}">
      <dgm:prSet/>
      <dgm:spPr/>
      <dgm:t>
        <a:bodyPr/>
        <a:lstStyle/>
        <a:p>
          <a:endParaRPr lang="es-CO" sz="3200" dirty="0"/>
        </a:p>
      </dgm:t>
    </dgm:pt>
    <dgm:pt modelId="{4018140A-BA2B-4BDE-871C-DF5F12DABFBF}" type="sibTrans" cxnId="{1E5E0F7A-68CA-4A3B-AD8E-E29EC9A42A2C}">
      <dgm:prSet/>
      <dgm:spPr/>
      <dgm:t>
        <a:bodyPr/>
        <a:lstStyle/>
        <a:p>
          <a:endParaRPr lang="es-CO" sz="3200" dirty="0"/>
        </a:p>
      </dgm:t>
    </dgm:pt>
    <dgm:pt modelId="{9EA710F3-026C-422B-8AFD-0D11C8B976AD}">
      <dgm:prSet custT="1"/>
      <dgm:spPr/>
      <dgm:t>
        <a:bodyPr/>
        <a:lstStyle/>
        <a:p>
          <a:r>
            <a:rPr lang="es-CO" sz="1800" b="1" i="0" u="none" strike="noStrike" dirty="0" smtClean="0">
              <a:solidFill>
                <a:srgbClr val="000000"/>
              </a:solidFill>
              <a:latin typeface="Arial Narrow"/>
            </a:rPr>
            <a:t>VALDIVIA</a:t>
          </a:r>
          <a:endParaRPr lang="es-CO" sz="1800" dirty="0"/>
        </a:p>
      </dgm:t>
    </dgm:pt>
    <dgm:pt modelId="{5887C9A7-62BF-4E1A-89A5-046E23BC093D}" type="parTrans" cxnId="{14491C2A-8790-472B-930B-5A7DB9F763E8}">
      <dgm:prSet/>
      <dgm:spPr/>
      <dgm:t>
        <a:bodyPr/>
        <a:lstStyle/>
        <a:p>
          <a:endParaRPr lang="es-CO" sz="3200" dirty="0"/>
        </a:p>
      </dgm:t>
    </dgm:pt>
    <dgm:pt modelId="{717A12E9-B8ED-45B0-AC21-BE912ACEA49A}" type="sibTrans" cxnId="{14491C2A-8790-472B-930B-5A7DB9F763E8}">
      <dgm:prSet/>
      <dgm:spPr/>
      <dgm:t>
        <a:bodyPr/>
        <a:lstStyle/>
        <a:p>
          <a:endParaRPr lang="es-CO" sz="3200" dirty="0"/>
        </a:p>
      </dgm:t>
    </dgm:pt>
    <dgm:pt modelId="{B3C678EA-5F99-49F2-B568-7C43E70136C6}">
      <dgm:prSet custT="1"/>
      <dgm:spPr/>
      <dgm:t>
        <a:bodyPr/>
        <a:lstStyle/>
        <a:p>
          <a:r>
            <a:rPr lang="es-CO" sz="1800" b="1" i="0" u="none" strike="noStrike" dirty="0" smtClean="0">
              <a:solidFill>
                <a:srgbClr val="000000"/>
              </a:solidFill>
              <a:latin typeface="Arial Narrow"/>
            </a:rPr>
            <a:t>EL SANTUARIO </a:t>
          </a:r>
          <a:endParaRPr lang="es-CO" sz="1800" dirty="0"/>
        </a:p>
      </dgm:t>
    </dgm:pt>
    <dgm:pt modelId="{831DB7C5-3D17-426B-8F89-09B15EDFAAB4}" type="parTrans" cxnId="{325DEC79-DC02-43D3-B7DB-7088605F0F1C}">
      <dgm:prSet/>
      <dgm:spPr/>
      <dgm:t>
        <a:bodyPr/>
        <a:lstStyle/>
        <a:p>
          <a:endParaRPr lang="es-CO" sz="3200" dirty="0"/>
        </a:p>
      </dgm:t>
    </dgm:pt>
    <dgm:pt modelId="{06E50F81-309B-4196-9F69-C06DA16E0ECF}" type="sibTrans" cxnId="{325DEC79-DC02-43D3-B7DB-7088605F0F1C}">
      <dgm:prSet/>
      <dgm:spPr/>
      <dgm:t>
        <a:bodyPr/>
        <a:lstStyle/>
        <a:p>
          <a:endParaRPr lang="es-CO" sz="3200" dirty="0"/>
        </a:p>
      </dgm:t>
    </dgm:pt>
    <dgm:pt modelId="{4BB998E1-9ABE-4D4F-A03E-C53B746CFA5F}">
      <dgm:prSet custT="1"/>
      <dgm:spPr/>
      <dgm:t>
        <a:bodyPr/>
        <a:lstStyle/>
        <a:p>
          <a:r>
            <a:rPr lang="es-CO" sz="1800" b="1" i="0" u="none" strike="noStrike" dirty="0" smtClean="0">
              <a:solidFill>
                <a:srgbClr val="000000"/>
              </a:solidFill>
              <a:latin typeface="Arial Narrow"/>
            </a:rPr>
            <a:t>CAUCASIA</a:t>
          </a:r>
          <a:endParaRPr lang="es-CO" sz="1800" b="1" i="0" u="none" strike="noStrike" dirty="0">
            <a:solidFill>
              <a:srgbClr val="000000"/>
            </a:solidFill>
            <a:latin typeface="Arial Narrow"/>
          </a:endParaRPr>
        </a:p>
      </dgm:t>
    </dgm:pt>
    <dgm:pt modelId="{5605F89F-CE87-4BB1-8FA9-F405569048E2}" type="parTrans" cxnId="{20D2B66B-CDE8-41E7-A11D-A564D57726ED}">
      <dgm:prSet/>
      <dgm:spPr/>
      <dgm:t>
        <a:bodyPr/>
        <a:lstStyle/>
        <a:p>
          <a:endParaRPr lang="es-CO" sz="3200" dirty="0"/>
        </a:p>
      </dgm:t>
    </dgm:pt>
    <dgm:pt modelId="{51E1DCE2-A292-4940-9DFB-2AEEBFFA1E99}" type="sibTrans" cxnId="{20D2B66B-CDE8-41E7-A11D-A564D57726ED}">
      <dgm:prSet/>
      <dgm:spPr/>
      <dgm:t>
        <a:bodyPr/>
        <a:lstStyle/>
        <a:p>
          <a:endParaRPr lang="es-CO" sz="3200" dirty="0"/>
        </a:p>
      </dgm:t>
    </dgm:pt>
    <dgm:pt modelId="{694C45CE-DB5F-4F74-ABA8-4CF9307FCE60}">
      <dgm:prSet custT="1"/>
      <dgm:spPr/>
      <dgm:t>
        <a:bodyPr/>
        <a:lstStyle/>
        <a:p>
          <a:r>
            <a:rPr lang="es-CO" sz="1800" b="1" i="0" u="none" strike="noStrike" dirty="0" smtClean="0">
              <a:solidFill>
                <a:srgbClr val="000000"/>
              </a:solidFill>
              <a:latin typeface="Arial Narrow"/>
            </a:rPr>
            <a:t>EL CARMEN DE VIBORAL</a:t>
          </a:r>
          <a:endParaRPr lang="es-CO" sz="1800" dirty="0"/>
        </a:p>
      </dgm:t>
    </dgm:pt>
    <dgm:pt modelId="{140C8FC9-4849-4E64-BAAE-CF4436435E65}" type="parTrans" cxnId="{5CDA75FC-5B5E-4410-9E6B-8509A4273A06}">
      <dgm:prSet/>
      <dgm:spPr/>
      <dgm:t>
        <a:bodyPr/>
        <a:lstStyle/>
        <a:p>
          <a:endParaRPr lang="es-CO" sz="3200" dirty="0"/>
        </a:p>
      </dgm:t>
    </dgm:pt>
    <dgm:pt modelId="{E1A462A2-B220-4CE2-9D2C-BDFDCFE61B60}" type="sibTrans" cxnId="{5CDA75FC-5B5E-4410-9E6B-8509A4273A06}">
      <dgm:prSet/>
      <dgm:spPr/>
      <dgm:t>
        <a:bodyPr/>
        <a:lstStyle/>
        <a:p>
          <a:endParaRPr lang="es-CO" sz="3200" dirty="0"/>
        </a:p>
      </dgm:t>
    </dgm:pt>
    <dgm:pt modelId="{FDCF709B-0770-46EB-A87C-5DAB25BD864C}">
      <dgm:prSet custT="1"/>
      <dgm:spPr/>
      <dgm:t>
        <a:bodyPr/>
        <a:lstStyle/>
        <a:p>
          <a:r>
            <a:rPr lang="es-CO" sz="1800" b="1" i="0" u="none" strike="noStrike" dirty="0" smtClean="0">
              <a:solidFill>
                <a:srgbClr val="000000"/>
              </a:solidFill>
              <a:latin typeface="Arial Narrow"/>
            </a:rPr>
            <a:t>ANORÍ</a:t>
          </a:r>
          <a:endParaRPr lang="es-CO" sz="1800" dirty="0"/>
        </a:p>
      </dgm:t>
    </dgm:pt>
    <dgm:pt modelId="{B05C7CE4-DC50-46A6-8F90-C33CF3B3F105}" type="parTrans" cxnId="{B93FE108-2E5C-4459-A00D-E4AC65C90C72}">
      <dgm:prSet/>
      <dgm:spPr/>
      <dgm:t>
        <a:bodyPr/>
        <a:lstStyle/>
        <a:p>
          <a:endParaRPr lang="es-CO" sz="3200" dirty="0"/>
        </a:p>
      </dgm:t>
    </dgm:pt>
    <dgm:pt modelId="{7E0A5AEC-C1B6-425C-9253-209E064CE6A3}" type="sibTrans" cxnId="{B93FE108-2E5C-4459-A00D-E4AC65C90C72}">
      <dgm:prSet/>
      <dgm:spPr/>
      <dgm:t>
        <a:bodyPr/>
        <a:lstStyle/>
        <a:p>
          <a:endParaRPr lang="es-CO" sz="3200" dirty="0"/>
        </a:p>
      </dgm:t>
    </dgm:pt>
    <dgm:pt modelId="{0B40F0F9-5215-4705-A8CD-2088B037A00A}">
      <dgm:prSet custT="1"/>
      <dgm:spPr/>
      <dgm:t>
        <a:bodyPr/>
        <a:lstStyle/>
        <a:p>
          <a:r>
            <a:rPr lang="es-CO" sz="1800" b="1" i="0" u="none" strike="noStrike" dirty="0" smtClean="0">
              <a:solidFill>
                <a:srgbClr val="000000"/>
              </a:solidFill>
              <a:latin typeface="Arial Narrow"/>
            </a:rPr>
            <a:t>BURITICÁ</a:t>
          </a:r>
          <a:endParaRPr lang="es-CO" sz="1800" dirty="0"/>
        </a:p>
      </dgm:t>
    </dgm:pt>
    <dgm:pt modelId="{EE38580C-4872-4E23-86AC-E03DDEC4FC7C}" type="parTrans" cxnId="{A89B38ED-D97D-4517-8774-14BF837F1503}">
      <dgm:prSet/>
      <dgm:spPr/>
      <dgm:t>
        <a:bodyPr/>
        <a:lstStyle/>
        <a:p>
          <a:endParaRPr lang="es-CO" sz="3200" dirty="0"/>
        </a:p>
      </dgm:t>
    </dgm:pt>
    <dgm:pt modelId="{D5953116-F2E3-46E7-A9AE-C5F932789BF0}" type="sibTrans" cxnId="{A89B38ED-D97D-4517-8774-14BF837F1503}">
      <dgm:prSet/>
      <dgm:spPr/>
      <dgm:t>
        <a:bodyPr/>
        <a:lstStyle/>
        <a:p>
          <a:endParaRPr lang="es-CO" sz="3200" dirty="0"/>
        </a:p>
      </dgm:t>
    </dgm:pt>
    <dgm:pt modelId="{20B89F2F-607A-457E-8360-794D2907EB4B}">
      <dgm:prSet custT="1"/>
      <dgm:spPr/>
      <dgm:t>
        <a:bodyPr/>
        <a:lstStyle/>
        <a:p>
          <a:r>
            <a:rPr lang="es-CO" sz="1800" b="1" i="0" u="none" strike="noStrike" dirty="0" smtClean="0">
              <a:solidFill>
                <a:srgbClr val="000000"/>
              </a:solidFill>
              <a:latin typeface="Arial Narrow"/>
            </a:rPr>
            <a:t>AMAGÁ</a:t>
          </a:r>
          <a:endParaRPr lang="es-CO" sz="1800" dirty="0"/>
        </a:p>
      </dgm:t>
    </dgm:pt>
    <dgm:pt modelId="{7A724121-44F6-49EB-AF9D-6C88778CB30B}" type="parTrans" cxnId="{CF4A8F3B-3E94-400A-B9F2-EDC69F9A0933}">
      <dgm:prSet/>
      <dgm:spPr/>
      <dgm:t>
        <a:bodyPr/>
        <a:lstStyle/>
        <a:p>
          <a:endParaRPr lang="es-CO" sz="3200" dirty="0"/>
        </a:p>
      </dgm:t>
    </dgm:pt>
    <dgm:pt modelId="{8168FA1A-0ACB-4C30-BBB0-3B4C9D69D839}" type="sibTrans" cxnId="{CF4A8F3B-3E94-400A-B9F2-EDC69F9A0933}">
      <dgm:prSet/>
      <dgm:spPr/>
      <dgm:t>
        <a:bodyPr/>
        <a:lstStyle/>
        <a:p>
          <a:endParaRPr lang="es-CO" sz="3200" dirty="0"/>
        </a:p>
      </dgm:t>
    </dgm:pt>
    <dgm:pt modelId="{D8879349-AC1A-4856-AECD-C66E36989707}">
      <dgm:prSet custT="1"/>
      <dgm:spPr/>
      <dgm:t>
        <a:bodyPr/>
        <a:lstStyle/>
        <a:p>
          <a:r>
            <a:rPr lang="es-CO" sz="1800" b="1" i="0" u="none" strike="noStrike" dirty="0" smtClean="0">
              <a:solidFill>
                <a:srgbClr val="000000"/>
              </a:solidFill>
              <a:latin typeface="Arial Narrow"/>
            </a:rPr>
            <a:t>EL BAGRE</a:t>
          </a:r>
          <a:endParaRPr lang="es-CO" sz="1800" dirty="0"/>
        </a:p>
      </dgm:t>
    </dgm:pt>
    <dgm:pt modelId="{BBF77C3F-F589-4904-8325-D82E7FE600FE}" type="parTrans" cxnId="{EAB9178D-8E9F-44E5-B696-D1DDA2CACEE0}">
      <dgm:prSet/>
      <dgm:spPr/>
      <dgm:t>
        <a:bodyPr/>
        <a:lstStyle/>
        <a:p>
          <a:endParaRPr lang="es-CO" sz="3200" dirty="0"/>
        </a:p>
      </dgm:t>
    </dgm:pt>
    <dgm:pt modelId="{9066F5EC-C078-4090-8A3A-624FE765F7DA}" type="sibTrans" cxnId="{EAB9178D-8E9F-44E5-B696-D1DDA2CACEE0}">
      <dgm:prSet/>
      <dgm:spPr/>
      <dgm:t>
        <a:bodyPr/>
        <a:lstStyle/>
        <a:p>
          <a:endParaRPr lang="es-CO" sz="3200" dirty="0"/>
        </a:p>
      </dgm:t>
    </dgm:pt>
    <dgm:pt modelId="{FBCC5F3A-E309-4B97-AF03-2EC5A181BD96}">
      <dgm:prSet custT="1"/>
      <dgm:spPr/>
      <dgm:t>
        <a:bodyPr/>
        <a:lstStyle/>
        <a:p>
          <a:r>
            <a:rPr lang="es-CO" sz="1800" b="1" i="0" u="none" strike="noStrike" dirty="0" smtClean="0">
              <a:solidFill>
                <a:srgbClr val="000000"/>
              </a:solidFill>
              <a:latin typeface="Arial Narrow"/>
            </a:rPr>
            <a:t>SAN VICENTE</a:t>
          </a:r>
          <a:endParaRPr lang="es-CO" sz="1800" dirty="0"/>
        </a:p>
      </dgm:t>
    </dgm:pt>
    <dgm:pt modelId="{C2B06E86-B81D-45AC-A857-8B59359F42A5}" type="parTrans" cxnId="{61468768-86A5-41A2-9EDE-E08C91F12747}">
      <dgm:prSet/>
      <dgm:spPr/>
      <dgm:t>
        <a:bodyPr/>
        <a:lstStyle/>
        <a:p>
          <a:endParaRPr lang="es-CO" sz="3200" dirty="0"/>
        </a:p>
      </dgm:t>
    </dgm:pt>
    <dgm:pt modelId="{D1000418-9281-416E-80B3-7D167871409D}" type="sibTrans" cxnId="{61468768-86A5-41A2-9EDE-E08C91F12747}">
      <dgm:prSet/>
      <dgm:spPr/>
      <dgm:t>
        <a:bodyPr/>
        <a:lstStyle/>
        <a:p>
          <a:endParaRPr lang="es-CO" sz="3200" dirty="0"/>
        </a:p>
      </dgm:t>
    </dgm:pt>
    <dgm:pt modelId="{07D87B8E-4639-4F35-AD55-0ACF75F2ECBD}">
      <dgm:prSet custT="1"/>
      <dgm:spPr/>
      <dgm:t>
        <a:bodyPr/>
        <a:lstStyle/>
        <a:p>
          <a:r>
            <a:rPr lang="es-CO" sz="1800" b="1" i="0" u="none" strike="noStrike" dirty="0" smtClean="0">
              <a:solidFill>
                <a:srgbClr val="000000"/>
              </a:solidFill>
              <a:latin typeface="Arial Narrow"/>
            </a:rPr>
            <a:t>SANTO DOMINGO</a:t>
          </a:r>
          <a:endParaRPr lang="es-CO" sz="1800" dirty="0"/>
        </a:p>
      </dgm:t>
    </dgm:pt>
    <dgm:pt modelId="{22F81FBC-D9AC-403E-8D14-FE8BE0EB858B}" type="parTrans" cxnId="{CA6A72CD-0013-4BA8-B6FD-AAD0D73D02D2}">
      <dgm:prSet/>
      <dgm:spPr/>
      <dgm:t>
        <a:bodyPr/>
        <a:lstStyle/>
        <a:p>
          <a:endParaRPr lang="es-CO" sz="3200" dirty="0"/>
        </a:p>
      </dgm:t>
    </dgm:pt>
    <dgm:pt modelId="{A44E8353-6997-4589-AEF9-9FE45935A78F}" type="sibTrans" cxnId="{CA6A72CD-0013-4BA8-B6FD-AAD0D73D02D2}">
      <dgm:prSet/>
      <dgm:spPr/>
      <dgm:t>
        <a:bodyPr/>
        <a:lstStyle/>
        <a:p>
          <a:endParaRPr lang="es-CO" sz="3200" dirty="0"/>
        </a:p>
      </dgm:t>
    </dgm:pt>
    <dgm:pt modelId="{276B8BA0-3755-47BF-9A5C-51ECB0C90844}">
      <dgm:prSet custT="1"/>
      <dgm:spPr/>
      <dgm:t>
        <a:bodyPr/>
        <a:lstStyle/>
        <a:p>
          <a:r>
            <a:rPr lang="es-CO" sz="1800" b="1" i="0" u="none" strike="noStrike" dirty="0" smtClean="0">
              <a:solidFill>
                <a:srgbClr val="000000"/>
              </a:solidFill>
              <a:latin typeface="Arial Narrow"/>
            </a:rPr>
            <a:t>MACEO</a:t>
          </a:r>
          <a:endParaRPr lang="es-CO" sz="1800" dirty="0"/>
        </a:p>
      </dgm:t>
    </dgm:pt>
    <dgm:pt modelId="{78B55249-72EA-470B-AD2B-B18716E70D6D}" type="parTrans" cxnId="{43C82B53-D47F-4577-A83D-93A5E639EBD4}">
      <dgm:prSet/>
      <dgm:spPr/>
      <dgm:t>
        <a:bodyPr/>
        <a:lstStyle/>
        <a:p>
          <a:endParaRPr lang="es-CO" sz="3200" dirty="0"/>
        </a:p>
      </dgm:t>
    </dgm:pt>
    <dgm:pt modelId="{6BD7B135-A0DA-451C-88B3-1DFBDC3AB1A0}" type="sibTrans" cxnId="{43C82B53-D47F-4577-A83D-93A5E639EBD4}">
      <dgm:prSet/>
      <dgm:spPr/>
      <dgm:t>
        <a:bodyPr/>
        <a:lstStyle/>
        <a:p>
          <a:endParaRPr lang="es-CO" sz="3200" dirty="0"/>
        </a:p>
      </dgm:t>
    </dgm:pt>
    <dgm:pt modelId="{FA472CEC-F38C-41DE-87B9-BF80C140F3F7}">
      <dgm:prSet custT="1"/>
      <dgm:spPr/>
      <dgm:t>
        <a:bodyPr/>
        <a:lstStyle/>
        <a:p>
          <a:r>
            <a:rPr lang="es-CO" sz="1600" b="0" i="0" u="none" strike="noStrike" dirty="0" smtClean="0">
              <a:solidFill>
                <a:srgbClr val="000000"/>
              </a:solidFill>
              <a:latin typeface="Arial Narrow"/>
            </a:rPr>
            <a:t>28 de julio de 2017</a:t>
          </a:r>
          <a:endParaRPr lang="es-CO" sz="1600" b="1" i="0" u="none" strike="noStrike" dirty="0">
            <a:solidFill>
              <a:srgbClr val="000000"/>
            </a:solidFill>
            <a:latin typeface="Arial Narrow"/>
          </a:endParaRPr>
        </a:p>
      </dgm:t>
    </dgm:pt>
    <dgm:pt modelId="{018DE259-DE15-4357-BBD6-D8CF47DEAE34}" type="parTrans" cxnId="{606A1FA6-6CAC-45E7-8358-A6018C63861D}">
      <dgm:prSet/>
      <dgm:spPr/>
      <dgm:t>
        <a:bodyPr/>
        <a:lstStyle/>
        <a:p>
          <a:endParaRPr lang="es-CO" sz="3200" dirty="0"/>
        </a:p>
      </dgm:t>
    </dgm:pt>
    <dgm:pt modelId="{4A3D9B52-D6A0-4AC1-BFFA-38A9F918B186}" type="sibTrans" cxnId="{606A1FA6-6CAC-45E7-8358-A6018C63861D}">
      <dgm:prSet/>
      <dgm:spPr/>
      <dgm:t>
        <a:bodyPr/>
        <a:lstStyle/>
        <a:p>
          <a:endParaRPr lang="es-CO" sz="3200" dirty="0"/>
        </a:p>
      </dgm:t>
    </dgm:pt>
    <dgm:pt modelId="{24D98299-B445-4A62-BA7F-45F05137511A}">
      <dgm:prSet custT="1"/>
      <dgm:spPr/>
      <dgm:t>
        <a:bodyPr/>
        <a:lstStyle/>
        <a:p>
          <a:r>
            <a:rPr lang="pt-BR" sz="1600" b="0" i="0" u="none" strike="noStrike" dirty="0" smtClean="0">
              <a:solidFill>
                <a:srgbClr val="000000"/>
              </a:solidFill>
              <a:latin typeface="Arial Narrow"/>
            </a:rPr>
            <a:t>2 de agosto de 2017</a:t>
          </a:r>
          <a:endParaRPr lang="es-CO" sz="1600" dirty="0"/>
        </a:p>
      </dgm:t>
    </dgm:pt>
    <dgm:pt modelId="{013364CD-1F9B-42ED-B79A-C15C1591CF55}" type="parTrans" cxnId="{861CB2C0-1A0E-4AB0-A7AD-D18B2BE154F5}">
      <dgm:prSet/>
      <dgm:spPr/>
      <dgm:t>
        <a:bodyPr/>
        <a:lstStyle/>
        <a:p>
          <a:endParaRPr lang="es-CO" sz="3200" dirty="0"/>
        </a:p>
      </dgm:t>
    </dgm:pt>
    <dgm:pt modelId="{CA760D96-2755-4DBE-9047-4BF01035BC49}" type="sibTrans" cxnId="{861CB2C0-1A0E-4AB0-A7AD-D18B2BE154F5}">
      <dgm:prSet/>
      <dgm:spPr/>
      <dgm:t>
        <a:bodyPr/>
        <a:lstStyle/>
        <a:p>
          <a:endParaRPr lang="es-CO" sz="3200" dirty="0"/>
        </a:p>
      </dgm:t>
    </dgm:pt>
    <dgm:pt modelId="{4D6AD598-1518-4D8E-954A-20B9D02367A6}">
      <dgm:prSet custT="1"/>
      <dgm:spPr/>
      <dgm:t>
        <a:bodyPr/>
        <a:lstStyle/>
        <a:p>
          <a:r>
            <a:rPr lang="pt-BR" sz="1600" b="0" i="0" u="none" strike="noStrike" dirty="0" smtClean="0">
              <a:solidFill>
                <a:srgbClr val="000000"/>
              </a:solidFill>
              <a:latin typeface="Arial Narrow"/>
            </a:rPr>
            <a:t>9 de agosto de 2017</a:t>
          </a:r>
          <a:endParaRPr lang="es-CO" sz="1600" dirty="0"/>
        </a:p>
      </dgm:t>
    </dgm:pt>
    <dgm:pt modelId="{C8DF5B05-8E34-46DA-A07A-B9687B276631}" type="parTrans" cxnId="{69E3FD79-2EEF-449E-BEC4-BD49FD7879C4}">
      <dgm:prSet/>
      <dgm:spPr/>
      <dgm:t>
        <a:bodyPr/>
        <a:lstStyle/>
        <a:p>
          <a:endParaRPr lang="es-CO" sz="3200" dirty="0"/>
        </a:p>
      </dgm:t>
    </dgm:pt>
    <dgm:pt modelId="{99203CD4-3476-407C-8B29-C8315E41CE74}" type="sibTrans" cxnId="{69E3FD79-2EEF-449E-BEC4-BD49FD7879C4}">
      <dgm:prSet/>
      <dgm:spPr/>
      <dgm:t>
        <a:bodyPr/>
        <a:lstStyle/>
        <a:p>
          <a:endParaRPr lang="es-CO" sz="3200" dirty="0"/>
        </a:p>
      </dgm:t>
    </dgm:pt>
    <dgm:pt modelId="{0B932842-AD5D-480F-8384-956A11CF2158}">
      <dgm:prSet custT="1"/>
      <dgm:spPr/>
      <dgm:t>
        <a:bodyPr/>
        <a:lstStyle/>
        <a:p>
          <a:r>
            <a:rPr lang="pt-BR" sz="1600" b="0" i="0" u="none" strike="noStrike" dirty="0" smtClean="0">
              <a:solidFill>
                <a:srgbClr val="000000"/>
              </a:solidFill>
              <a:latin typeface="Arial Narrow"/>
            </a:rPr>
            <a:t>10 de agosto de 2017</a:t>
          </a:r>
          <a:endParaRPr lang="es-CO" sz="1600" dirty="0"/>
        </a:p>
      </dgm:t>
    </dgm:pt>
    <dgm:pt modelId="{1CE0F7B6-3B5D-4BD7-998F-60DD6F2DD5B5}" type="parTrans" cxnId="{F941C164-EFFE-4ED3-8512-F2C7826B9535}">
      <dgm:prSet/>
      <dgm:spPr/>
      <dgm:t>
        <a:bodyPr/>
        <a:lstStyle/>
        <a:p>
          <a:endParaRPr lang="es-CO" sz="3200" dirty="0"/>
        </a:p>
      </dgm:t>
    </dgm:pt>
    <dgm:pt modelId="{B56A4C4F-51D9-4744-A9CD-281FDE0DB68F}" type="sibTrans" cxnId="{F941C164-EFFE-4ED3-8512-F2C7826B9535}">
      <dgm:prSet/>
      <dgm:spPr/>
      <dgm:t>
        <a:bodyPr/>
        <a:lstStyle/>
        <a:p>
          <a:endParaRPr lang="es-CO" sz="3200" dirty="0"/>
        </a:p>
      </dgm:t>
    </dgm:pt>
    <dgm:pt modelId="{50FD2988-B088-41FF-88B8-3D35314508DD}">
      <dgm:prSet custT="1"/>
      <dgm:spPr/>
      <dgm:t>
        <a:bodyPr/>
        <a:lstStyle/>
        <a:p>
          <a:r>
            <a:rPr lang="pt-BR" sz="1600" b="0" i="0" u="none" strike="noStrike" dirty="0" smtClean="0">
              <a:solidFill>
                <a:srgbClr val="000000"/>
              </a:solidFill>
              <a:latin typeface="Arial Narrow"/>
            </a:rPr>
            <a:t>15 de agosto de 2017</a:t>
          </a:r>
          <a:endParaRPr lang="es-CO" sz="1600" dirty="0"/>
        </a:p>
      </dgm:t>
    </dgm:pt>
    <dgm:pt modelId="{963B439B-B404-43FE-B6DC-54889482D9AB}" type="parTrans" cxnId="{E1F328DE-6FB0-4FA8-9078-90EA7CAA3296}">
      <dgm:prSet/>
      <dgm:spPr/>
      <dgm:t>
        <a:bodyPr/>
        <a:lstStyle/>
        <a:p>
          <a:endParaRPr lang="es-CO" sz="3200" dirty="0"/>
        </a:p>
      </dgm:t>
    </dgm:pt>
    <dgm:pt modelId="{CB2B19E2-E519-46EA-B2F5-79AB36B4FFCB}" type="sibTrans" cxnId="{E1F328DE-6FB0-4FA8-9078-90EA7CAA3296}">
      <dgm:prSet/>
      <dgm:spPr/>
      <dgm:t>
        <a:bodyPr/>
        <a:lstStyle/>
        <a:p>
          <a:endParaRPr lang="es-CO" sz="3200" dirty="0"/>
        </a:p>
      </dgm:t>
    </dgm:pt>
    <dgm:pt modelId="{8E4FC680-D7C1-4C7F-8715-1944413A83A2}">
      <dgm:prSet custT="1"/>
      <dgm:spPr/>
      <dgm:t>
        <a:bodyPr/>
        <a:lstStyle/>
        <a:p>
          <a:r>
            <a:rPr lang="pt-BR" sz="1600" b="0" i="0" u="none" strike="noStrike" dirty="0" smtClean="0">
              <a:solidFill>
                <a:srgbClr val="000000"/>
              </a:solidFill>
              <a:latin typeface="Arial Narrow"/>
            </a:rPr>
            <a:t>22 de agosto de 2017</a:t>
          </a:r>
          <a:endParaRPr lang="es-CO" sz="1600" dirty="0"/>
        </a:p>
      </dgm:t>
    </dgm:pt>
    <dgm:pt modelId="{7BC9BBD0-0AD7-453D-90EA-39E102E3A62F}" type="parTrans" cxnId="{9C7AC76A-26D7-43CF-B1F4-5E232C184061}">
      <dgm:prSet/>
      <dgm:spPr/>
      <dgm:t>
        <a:bodyPr/>
        <a:lstStyle/>
        <a:p>
          <a:endParaRPr lang="es-CO" sz="3200" dirty="0"/>
        </a:p>
      </dgm:t>
    </dgm:pt>
    <dgm:pt modelId="{03C5D1EC-79E8-4E67-B744-EF30ADBDA1C6}" type="sibTrans" cxnId="{9C7AC76A-26D7-43CF-B1F4-5E232C184061}">
      <dgm:prSet/>
      <dgm:spPr/>
      <dgm:t>
        <a:bodyPr/>
        <a:lstStyle/>
        <a:p>
          <a:endParaRPr lang="es-CO" sz="3200" dirty="0"/>
        </a:p>
      </dgm:t>
    </dgm:pt>
    <dgm:pt modelId="{DDACB592-269E-48DD-9457-055AB014D5E0}">
      <dgm:prSet custT="1"/>
      <dgm:spPr/>
      <dgm:t>
        <a:bodyPr/>
        <a:lstStyle/>
        <a:p>
          <a:r>
            <a:rPr lang="es-CO" sz="1600" b="0" i="0" u="none" strike="noStrike" dirty="0" smtClean="0">
              <a:solidFill>
                <a:srgbClr val="000000"/>
              </a:solidFill>
              <a:latin typeface="Arial Narrow"/>
            </a:rPr>
            <a:t>6 de septiembre de 2017</a:t>
          </a:r>
          <a:endParaRPr lang="es-CO" sz="1600" dirty="0"/>
        </a:p>
      </dgm:t>
    </dgm:pt>
    <dgm:pt modelId="{DAE0BFF4-165C-4E17-B62D-F0BC51EFF54D}" type="parTrans" cxnId="{28422551-A534-4ADC-AD8B-121958B9D199}">
      <dgm:prSet/>
      <dgm:spPr/>
      <dgm:t>
        <a:bodyPr/>
        <a:lstStyle/>
        <a:p>
          <a:endParaRPr lang="es-CO" sz="3200" dirty="0"/>
        </a:p>
      </dgm:t>
    </dgm:pt>
    <dgm:pt modelId="{DA6DA2CB-4C4C-44C5-87B4-52C2562B76E9}" type="sibTrans" cxnId="{28422551-A534-4ADC-AD8B-121958B9D199}">
      <dgm:prSet/>
      <dgm:spPr/>
      <dgm:t>
        <a:bodyPr/>
        <a:lstStyle/>
        <a:p>
          <a:endParaRPr lang="es-CO" sz="3200" dirty="0"/>
        </a:p>
      </dgm:t>
    </dgm:pt>
    <dgm:pt modelId="{08C2DCAC-C01D-4D75-A965-E486C9A8274D}">
      <dgm:prSet custT="1"/>
      <dgm:spPr/>
      <dgm:t>
        <a:bodyPr/>
        <a:lstStyle/>
        <a:p>
          <a:r>
            <a:rPr lang="es-CO" sz="1800" b="1" i="0" u="none" strike="noStrike" dirty="0" smtClean="0">
              <a:solidFill>
                <a:srgbClr val="000000"/>
              </a:solidFill>
              <a:latin typeface="Arial Narrow"/>
            </a:rPr>
            <a:t>ARBOLETES</a:t>
          </a:r>
          <a:endParaRPr lang="es-CO" sz="1800" dirty="0"/>
        </a:p>
      </dgm:t>
    </dgm:pt>
    <dgm:pt modelId="{31ACB70A-FDAB-475A-93CB-0D95F1C9815D}" type="sibTrans" cxnId="{5C30D27A-73CC-4B9B-B688-C874332FA5F5}">
      <dgm:prSet/>
      <dgm:spPr/>
      <dgm:t>
        <a:bodyPr/>
        <a:lstStyle/>
        <a:p>
          <a:endParaRPr lang="es-CO" sz="3200" dirty="0"/>
        </a:p>
      </dgm:t>
    </dgm:pt>
    <dgm:pt modelId="{A5A9D270-F9D8-4B8F-8565-C1D5FC7137D5}" type="parTrans" cxnId="{5C30D27A-73CC-4B9B-B688-C874332FA5F5}">
      <dgm:prSet/>
      <dgm:spPr/>
      <dgm:t>
        <a:bodyPr/>
        <a:lstStyle/>
        <a:p>
          <a:endParaRPr lang="es-CO" sz="3200" dirty="0"/>
        </a:p>
      </dgm:t>
    </dgm:pt>
    <dgm:pt modelId="{37DE83B4-EDB8-473A-A642-D5B1D9912287}">
      <dgm:prSet custT="1"/>
      <dgm:spPr/>
      <dgm:t>
        <a:bodyPr/>
        <a:lstStyle/>
        <a:p>
          <a:r>
            <a:rPr lang="pt-BR" sz="1600" b="0" i="0" u="none" strike="noStrike" dirty="0" smtClean="0">
              <a:solidFill>
                <a:srgbClr val="000000"/>
              </a:solidFill>
              <a:latin typeface="Arial Narrow"/>
            </a:rPr>
            <a:t>29 de agosto de 2017</a:t>
          </a:r>
          <a:endParaRPr lang="es-CO" sz="1600" dirty="0"/>
        </a:p>
      </dgm:t>
    </dgm:pt>
    <dgm:pt modelId="{0A7F8809-551C-4B59-A9AD-482F2204BF59}" type="parTrans" cxnId="{340CED34-DB68-4B85-A66C-424F4EAEEBEA}">
      <dgm:prSet/>
      <dgm:spPr/>
      <dgm:t>
        <a:bodyPr/>
        <a:lstStyle/>
        <a:p>
          <a:endParaRPr lang="es-CO" sz="3200" dirty="0"/>
        </a:p>
      </dgm:t>
    </dgm:pt>
    <dgm:pt modelId="{4AE56F3D-0E60-4282-ADE7-9B1C145D7086}" type="sibTrans" cxnId="{340CED34-DB68-4B85-A66C-424F4EAEEBEA}">
      <dgm:prSet/>
      <dgm:spPr/>
      <dgm:t>
        <a:bodyPr/>
        <a:lstStyle/>
        <a:p>
          <a:endParaRPr lang="es-CO" sz="3200" dirty="0"/>
        </a:p>
      </dgm:t>
    </dgm:pt>
    <dgm:pt modelId="{DE34B42F-E668-4C6B-9385-C28830B8EC1E}">
      <dgm:prSet custT="1"/>
      <dgm:spPr/>
      <dgm:t>
        <a:bodyPr/>
        <a:lstStyle/>
        <a:p>
          <a:r>
            <a:rPr lang="es-CO" sz="1600" b="0" i="0" u="none" strike="noStrike" dirty="0" smtClean="0">
              <a:solidFill>
                <a:srgbClr val="000000"/>
              </a:solidFill>
              <a:latin typeface="Arial Narrow"/>
            </a:rPr>
            <a:t>27 de septiembre de 2017</a:t>
          </a:r>
          <a:endParaRPr lang="es-CO" sz="1600" dirty="0"/>
        </a:p>
      </dgm:t>
    </dgm:pt>
    <dgm:pt modelId="{C0DCD46B-863A-4386-B24A-3FD1FCE37353}" type="parTrans" cxnId="{9C17748C-AD87-42E0-A264-AA7B4EE0DA16}">
      <dgm:prSet/>
      <dgm:spPr/>
      <dgm:t>
        <a:bodyPr/>
        <a:lstStyle/>
        <a:p>
          <a:endParaRPr lang="es-CO" sz="3200" dirty="0"/>
        </a:p>
      </dgm:t>
    </dgm:pt>
    <dgm:pt modelId="{1AFFD92E-4430-4CF8-9F8F-E7DB0F4FEA45}" type="sibTrans" cxnId="{9C17748C-AD87-42E0-A264-AA7B4EE0DA16}">
      <dgm:prSet/>
      <dgm:spPr/>
      <dgm:t>
        <a:bodyPr/>
        <a:lstStyle/>
        <a:p>
          <a:endParaRPr lang="es-CO" sz="3200" dirty="0"/>
        </a:p>
      </dgm:t>
    </dgm:pt>
    <dgm:pt modelId="{542EFBFB-A8D5-414F-9763-7AAEB9D3F74C}">
      <dgm:prSet custT="1"/>
      <dgm:spPr/>
      <dgm:t>
        <a:bodyPr/>
        <a:lstStyle/>
        <a:p>
          <a:r>
            <a:rPr lang="es-CO" sz="1600" b="0" i="0" u="none" strike="noStrike" dirty="0" smtClean="0">
              <a:solidFill>
                <a:srgbClr val="000000"/>
              </a:solidFill>
              <a:latin typeface="Arial Narrow"/>
            </a:rPr>
            <a:t>27 de septiembre de 2017</a:t>
          </a:r>
          <a:endParaRPr lang="es-CO" sz="1600" dirty="0"/>
        </a:p>
      </dgm:t>
    </dgm:pt>
    <dgm:pt modelId="{74A94D1F-7C4A-42D2-8729-6DE019907AC2}" type="parTrans" cxnId="{60059844-9F00-4EEA-9187-1D700EC93F24}">
      <dgm:prSet/>
      <dgm:spPr/>
      <dgm:t>
        <a:bodyPr/>
        <a:lstStyle/>
        <a:p>
          <a:endParaRPr lang="es-CO" sz="3200" dirty="0"/>
        </a:p>
      </dgm:t>
    </dgm:pt>
    <dgm:pt modelId="{5793DBEE-E0CA-4979-90A7-00223A7ED3FB}" type="sibTrans" cxnId="{60059844-9F00-4EEA-9187-1D700EC93F24}">
      <dgm:prSet/>
      <dgm:spPr/>
      <dgm:t>
        <a:bodyPr/>
        <a:lstStyle/>
        <a:p>
          <a:endParaRPr lang="es-CO" sz="3200" dirty="0"/>
        </a:p>
      </dgm:t>
    </dgm:pt>
    <dgm:pt modelId="{C31B2C3B-E95A-401C-8A71-4281090303B4}">
      <dgm:prSet custT="1"/>
      <dgm:spPr/>
      <dgm:t>
        <a:bodyPr/>
        <a:lstStyle/>
        <a:p>
          <a:r>
            <a:rPr lang="es-CO" sz="1600" b="0" i="0" u="none" strike="noStrike" dirty="0" smtClean="0">
              <a:solidFill>
                <a:srgbClr val="000000"/>
              </a:solidFill>
              <a:latin typeface="Arial Narrow"/>
            </a:rPr>
            <a:t>1 de noviembre de 2017</a:t>
          </a:r>
          <a:endParaRPr lang="es-CO" sz="1600" dirty="0"/>
        </a:p>
      </dgm:t>
    </dgm:pt>
    <dgm:pt modelId="{3B062DC2-86DA-477A-AA54-D5964C1D3E56}" type="parTrans" cxnId="{65FB0DDB-40D7-43AB-83BA-245F1B3703B5}">
      <dgm:prSet/>
      <dgm:spPr/>
      <dgm:t>
        <a:bodyPr/>
        <a:lstStyle/>
        <a:p>
          <a:endParaRPr lang="es-CO" sz="3200" dirty="0"/>
        </a:p>
      </dgm:t>
    </dgm:pt>
    <dgm:pt modelId="{E6D974DC-86FC-45A4-B0D5-542B8FBDB938}" type="sibTrans" cxnId="{65FB0DDB-40D7-43AB-83BA-245F1B3703B5}">
      <dgm:prSet/>
      <dgm:spPr/>
      <dgm:t>
        <a:bodyPr/>
        <a:lstStyle/>
        <a:p>
          <a:endParaRPr lang="es-CO" sz="3200" dirty="0"/>
        </a:p>
      </dgm:t>
    </dgm:pt>
    <dgm:pt modelId="{1E361CC6-E91E-4E3E-9E4C-45E8A6903350}">
      <dgm:prSet custT="1"/>
      <dgm:spPr/>
      <dgm:t>
        <a:bodyPr/>
        <a:lstStyle/>
        <a:p>
          <a:r>
            <a:rPr lang="es-CO" sz="1600" b="0" i="0" u="none" strike="noStrike" dirty="0" smtClean="0">
              <a:solidFill>
                <a:srgbClr val="000000"/>
              </a:solidFill>
              <a:latin typeface="Arial Narrow"/>
            </a:rPr>
            <a:t>21 de diciembre de 2017</a:t>
          </a:r>
          <a:endParaRPr lang="es-CO" sz="1600" dirty="0"/>
        </a:p>
      </dgm:t>
    </dgm:pt>
    <dgm:pt modelId="{CF48F100-AAB8-4AC1-86B3-8AA7B0D0D676}" type="parTrans" cxnId="{E62617E7-4A07-4BC9-8601-6E76EC023363}">
      <dgm:prSet/>
      <dgm:spPr/>
      <dgm:t>
        <a:bodyPr/>
        <a:lstStyle/>
        <a:p>
          <a:endParaRPr lang="es-CO" sz="3200" dirty="0"/>
        </a:p>
      </dgm:t>
    </dgm:pt>
    <dgm:pt modelId="{6E9CADCA-7259-4C2F-852D-DCF9AE49CE42}" type="sibTrans" cxnId="{E62617E7-4A07-4BC9-8601-6E76EC023363}">
      <dgm:prSet/>
      <dgm:spPr/>
      <dgm:t>
        <a:bodyPr/>
        <a:lstStyle/>
        <a:p>
          <a:endParaRPr lang="es-CO" sz="3200" dirty="0"/>
        </a:p>
      </dgm:t>
    </dgm:pt>
    <dgm:pt modelId="{4F7F069D-1E3D-4E02-924F-AFA47C2300C8}">
      <dgm:prSet custT="1"/>
      <dgm:spPr/>
      <dgm:t>
        <a:bodyPr/>
        <a:lstStyle/>
        <a:p>
          <a:r>
            <a:rPr lang="es-CO" sz="1600" b="0" i="0" u="none" strike="noStrike" dirty="0" smtClean="0">
              <a:solidFill>
                <a:schemeClr val="tx1"/>
              </a:solidFill>
              <a:latin typeface="Arial Narrow"/>
            </a:rPr>
            <a:t>14 de julio de 2017</a:t>
          </a:r>
          <a:endParaRPr lang="es-CO" sz="1600" dirty="0">
            <a:solidFill>
              <a:schemeClr val="tx1"/>
            </a:solidFill>
          </a:endParaRPr>
        </a:p>
      </dgm:t>
    </dgm:pt>
    <dgm:pt modelId="{1A529130-705D-454B-A14A-4FC7885E4892}" type="parTrans" cxnId="{4E4F4B5A-32E0-42D2-BF4C-5C09EE6821D0}">
      <dgm:prSet/>
      <dgm:spPr/>
      <dgm:t>
        <a:bodyPr/>
        <a:lstStyle/>
        <a:p>
          <a:endParaRPr lang="es-CO" sz="3200" dirty="0"/>
        </a:p>
      </dgm:t>
    </dgm:pt>
    <dgm:pt modelId="{884B70DA-80DC-4C64-9A64-55A1AC40FEA4}" type="sibTrans" cxnId="{4E4F4B5A-32E0-42D2-BF4C-5C09EE6821D0}">
      <dgm:prSet/>
      <dgm:spPr/>
      <dgm:t>
        <a:bodyPr/>
        <a:lstStyle/>
        <a:p>
          <a:endParaRPr lang="es-CO" sz="3200" dirty="0"/>
        </a:p>
      </dgm:t>
    </dgm:pt>
    <dgm:pt modelId="{97AA2835-74EF-4FF1-8AE0-92545AA1359A}">
      <dgm:prSet custT="1"/>
      <dgm:spPr/>
      <dgm:t>
        <a:bodyPr/>
        <a:lstStyle/>
        <a:p>
          <a:r>
            <a:rPr lang="es-CO" sz="1800" b="1" i="0" u="none" strike="noStrike" dirty="0" smtClean="0">
              <a:solidFill>
                <a:schemeClr val="tx1"/>
              </a:solidFill>
              <a:latin typeface="Arial Narrow"/>
            </a:rPr>
            <a:t>SEGOVIA</a:t>
          </a:r>
          <a:endParaRPr lang="es-CO" sz="1800" dirty="0">
            <a:solidFill>
              <a:schemeClr val="tx1"/>
            </a:solidFill>
          </a:endParaRPr>
        </a:p>
      </dgm:t>
    </dgm:pt>
    <dgm:pt modelId="{6C1F5662-173A-40D4-A685-7D14AE8210AB}" type="parTrans" cxnId="{D44ACBE1-2089-41C1-8A83-C5392F40661E}">
      <dgm:prSet/>
      <dgm:spPr/>
      <dgm:t>
        <a:bodyPr/>
        <a:lstStyle/>
        <a:p>
          <a:endParaRPr lang="es-CO" sz="3200" dirty="0"/>
        </a:p>
      </dgm:t>
    </dgm:pt>
    <dgm:pt modelId="{02CEF0D4-DB1E-4E68-963D-F1970FDF378D}" type="sibTrans" cxnId="{D44ACBE1-2089-41C1-8A83-C5392F40661E}">
      <dgm:prSet/>
      <dgm:spPr/>
      <dgm:t>
        <a:bodyPr/>
        <a:lstStyle/>
        <a:p>
          <a:endParaRPr lang="es-CO" sz="3200" dirty="0"/>
        </a:p>
      </dgm:t>
    </dgm:pt>
    <dgm:pt modelId="{74DF00E1-ADD7-4A41-A466-E2EB42D33B90}">
      <dgm:prSet custT="1"/>
      <dgm:spPr/>
      <dgm:t>
        <a:bodyPr/>
        <a:lstStyle/>
        <a:p>
          <a:r>
            <a:rPr lang="es-CO" sz="1600" b="0" i="0" u="none" strike="noStrike" dirty="0" smtClean="0">
              <a:solidFill>
                <a:schemeClr val="tx1"/>
              </a:solidFill>
              <a:latin typeface="Arial Narrow"/>
            </a:rPr>
            <a:t>13 de julio de 2017</a:t>
          </a:r>
          <a:endParaRPr lang="es-CO" sz="1600" dirty="0">
            <a:solidFill>
              <a:schemeClr val="tx1"/>
            </a:solidFill>
          </a:endParaRPr>
        </a:p>
      </dgm:t>
    </dgm:pt>
    <dgm:pt modelId="{5E506E6B-092E-415B-A8E2-5398B022E69F}" type="parTrans" cxnId="{431EFDE1-C02F-41DC-923B-29348E1FC78C}">
      <dgm:prSet/>
      <dgm:spPr/>
      <dgm:t>
        <a:bodyPr/>
        <a:lstStyle/>
        <a:p>
          <a:endParaRPr lang="es-CO" sz="3200" dirty="0"/>
        </a:p>
      </dgm:t>
    </dgm:pt>
    <dgm:pt modelId="{E709ECF8-ADAA-49FE-97A5-4592D5AE5FA8}" type="sibTrans" cxnId="{431EFDE1-C02F-41DC-923B-29348E1FC78C}">
      <dgm:prSet/>
      <dgm:spPr/>
      <dgm:t>
        <a:bodyPr/>
        <a:lstStyle/>
        <a:p>
          <a:endParaRPr lang="es-CO" sz="3200" dirty="0"/>
        </a:p>
      </dgm:t>
    </dgm:pt>
    <dgm:pt modelId="{2705DF8E-D75E-471D-AB27-FC7619C1774D}" type="pres">
      <dgm:prSet presAssocID="{4D8F94FD-C9A6-4D7A-BCE5-D0FAC5404DB7}" presName="Name0" presStyleCnt="0">
        <dgm:presLayoutVars>
          <dgm:dir/>
          <dgm:animLvl val="lvl"/>
          <dgm:resizeHandles val="exact"/>
        </dgm:presLayoutVars>
      </dgm:prSet>
      <dgm:spPr/>
      <dgm:t>
        <a:bodyPr/>
        <a:lstStyle/>
        <a:p>
          <a:endParaRPr lang="es-CO"/>
        </a:p>
      </dgm:t>
    </dgm:pt>
    <dgm:pt modelId="{1B61602A-B492-4446-B79A-5B91BAD490B3}" type="pres">
      <dgm:prSet presAssocID="{BA072C3E-D34C-449B-BDA7-FD08D795E3D8}" presName="linNode" presStyleCnt="0"/>
      <dgm:spPr/>
    </dgm:pt>
    <dgm:pt modelId="{40058AC0-5FDF-4656-9E56-D837C9343298}" type="pres">
      <dgm:prSet presAssocID="{BA072C3E-D34C-449B-BDA7-FD08D795E3D8}" presName="parentText" presStyleLbl="node1" presStyleIdx="0" presStyleCnt="25">
        <dgm:presLayoutVars>
          <dgm:chMax val="1"/>
          <dgm:bulletEnabled val="1"/>
        </dgm:presLayoutVars>
      </dgm:prSet>
      <dgm:spPr/>
      <dgm:t>
        <a:bodyPr/>
        <a:lstStyle/>
        <a:p>
          <a:endParaRPr lang="es-CO"/>
        </a:p>
      </dgm:t>
    </dgm:pt>
    <dgm:pt modelId="{EE0AAD47-A583-42CF-8758-A7DA9B4E55B3}" type="pres">
      <dgm:prSet presAssocID="{BA072C3E-D34C-449B-BDA7-FD08D795E3D8}" presName="descendantText" presStyleLbl="alignAccFollowNode1" presStyleIdx="0" presStyleCnt="25">
        <dgm:presLayoutVars>
          <dgm:bulletEnabled val="1"/>
        </dgm:presLayoutVars>
      </dgm:prSet>
      <dgm:spPr/>
      <dgm:t>
        <a:bodyPr/>
        <a:lstStyle/>
        <a:p>
          <a:endParaRPr lang="es-CO"/>
        </a:p>
      </dgm:t>
    </dgm:pt>
    <dgm:pt modelId="{83AD5DAF-58D6-4A77-9087-E5E84B3EFE25}" type="pres">
      <dgm:prSet presAssocID="{5CEC377A-CBFF-4304-8FD0-BCD219B48D9B}" presName="sp" presStyleCnt="0"/>
      <dgm:spPr/>
    </dgm:pt>
    <dgm:pt modelId="{11899A4E-44FB-4046-A3E0-70EA3868E29A}" type="pres">
      <dgm:prSet presAssocID="{CE8FE720-5AAD-480A-99CA-9FBA4B750DB5}" presName="linNode" presStyleCnt="0"/>
      <dgm:spPr/>
    </dgm:pt>
    <dgm:pt modelId="{38127846-9D7D-4226-80EC-F3CF3D54946D}" type="pres">
      <dgm:prSet presAssocID="{CE8FE720-5AAD-480A-99CA-9FBA4B750DB5}" presName="parentText" presStyleLbl="node1" presStyleIdx="1" presStyleCnt="25">
        <dgm:presLayoutVars>
          <dgm:chMax val="1"/>
          <dgm:bulletEnabled val="1"/>
        </dgm:presLayoutVars>
      </dgm:prSet>
      <dgm:spPr/>
      <dgm:t>
        <a:bodyPr/>
        <a:lstStyle/>
        <a:p>
          <a:endParaRPr lang="es-CO"/>
        </a:p>
      </dgm:t>
    </dgm:pt>
    <dgm:pt modelId="{3DF19869-B97A-455C-A176-922AF57475E7}" type="pres">
      <dgm:prSet presAssocID="{CE8FE720-5AAD-480A-99CA-9FBA4B750DB5}" presName="descendantText" presStyleLbl="alignAccFollowNode1" presStyleIdx="1" presStyleCnt="25">
        <dgm:presLayoutVars>
          <dgm:bulletEnabled val="1"/>
        </dgm:presLayoutVars>
      </dgm:prSet>
      <dgm:spPr/>
      <dgm:t>
        <a:bodyPr/>
        <a:lstStyle/>
        <a:p>
          <a:endParaRPr lang="es-CO"/>
        </a:p>
      </dgm:t>
    </dgm:pt>
    <dgm:pt modelId="{66C20224-1973-45EB-AF98-5BABA68DC2A3}" type="pres">
      <dgm:prSet presAssocID="{4106D90B-00EC-44A7-8665-60A56C5FC866}" presName="sp" presStyleCnt="0"/>
      <dgm:spPr/>
    </dgm:pt>
    <dgm:pt modelId="{3C2E365C-3A1B-4BC5-8E82-5FA00B638337}" type="pres">
      <dgm:prSet presAssocID="{A00375A0-4CFB-46CB-88EF-247807F15F20}" presName="linNode" presStyleCnt="0"/>
      <dgm:spPr/>
    </dgm:pt>
    <dgm:pt modelId="{38DCDADE-B6FC-47B6-98C3-DA734B14ACE5}" type="pres">
      <dgm:prSet presAssocID="{A00375A0-4CFB-46CB-88EF-247807F15F20}" presName="parentText" presStyleLbl="node1" presStyleIdx="2" presStyleCnt="25">
        <dgm:presLayoutVars>
          <dgm:chMax val="1"/>
          <dgm:bulletEnabled val="1"/>
        </dgm:presLayoutVars>
      </dgm:prSet>
      <dgm:spPr/>
      <dgm:t>
        <a:bodyPr/>
        <a:lstStyle/>
        <a:p>
          <a:endParaRPr lang="es-CO"/>
        </a:p>
      </dgm:t>
    </dgm:pt>
    <dgm:pt modelId="{1D277B07-8D6A-447C-AFE2-9F03D9CEE38B}" type="pres">
      <dgm:prSet presAssocID="{A00375A0-4CFB-46CB-88EF-247807F15F20}" presName="descendantText" presStyleLbl="alignAccFollowNode1" presStyleIdx="2" presStyleCnt="25">
        <dgm:presLayoutVars>
          <dgm:bulletEnabled val="1"/>
        </dgm:presLayoutVars>
      </dgm:prSet>
      <dgm:spPr/>
      <dgm:t>
        <a:bodyPr/>
        <a:lstStyle/>
        <a:p>
          <a:endParaRPr lang="es-CO"/>
        </a:p>
      </dgm:t>
    </dgm:pt>
    <dgm:pt modelId="{4C5806CF-A9FD-4935-B68F-D87B10A4AAE5}" type="pres">
      <dgm:prSet presAssocID="{31DA9A7C-24D7-45BA-B237-67D23E3ECA8D}" presName="sp" presStyleCnt="0"/>
      <dgm:spPr/>
    </dgm:pt>
    <dgm:pt modelId="{03DBB955-4AB0-41FF-87D3-4D485ADD35DF}" type="pres">
      <dgm:prSet presAssocID="{38FCCC5A-7E0A-4BA4-8216-32CF26F82A1C}" presName="linNode" presStyleCnt="0"/>
      <dgm:spPr/>
    </dgm:pt>
    <dgm:pt modelId="{61944B93-3752-4B3C-B398-12B711D6C816}" type="pres">
      <dgm:prSet presAssocID="{38FCCC5A-7E0A-4BA4-8216-32CF26F82A1C}" presName="parentText" presStyleLbl="node1" presStyleIdx="3" presStyleCnt="25">
        <dgm:presLayoutVars>
          <dgm:chMax val="1"/>
          <dgm:bulletEnabled val="1"/>
        </dgm:presLayoutVars>
      </dgm:prSet>
      <dgm:spPr/>
      <dgm:t>
        <a:bodyPr/>
        <a:lstStyle/>
        <a:p>
          <a:endParaRPr lang="es-CO"/>
        </a:p>
      </dgm:t>
    </dgm:pt>
    <dgm:pt modelId="{5687C9B5-50B1-45B3-949C-B28446A24781}" type="pres">
      <dgm:prSet presAssocID="{38FCCC5A-7E0A-4BA4-8216-32CF26F82A1C}" presName="descendantText" presStyleLbl="alignAccFollowNode1" presStyleIdx="3" presStyleCnt="25">
        <dgm:presLayoutVars>
          <dgm:bulletEnabled val="1"/>
        </dgm:presLayoutVars>
      </dgm:prSet>
      <dgm:spPr/>
      <dgm:t>
        <a:bodyPr/>
        <a:lstStyle/>
        <a:p>
          <a:endParaRPr lang="es-CO"/>
        </a:p>
      </dgm:t>
    </dgm:pt>
    <dgm:pt modelId="{3982ED5F-FEC7-408E-A745-3C34EBD4BF00}" type="pres">
      <dgm:prSet presAssocID="{14D19987-7044-40D9-8841-2DE85B49A861}" presName="sp" presStyleCnt="0"/>
      <dgm:spPr/>
    </dgm:pt>
    <dgm:pt modelId="{BDCD6C44-35B1-49A6-BD2F-A2249741305A}" type="pres">
      <dgm:prSet presAssocID="{4E891982-B6D4-40A3-B802-596C3EF5F20A}" presName="linNode" presStyleCnt="0"/>
      <dgm:spPr/>
    </dgm:pt>
    <dgm:pt modelId="{FF5CCDAD-251C-4D24-807A-48339C088D93}" type="pres">
      <dgm:prSet presAssocID="{4E891982-B6D4-40A3-B802-596C3EF5F20A}" presName="parentText" presStyleLbl="node1" presStyleIdx="4" presStyleCnt="25">
        <dgm:presLayoutVars>
          <dgm:chMax val="1"/>
          <dgm:bulletEnabled val="1"/>
        </dgm:presLayoutVars>
      </dgm:prSet>
      <dgm:spPr/>
      <dgm:t>
        <a:bodyPr/>
        <a:lstStyle/>
        <a:p>
          <a:endParaRPr lang="es-CO"/>
        </a:p>
      </dgm:t>
    </dgm:pt>
    <dgm:pt modelId="{3A3A8228-1FD1-4E85-B927-EDDD434A402F}" type="pres">
      <dgm:prSet presAssocID="{4E891982-B6D4-40A3-B802-596C3EF5F20A}" presName="descendantText" presStyleLbl="alignAccFollowNode1" presStyleIdx="4" presStyleCnt="25">
        <dgm:presLayoutVars>
          <dgm:bulletEnabled val="1"/>
        </dgm:presLayoutVars>
      </dgm:prSet>
      <dgm:spPr/>
      <dgm:t>
        <a:bodyPr/>
        <a:lstStyle/>
        <a:p>
          <a:endParaRPr lang="es-CO"/>
        </a:p>
      </dgm:t>
    </dgm:pt>
    <dgm:pt modelId="{315FCC5D-1A69-4432-8210-83DEDF7F0DD3}" type="pres">
      <dgm:prSet presAssocID="{C016FA66-0162-4336-B0E8-FC9389E0EB3C}" presName="sp" presStyleCnt="0"/>
      <dgm:spPr/>
    </dgm:pt>
    <dgm:pt modelId="{425FAD63-22C5-4012-B481-80415DE2301B}" type="pres">
      <dgm:prSet presAssocID="{7C02AFF3-D664-422B-B59A-6BE11B15E44E}" presName="linNode" presStyleCnt="0"/>
      <dgm:spPr/>
    </dgm:pt>
    <dgm:pt modelId="{F617F46B-7AC4-48BB-9C5E-EDB3C1AF8B8B}" type="pres">
      <dgm:prSet presAssocID="{7C02AFF3-D664-422B-B59A-6BE11B15E44E}" presName="parentText" presStyleLbl="node1" presStyleIdx="5" presStyleCnt="25">
        <dgm:presLayoutVars>
          <dgm:chMax val="1"/>
          <dgm:bulletEnabled val="1"/>
        </dgm:presLayoutVars>
      </dgm:prSet>
      <dgm:spPr/>
      <dgm:t>
        <a:bodyPr/>
        <a:lstStyle/>
        <a:p>
          <a:endParaRPr lang="es-CO"/>
        </a:p>
      </dgm:t>
    </dgm:pt>
    <dgm:pt modelId="{5BB08C8E-5F85-4362-8A24-7D79AE1962B9}" type="pres">
      <dgm:prSet presAssocID="{7C02AFF3-D664-422B-B59A-6BE11B15E44E}" presName="descendantText" presStyleLbl="alignAccFollowNode1" presStyleIdx="5" presStyleCnt="25">
        <dgm:presLayoutVars>
          <dgm:bulletEnabled val="1"/>
        </dgm:presLayoutVars>
      </dgm:prSet>
      <dgm:spPr/>
      <dgm:t>
        <a:bodyPr/>
        <a:lstStyle/>
        <a:p>
          <a:endParaRPr lang="es-CO"/>
        </a:p>
      </dgm:t>
    </dgm:pt>
    <dgm:pt modelId="{A9AAD10E-1FD9-4DCC-9A3E-81A778C71B83}" type="pres">
      <dgm:prSet presAssocID="{BC3EE19D-271F-40DC-8C71-D1C288C1B16C}" presName="sp" presStyleCnt="0"/>
      <dgm:spPr/>
    </dgm:pt>
    <dgm:pt modelId="{B1BD799D-EBEC-4D8E-BFA2-B1889E16B3A9}" type="pres">
      <dgm:prSet presAssocID="{A088A8DA-9772-4C8F-8ECB-C4B5DCE8B54D}" presName="linNode" presStyleCnt="0"/>
      <dgm:spPr/>
    </dgm:pt>
    <dgm:pt modelId="{041366B4-838A-452B-ACEB-BC7CCFA90BE7}" type="pres">
      <dgm:prSet presAssocID="{A088A8DA-9772-4C8F-8ECB-C4B5DCE8B54D}" presName="parentText" presStyleLbl="node1" presStyleIdx="6" presStyleCnt="25">
        <dgm:presLayoutVars>
          <dgm:chMax val="1"/>
          <dgm:bulletEnabled val="1"/>
        </dgm:presLayoutVars>
      </dgm:prSet>
      <dgm:spPr/>
      <dgm:t>
        <a:bodyPr/>
        <a:lstStyle/>
        <a:p>
          <a:endParaRPr lang="es-CO"/>
        </a:p>
      </dgm:t>
    </dgm:pt>
    <dgm:pt modelId="{956064D1-519B-476A-8039-C1B6F34E8E12}" type="pres">
      <dgm:prSet presAssocID="{A088A8DA-9772-4C8F-8ECB-C4B5DCE8B54D}" presName="descendantText" presStyleLbl="alignAccFollowNode1" presStyleIdx="6" presStyleCnt="25">
        <dgm:presLayoutVars>
          <dgm:bulletEnabled val="1"/>
        </dgm:presLayoutVars>
      </dgm:prSet>
      <dgm:spPr/>
      <dgm:t>
        <a:bodyPr/>
        <a:lstStyle/>
        <a:p>
          <a:endParaRPr lang="es-CO"/>
        </a:p>
      </dgm:t>
    </dgm:pt>
    <dgm:pt modelId="{F2B6FFDF-4E86-437B-ADA3-A175CCBF8A6C}" type="pres">
      <dgm:prSet presAssocID="{A5ED5E71-25DF-4424-A995-782F5D89E58C}" presName="sp" presStyleCnt="0"/>
      <dgm:spPr/>
    </dgm:pt>
    <dgm:pt modelId="{20B8F185-1069-41FB-B512-C86334F7EE62}" type="pres">
      <dgm:prSet presAssocID="{45AB0183-DADC-4987-9E85-1C985D597A70}" presName="linNode" presStyleCnt="0"/>
      <dgm:spPr/>
    </dgm:pt>
    <dgm:pt modelId="{48329A85-F1D2-4AFC-8FDE-26E3FB2447DC}" type="pres">
      <dgm:prSet presAssocID="{45AB0183-DADC-4987-9E85-1C985D597A70}" presName="parentText" presStyleLbl="node1" presStyleIdx="7" presStyleCnt="25">
        <dgm:presLayoutVars>
          <dgm:chMax val="1"/>
          <dgm:bulletEnabled val="1"/>
        </dgm:presLayoutVars>
      </dgm:prSet>
      <dgm:spPr/>
      <dgm:t>
        <a:bodyPr/>
        <a:lstStyle/>
        <a:p>
          <a:endParaRPr lang="es-CO"/>
        </a:p>
      </dgm:t>
    </dgm:pt>
    <dgm:pt modelId="{1E3C8519-274E-4C58-AE3C-94964F8DAC66}" type="pres">
      <dgm:prSet presAssocID="{45AB0183-DADC-4987-9E85-1C985D597A70}" presName="descendantText" presStyleLbl="alignAccFollowNode1" presStyleIdx="7" presStyleCnt="25">
        <dgm:presLayoutVars>
          <dgm:bulletEnabled val="1"/>
        </dgm:presLayoutVars>
      </dgm:prSet>
      <dgm:spPr/>
      <dgm:t>
        <a:bodyPr/>
        <a:lstStyle/>
        <a:p>
          <a:endParaRPr lang="es-CO"/>
        </a:p>
      </dgm:t>
    </dgm:pt>
    <dgm:pt modelId="{3712F37A-362B-49E8-A0B9-9DEC59540F95}" type="pres">
      <dgm:prSet presAssocID="{B346EC5B-7362-46E0-8B51-237AED24A0D5}" presName="sp" presStyleCnt="0"/>
      <dgm:spPr/>
    </dgm:pt>
    <dgm:pt modelId="{FE359281-9353-47C1-83BC-20D8E2E10894}" type="pres">
      <dgm:prSet presAssocID="{183FCF5A-7AA8-46F0-9042-BD67613570CC}" presName="linNode" presStyleCnt="0"/>
      <dgm:spPr/>
    </dgm:pt>
    <dgm:pt modelId="{73165F2D-A87C-46E0-9FAA-CB623B15EB91}" type="pres">
      <dgm:prSet presAssocID="{183FCF5A-7AA8-46F0-9042-BD67613570CC}" presName="parentText" presStyleLbl="node1" presStyleIdx="8" presStyleCnt="25">
        <dgm:presLayoutVars>
          <dgm:chMax val="1"/>
          <dgm:bulletEnabled val="1"/>
        </dgm:presLayoutVars>
      </dgm:prSet>
      <dgm:spPr/>
      <dgm:t>
        <a:bodyPr/>
        <a:lstStyle/>
        <a:p>
          <a:endParaRPr lang="es-CO"/>
        </a:p>
      </dgm:t>
    </dgm:pt>
    <dgm:pt modelId="{CBEB9A98-D838-480D-9723-81B3F6CD748B}" type="pres">
      <dgm:prSet presAssocID="{183FCF5A-7AA8-46F0-9042-BD67613570CC}" presName="descendantText" presStyleLbl="alignAccFollowNode1" presStyleIdx="8" presStyleCnt="25">
        <dgm:presLayoutVars>
          <dgm:bulletEnabled val="1"/>
        </dgm:presLayoutVars>
      </dgm:prSet>
      <dgm:spPr/>
      <dgm:t>
        <a:bodyPr/>
        <a:lstStyle/>
        <a:p>
          <a:endParaRPr lang="es-CO"/>
        </a:p>
      </dgm:t>
    </dgm:pt>
    <dgm:pt modelId="{355B6C09-4207-46F7-8114-80F7BF3B594E}" type="pres">
      <dgm:prSet presAssocID="{11032290-A44F-4631-BF2E-675DD9670F65}" presName="sp" presStyleCnt="0"/>
      <dgm:spPr/>
    </dgm:pt>
    <dgm:pt modelId="{1CE14903-8CC9-418D-90F0-64DEE79A8B69}" type="pres">
      <dgm:prSet presAssocID="{33D235F3-2E56-4FB1-8AC3-DC46E70091F8}" presName="linNode" presStyleCnt="0"/>
      <dgm:spPr/>
    </dgm:pt>
    <dgm:pt modelId="{4AAEBF2D-9C9C-4C14-9601-96A83586D519}" type="pres">
      <dgm:prSet presAssocID="{33D235F3-2E56-4FB1-8AC3-DC46E70091F8}" presName="parentText" presStyleLbl="node1" presStyleIdx="9" presStyleCnt="25">
        <dgm:presLayoutVars>
          <dgm:chMax val="1"/>
          <dgm:bulletEnabled val="1"/>
        </dgm:presLayoutVars>
      </dgm:prSet>
      <dgm:spPr/>
      <dgm:t>
        <a:bodyPr/>
        <a:lstStyle/>
        <a:p>
          <a:endParaRPr lang="es-CO"/>
        </a:p>
      </dgm:t>
    </dgm:pt>
    <dgm:pt modelId="{DA73814D-9DC2-4E86-A746-A4AD6744B4C2}" type="pres">
      <dgm:prSet presAssocID="{33D235F3-2E56-4FB1-8AC3-DC46E70091F8}" presName="descendantText" presStyleLbl="alignAccFollowNode1" presStyleIdx="9" presStyleCnt="25">
        <dgm:presLayoutVars>
          <dgm:bulletEnabled val="1"/>
        </dgm:presLayoutVars>
      </dgm:prSet>
      <dgm:spPr/>
      <dgm:t>
        <a:bodyPr/>
        <a:lstStyle/>
        <a:p>
          <a:endParaRPr lang="es-CO"/>
        </a:p>
      </dgm:t>
    </dgm:pt>
    <dgm:pt modelId="{4888C8FB-B129-4175-8176-9713D68107D5}" type="pres">
      <dgm:prSet presAssocID="{50289048-B56A-4302-8126-DC5EA3F1B5DA}" presName="sp" presStyleCnt="0"/>
      <dgm:spPr/>
    </dgm:pt>
    <dgm:pt modelId="{13436B23-99AF-4D0C-832D-5C7CFCDCF30E}" type="pres">
      <dgm:prSet presAssocID="{97AA2835-74EF-4FF1-8AE0-92545AA1359A}" presName="linNode" presStyleCnt="0"/>
      <dgm:spPr/>
    </dgm:pt>
    <dgm:pt modelId="{732407F8-797C-4FFB-B040-B496CD982AF4}" type="pres">
      <dgm:prSet presAssocID="{97AA2835-74EF-4FF1-8AE0-92545AA1359A}" presName="parentText" presStyleLbl="node1" presStyleIdx="10" presStyleCnt="25">
        <dgm:presLayoutVars>
          <dgm:chMax val="1"/>
          <dgm:bulletEnabled val="1"/>
        </dgm:presLayoutVars>
      </dgm:prSet>
      <dgm:spPr/>
      <dgm:t>
        <a:bodyPr/>
        <a:lstStyle/>
        <a:p>
          <a:endParaRPr lang="es-CO"/>
        </a:p>
      </dgm:t>
    </dgm:pt>
    <dgm:pt modelId="{248EBF38-2FA4-4487-934C-C3DC8D029FD8}" type="pres">
      <dgm:prSet presAssocID="{97AA2835-74EF-4FF1-8AE0-92545AA1359A}" presName="descendantText" presStyleLbl="alignAccFollowNode1" presStyleIdx="10" presStyleCnt="25">
        <dgm:presLayoutVars>
          <dgm:bulletEnabled val="1"/>
        </dgm:presLayoutVars>
      </dgm:prSet>
      <dgm:spPr/>
      <dgm:t>
        <a:bodyPr/>
        <a:lstStyle/>
        <a:p>
          <a:endParaRPr lang="es-CO"/>
        </a:p>
      </dgm:t>
    </dgm:pt>
    <dgm:pt modelId="{405E95F7-5D87-4209-A917-10F0406DF64C}" type="pres">
      <dgm:prSet presAssocID="{02CEF0D4-DB1E-4E68-963D-F1970FDF378D}" presName="sp" presStyleCnt="0"/>
      <dgm:spPr/>
    </dgm:pt>
    <dgm:pt modelId="{36D61802-0841-4582-9090-55A65C3D4F7F}" type="pres">
      <dgm:prSet presAssocID="{821E6066-0D70-48A3-947D-4F0F68BCBB55}" presName="linNode" presStyleCnt="0"/>
      <dgm:spPr/>
    </dgm:pt>
    <dgm:pt modelId="{5A4D93D6-CE9C-4EE2-8C2E-BBDA45522D05}" type="pres">
      <dgm:prSet presAssocID="{821E6066-0D70-48A3-947D-4F0F68BCBB55}" presName="parentText" presStyleLbl="node1" presStyleIdx="11" presStyleCnt="25">
        <dgm:presLayoutVars>
          <dgm:chMax val="1"/>
          <dgm:bulletEnabled val="1"/>
        </dgm:presLayoutVars>
      </dgm:prSet>
      <dgm:spPr/>
      <dgm:t>
        <a:bodyPr/>
        <a:lstStyle/>
        <a:p>
          <a:endParaRPr lang="es-CO"/>
        </a:p>
      </dgm:t>
    </dgm:pt>
    <dgm:pt modelId="{7C533E97-15BE-4A3D-8236-849B2BD46D23}" type="pres">
      <dgm:prSet presAssocID="{821E6066-0D70-48A3-947D-4F0F68BCBB55}" presName="descendantText" presStyleLbl="alignAccFollowNode1" presStyleIdx="11" presStyleCnt="25">
        <dgm:presLayoutVars>
          <dgm:bulletEnabled val="1"/>
        </dgm:presLayoutVars>
      </dgm:prSet>
      <dgm:spPr/>
      <dgm:t>
        <a:bodyPr/>
        <a:lstStyle/>
        <a:p>
          <a:endParaRPr lang="es-CO"/>
        </a:p>
      </dgm:t>
    </dgm:pt>
    <dgm:pt modelId="{634BB1CA-2FCE-4E50-81FE-F8A6C95C70FD}" type="pres">
      <dgm:prSet presAssocID="{8DF53777-DE0A-407F-99FA-A1E902A99BCC}" presName="sp" presStyleCnt="0"/>
      <dgm:spPr/>
    </dgm:pt>
    <dgm:pt modelId="{9FFD0C13-99F2-465E-BECE-06107EB804CC}" type="pres">
      <dgm:prSet presAssocID="{3B2B98A5-8883-4F24-A672-0AFED45937E3}" presName="linNode" presStyleCnt="0"/>
      <dgm:spPr/>
    </dgm:pt>
    <dgm:pt modelId="{6162C40D-110C-419C-9BB0-C81198923208}" type="pres">
      <dgm:prSet presAssocID="{3B2B98A5-8883-4F24-A672-0AFED45937E3}" presName="parentText" presStyleLbl="node1" presStyleIdx="12" presStyleCnt="25">
        <dgm:presLayoutVars>
          <dgm:chMax val="1"/>
          <dgm:bulletEnabled val="1"/>
        </dgm:presLayoutVars>
      </dgm:prSet>
      <dgm:spPr/>
      <dgm:t>
        <a:bodyPr/>
        <a:lstStyle/>
        <a:p>
          <a:endParaRPr lang="es-CO"/>
        </a:p>
      </dgm:t>
    </dgm:pt>
    <dgm:pt modelId="{298928F9-9446-4FF1-9E83-7639F0E1FB64}" type="pres">
      <dgm:prSet presAssocID="{3B2B98A5-8883-4F24-A672-0AFED45937E3}" presName="descendantText" presStyleLbl="alignAccFollowNode1" presStyleIdx="12" presStyleCnt="25">
        <dgm:presLayoutVars>
          <dgm:bulletEnabled val="1"/>
        </dgm:presLayoutVars>
      </dgm:prSet>
      <dgm:spPr/>
      <dgm:t>
        <a:bodyPr/>
        <a:lstStyle/>
        <a:p>
          <a:endParaRPr lang="es-CO"/>
        </a:p>
      </dgm:t>
    </dgm:pt>
    <dgm:pt modelId="{F3386BA1-7001-48A8-B09A-B2DFFAC8438F}" type="pres">
      <dgm:prSet presAssocID="{FF4240D8-6FB4-40D1-84FD-473115FDAE47}" presName="sp" presStyleCnt="0"/>
      <dgm:spPr/>
    </dgm:pt>
    <dgm:pt modelId="{578BFA91-E24E-4041-B750-1EFD4719E3C7}" type="pres">
      <dgm:prSet presAssocID="{4BB998E1-9ABE-4D4F-A03E-C53B746CFA5F}" presName="linNode" presStyleCnt="0"/>
      <dgm:spPr/>
    </dgm:pt>
    <dgm:pt modelId="{9CBCC5E6-C66D-4517-B550-8745C31E62B9}" type="pres">
      <dgm:prSet presAssocID="{4BB998E1-9ABE-4D4F-A03E-C53B746CFA5F}" presName="parentText" presStyleLbl="node1" presStyleIdx="13" presStyleCnt="25">
        <dgm:presLayoutVars>
          <dgm:chMax val="1"/>
          <dgm:bulletEnabled val="1"/>
        </dgm:presLayoutVars>
      </dgm:prSet>
      <dgm:spPr/>
      <dgm:t>
        <a:bodyPr/>
        <a:lstStyle/>
        <a:p>
          <a:endParaRPr lang="es-CO"/>
        </a:p>
      </dgm:t>
    </dgm:pt>
    <dgm:pt modelId="{5D435680-1BC7-4684-A770-E940C938E528}" type="pres">
      <dgm:prSet presAssocID="{4BB998E1-9ABE-4D4F-A03E-C53B746CFA5F}" presName="descendantText" presStyleLbl="alignAccFollowNode1" presStyleIdx="13" presStyleCnt="25">
        <dgm:presLayoutVars>
          <dgm:bulletEnabled val="1"/>
        </dgm:presLayoutVars>
      </dgm:prSet>
      <dgm:spPr/>
      <dgm:t>
        <a:bodyPr/>
        <a:lstStyle/>
        <a:p>
          <a:endParaRPr lang="es-CO"/>
        </a:p>
      </dgm:t>
    </dgm:pt>
    <dgm:pt modelId="{2750AD7A-10CF-4D6A-9980-A3716B23F5AC}" type="pres">
      <dgm:prSet presAssocID="{51E1DCE2-A292-4940-9DFB-2AEEBFFA1E99}" presName="sp" presStyleCnt="0"/>
      <dgm:spPr/>
    </dgm:pt>
    <dgm:pt modelId="{ECA783A1-1204-4018-A41D-F355E2656228}" type="pres">
      <dgm:prSet presAssocID="{9EA710F3-026C-422B-8AFD-0D11C8B976AD}" presName="linNode" presStyleCnt="0"/>
      <dgm:spPr/>
    </dgm:pt>
    <dgm:pt modelId="{6CE529FA-9AAF-4490-AC02-C228BD7988EA}" type="pres">
      <dgm:prSet presAssocID="{9EA710F3-026C-422B-8AFD-0D11C8B976AD}" presName="parentText" presStyleLbl="node1" presStyleIdx="14" presStyleCnt="25">
        <dgm:presLayoutVars>
          <dgm:chMax val="1"/>
          <dgm:bulletEnabled val="1"/>
        </dgm:presLayoutVars>
      </dgm:prSet>
      <dgm:spPr/>
      <dgm:t>
        <a:bodyPr/>
        <a:lstStyle/>
        <a:p>
          <a:endParaRPr lang="es-CO"/>
        </a:p>
      </dgm:t>
    </dgm:pt>
    <dgm:pt modelId="{ACF229DA-7667-4C67-9180-C19322944D16}" type="pres">
      <dgm:prSet presAssocID="{9EA710F3-026C-422B-8AFD-0D11C8B976AD}" presName="descendantText" presStyleLbl="alignAccFollowNode1" presStyleIdx="14" presStyleCnt="25">
        <dgm:presLayoutVars>
          <dgm:bulletEnabled val="1"/>
        </dgm:presLayoutVars>
      </dgm:prSet>
      <dgm:spPr/>
      <dgm:t>
        <a:bodyPr/>
        <a:lstStyle/>
        <a:p>
          <a:endParaRPr lang="es-CO"/>
        </a:p>
      </dgm:t>
    </dgm:pt>
    <dgm:pt modelId="{839D2042-1481-410A-85DA-30D94A70894A}" type="pres">
      <dgm:prSet presAssocID="{717A12E9-B8ED-45B0-AC21-BE912ACEA49A}" presName="sp" presStyleCnt="0"/>
      <dgm:spPr/>
    </dgm:pt>
    <dgm:pt modelId="{F8A6F401-02B0-4E9F-A02B-0F0E3279FB51}" type="pres">
      <dgm:prSet presAssocID="{B3C678EA-5F99-49F2-B568-7C43E70136C6}" presName="linNode" presStyleCnt="0"/>
      <dgm:spPr/>
    </dgm:pt>
    <dgm:pt modelId="{C6D837D0-395B-4588-9E4A-A4208BC0F51B}" type="pres">
      <dgm:prSet presAssocID="{B3C678EA-5F99-49F2-B568-7C43E70136C6}" presName="parentText" presStyleLbl="node1" presStyleIdx="15" presStyleCnt="25">
        <dgm:presLayoutVars>
          <dgm:chMax val="1"/>
          <dgm:bulletEnabled val="1"/>
        </dgm:presLayoutVars>
      </dgm:prSet>
      <dgm:spPr/>
      <dgm:t>
        <a:bodyPr/>
        <a:lstStyle/>
        <a:p>
          <a:endParaRPr lang="es-CO"/>
        </a:p>
      </dgm:t>
    </dgm:pt>
    <dgm:pt modelId="{C528C4E2-E824-4A58-819E-F3465D7D2E0F}" type="pres">
      <dgm:prSet presAssocID="{B3C678EA-5F99-49F2-B568-7C43E70136C6}" presName="descendantText" presStyleLbl="alignAccFollowNode1" presStyleIdx="15" presStyleCnt="25">
        <dgm:presLayoutVars>
          <dgm:bulletEnabled val="1"/>
        </dgm:presLayoutVars>
      </dgm:prSet>
      <dgm:spPr/>
      <dgm:t>
        <a:bodyPr/>
        <a:lstStyle/>
        <a:p>
          <a:endParaRPr lang="es-CO"/>
        </a:p>
      </dgm:t>
    </dgm:pt>
    <dgm:pt modelId="{B28A8A89-B9E7-4069-9BBA-E687FCCCCEB5}" type="pres">
      <dgm:prSet presAssocID="{06E50F81-309B-4196-9F69-C06DA16E0ECF}" presName="sp" presStyleCnt="0"/>
      <dgm:spPr/>
    </dgm:pt>
    <dgm:pt modelId="{9D74171E-DA03-4300-8D0F-C32B8BBB9308}" type="pres">
      <dgm:prSet presAssocID="{694C45CE-DB5F-4F74-ABA8-4CF9307FCE60}" presName="linNode" presStyleCnt="0"/>
      <dgm:spPr/>
    </dgm:pt>
    <dgm:pt modelId="{80922B3E-88FC-4ABC-B3EF-4EBAA50A9B7F}" type="pres">
      <dgm:prSet presAssocID="{694C45CE-DB5F-4F74-ABA8-4CF9307FCE60}" presName="parentText" presStyleLbl="node1" presStyleIdx="16" presStyleCnt="25">
        <dgm:presLayoutVars>
          <dgm:chMax val="1"/>
          <dgm:bulletEnabled val="1"/>
        </dgm:presLayoutVars>
      </dgm:prSet>
      <dgm:spPr/>
      <dgm:t>
        <a:bodyPr/>
        <a:lstStyle/>
        <a:p>
          <a:endParaRPr lang="es-CO"/>
        </a:p>
      </dgm:t>
    </dgm:pt>
    <dgm:pt modelId="{35AE157C-076B-4E6C-AD80-809FAC5A9D72}" type="pres">
      <dgm:prSet presAssocID="{694C45CE-DB5F-4F74-ABA8-4CF9307FCE60}" presName="descendantText" presStyleLbl="alignAccFollowNode1" presStyleIdx="16" presStyleCnt="25">
        <dgm:presLayoutVars>
          <dgm:bulletEnabled val="1"/>
        </dgm:presLayoutVars>
      </dgm:prSet>
      <dgm:spPr/>
      <dgm:t>
        <a:bodyPr/>
        <a:lstStyle/>
        <a:p>
          <a:endParaRPr lang="es-CO"/>
        </a:p>
      </dgm:t>
    </dgm:pt>
    <dgm:pt modelId="{29D65838-667B-4784-B4AD-910714FBFC90}" type="pres">
      <dgm:prSet presAssocID="{E1A462A2-B220-4CE2-9D2C-BDFDCFE61B60}" presName="sp" presStyleCnt="0"/>
      <dgm:spPr/>
    </dgm:pt>
    <dgm:pt modelId="{C6E6D8C5-CA64-4A33-A77B-74C69A84AEEE}" type="pres">
      <dgm:prSet presAssocID="{FDCF709B-0770-46EB-A87C-5DAB25BD864C}" presName="linNode" presStyleCnt="0"/>
      <dgm:spPr/>
    </dgm:pt>
    <dgm:pt modelId="{A430606F-7BD8-4C98-9A35-E22ECD96CAC1}" type="pres">
      <dgm:prSet presAssocID="{FDCF709B-0770-46EB-A87C-5DAB25BD864C}" presName="parentText" presStyleLbl="node1" presStyleIdx="17" presStyleCnt="25">
        <dgm:presLayoutVars>
          <dgm:chMax val="1"/>
          <dgm:bulletEnabled val="1"/>
        </dgm:presLayoutVars>
      </dgm:prSet>
      <dgm:spPr/>
      <dgm:t>
        <a:bodyPr/>
        <a:lstStyle/>
        <a:p>
          <a:endParaRPr lang="es-CO"/>
        </a:p>
      </dgm:t>
    </dgm:pt>
    <dgm:pt modelId="{DA5994D2-5C3A-4E47-B20F-F92DD1A49511}" type="pres">
      <dgm:prSet presAssocID="{FDCF709B-0770-46EB-A87C-5DAB25BD864C}" presName="descendantText" presStyleLbl="alignAccFollowNode1" presStyleIdx="17" presStyleCnt="25">
        <dgm:presLayoutVars>
          <dgm:bulletEnabled val="1"/>
        </dgm:presLayoutVars>
      </dgm:prSet>
      <dgm:spPr/>
      <dgm:t>
        <a:bodyPr/>
        <a:lstStyle/>
        <a:p>
          <a:endParaRPr lang="es-CO"/>
        </a:p>
      </dgm:t>
    </dgm:pt>
    <dgm:pt modelId="{39D7CE1A-D523-446D-B2FE-5751EB09BD37}" type="pres">
      <dgm:prSet presAssocID="{7E0A5AEC-C1B6-425C-9253-209E064CE6A3}" presName="sp" presStyleCnt="0"/>
      <dgm:spPr/>
    </dgm:pt>
    <dgm:pt modelId="{C80E7A22-223C-43D5-A2E6-E15E420D4278}" type="pres">
      <dgm:prSet presAssocID="{0B40F0F9-5215-4705-A8CD-2088B037A00A}" presName="linNode" presStyleCnt="0"/>
      <dgm:spPr/>
    </dgm:pt>
    <dgm:pt modelId="{EFE7144C-BEFC-4F18-B33E-46683F4BC713}" type="pres">
      <dgm:prSet presAssocID="{0B40F0F9-5215-4705-A8CD-2088B037A00A}" presName="parentText" presStyleLbl="node1" presStyleIdx="18" presStyleCnt="25">
        <dgm:presLayoutVars>
          <dgm:chMax val="1"/>
          <dgm:bulletEnabled val="1"/>
        </dgm:presLayoutVars>
      </dgm:prSet>
      <dgm:spPr/>
      <dgm:t>
        <a:bodyPr/>
        <a:lstStyle/>
        <a:p>
          <a:endParaRPr lang="es-CO"/>
        </a:p>
      </dgm:t>
    </dgm:pt>
    <dgm:pt modelId="{CAE194E3-1103-4124-906C-050709762F78}" type="pres">
      <dgm:prSet presAssocID="{0B40F0F9-5215-4705-A8CD-2088B037A00A}" presName="descendantText" presStyleLbl="alignAccFollowNode1" presStyleIdx="18" presStyleCnt="25">
        <dgm:presLayoutVars>
          <dgm:bulletEnabled val="1"/>
        </dgm:presLayoutVars>
      </dgm:prSet>
      <dgm:spPr/>
      <dgm:t>
        <a:bodyPr/>
        <a:lstStyle/>
        <a:p>
          <a:endParaRPr lang="es-CO"/>
        </a:p>
      </dgm:t>
    </dgm:pt>
    <dgm:pt modelId="{6A7095D9-0CC7-461F-A94E-B0ECDBCB0726}" type="pres">
      <dgm:prSet presAssocID="{D5953116-F2E3-46E7-A9AE-C5F932789BF0}" presName="sp" presStyleCnt="0"/>
      <dgm:spPr/>
    </dgm:pt>
    <dgm:pt modelId="{E90CA9C2-9A8D-4587-BDE6-BA274BD76996}" type="pres">
      <dgm:prSet presAssocID="{20B89F2F-607A-457E-8360-794D2907EB4B}" presName="linNode" presStyleCnt="0"/>
      <dgm:spPr/>
    </dgm:pt>
    <dgm:pt modelId="{F92947BC-092E-42A2-AB67-BD0CD88EBB69}" type="pres">
      <dgm:prSet presAssocID="{20B89F2F-607A-457E-8360-794D2907EB4B}" presName="parentText" presStyleLbl="node1" presStyleIdx="19" presStyleCnt="25">
        <dgm:presLayoutVars>
          <dgm:chMax val="1"/>
          <dgm:bulletEnabled val="1"/>
        </dgm:presLayoutVars>
      </dgm:prSet>
      <dgm:spPr/>
      <dgm:t>
        <a:bodyPr/>
        <a:lstStyle/>
        <a:p>
          <a:endParaRPr lang="es-CO"/>
        </a:p>
      </dgm:t>
    </dgm:pt>
    <dgm:pt modelId="{2AE481C2-8073-4172-A1E1-9348DEC7FC58}" type="pres">
      <dgm:prSet presAssocID="{20B89F2F-607A-457E-8360-794D2907EB4B}" presName="descendantText" presStyleLbl="alignAccFollowNode1" presStyleIdx="19" presStyleCnt="25">
        <dgm:presLayoutVars>
          <dgm:bulletEnabled val="1"/>
        </dgm:presLayoutVars>
      </dgm:prSet>
      <dgm:spPr/>
      <dgm:t>
        <a:bodyPr/>
        <a:lstStyle/>
        <a:p>
          <a:endParaRPr lang="es-CO"/>
        </a:p>
      </dgm:t>
    </dgm:pt>
    <dgm:pt modelId="{4EFD0B72-4ACE-469D-B0B7-A99C7D711C5D}" type="pres">
      <dgm:prSet presAssocID="{8168FA1A-0ACB-4C30-BBB0-3B4C9D69D839}" presName="sp" presStyleCnt="0"/>
      <dgm:spPr/>
    </dgm:pt>
    <dgm:pt modelId="{A29BF684-D279-493A-80DB-C0C89DBB4930}" type="pres">
      <dgm:prSet presAssocID="{08C2DCAC-C01D-4D75-A965-E486C9A8274D}" presName="linNode" presStyleCnt="0"/>
      <dgm:spPr/>
    </dgm:pt>
    <dgm:pt modelId="{E29B8B1D-3673-4FCB-928E-8062AEC67E17}" type="pres">
      <dgm:prSet presAssocID="{08C2DCAC-C01D-4D75-A965-E486C9A8274D}" presName="parentText" presStyleLbl="node1" presStyleIdx="20" presStyleCnt="25">
        <dgm:presLayoutVars>
          <dgm:chMax val="1"/>
          <dgm:bulletEnabled val="1"/>
        </dgm:presLayoutVars>
      </dgm:prSet>
      <dgm:spPr/>
      <dgm:t>
        <a:bodyPr/>
        <a:lstStyle/>
        <a:p>
          <a:endParaRPr lang="es-CO"/>
        </a:p>
      </dgm:t>
    </dgm:pt>
    <dgm:pt modelId="{587FE556-0135-485F-A780-EC30FF8FB41D}" type="pres">
      <dgm:prSet presAssocID="{08C2DCAC-C01D-4D75-A965-E486C9A8274D}" presName="descendantText" presStyleLbl="alignAccFollowNode1" presStyleIdx="20" presStyleCnt="25">
        <dgm:presLayoutVars>
          <dgm:bulletEnabled val="1"/>
        </dgm:presLayoutVars>
      </dgm:prSet>
      <dgm:spPr/>
      <dgm:t>
        <a:bodyPr/>
        <a:lstStyle/>
        <a:p>
          <a:endParaRPr lang="es-CO"/>
        </a:p>
      </dgm:t>
    </dgm:pt>
    <dgm:pt modelId="{61F672AE-5A7F-4258-991F-1E09AEC63A79}" type="pres">
      <dgm:prSet presAssocID="{31ACB70A-FDAB-475A-93CB-0D95F1C9815D}" presName="sp" presStyleCnt="0"/>
      <dgm:spPr/>
    </dgm:pt>
    <dgm:pt modelId="{F245E40D-0806-4FF9-A97A-7CE7E2B848E5}" type="pres">
      <dgm:prSet presAssocID="{D8879349-AC1A-4856-AECD-C66E36989707}" presName="linNode" presStyleCnt="0"/>
      <dgm:spPr/>
    </dgm:pt>
    <dgm:pt modelId="{7E74A1D6-243D-4845-BAF8-6E194EFFFB9D}" type="pres">
      <dgm:prSet presAssocID="{D8879349-AC1A-4856-AECD-C66E36989707}" presName="parentText" presStyleLbl="node1" presStyleIdx="21" presStyleCnt="25">
        <dgm:presLayoutVars>
          <dgm:chMax val="1"/>
          <dgm:bulletEnabled val="1"/>
        </dgm:presLayoutVars>
      </dgm:prSet>
      <dgm:spPr/>
      <dgm:t>
        <a:bodyPr/>
        <a:lstStyle/>
        <a:p>
          <a:endParaRPr lang="es-CO"/>
        </a:p>
      </dgm:t>
    </dgm:pt>
    <dgm:pt modelId="{E05FE78B-8678-4330-ABA0-29B2D4292B41}" type="pres">
      <dgm:prSet presAssocID="{D8879349-AC1A-4856-AECD-C66E36989707}" presName="descendantText" presStyleLbl="alignAccFollowNode1" presStyleIdx="21" presStyleCnt="25">
        <dgm:presLayoutVars>
          <dgm:bulletEnabled val="1"/>
        </dgm:presLayoutVars>
      </dgm:prSet>
      <dgm:spPr/>
      <dgm:t>
        <a:bodyPr/>
        <a:lstStyle/>
        <a:p>
          <a:endParaRPr lang="es-CO"/>
        </a:p>
      </dgm:t>
    </dgm:pt>
    <dgm:pt modelId="{B80A1D47-15CB-4978-A192-70153E95A669}" type="pres">
      <dgm:prSet presAssocID="{9066F5EC-C078-4090-8A3A-624FE765F7DA}" presName="sp" presStyleCnt="0"/>
      <dgm:spPr/>
    </dgm:pt>
    <dgm:pt modelId="{455263AD-CCC4-473A-A07F-43EA432FB553}" type="pres">
      <dgm:prSet presAssocID="{FBCC5F3A-E309-4B97-AF03-2EC5A181BD96}" presName="linNode" presStyleCnt="0"/>
      <dgm:spPr/>
    </dgm:pt>
    <dgm:pt modelId="{99D943E1-3563-4DB6-A915-246A884BFBF2}" type="pres">
      <dgm:prSet presAssocID="{FBCC5F3A-E309-4B97-AF03-2EC5A181BD96}" presName="parentText" presStyleLbl="node1" presStyleIdx="22" presStyleCnt="25">
        <dgm:presLayoutVars>
          <dgm:chMax val="1"/>
          <dgm:bulletEnabled val="1"/>
        </dgm:presLayoutVars>
      </dgm:prSet>
      <dgm:spPr/>
      <dgm:t>
        <a:bodyPr/>
        <a:lstStyle/>
        <a:p>
          <a:endParaRPr lang="es-CO"/>
        </a:p>
      </dgm:t>
    </dgm:pt>
    <dgm:pt modelId="{081660C4-E0C0-4169-9BB1-5931845D0228}" type="pres">
      <dgm:prSet presAssocID="{FBCC5F3A-E309-4B97-AF03-2EC5A181BD96}" presName="descendantText" presStyleLbl="alignAccFollowNode1" presStyleIdx="22" presStyleCnt="25">
        <dgm:presLayoutVars>
          <dgm:bulletEnabled val="1"/>
        </dgm:presLayoutVars>
      </dgm:prSet>
      <dgm:spPr/>
      <dgm:t>
        <a:bodyPr/>
        <a:lstStyle/>
        <a:p>
          <a:endParaRPr lang="es-CO"/>
        </a:p>
      </dgm:t>
    </dgm:pt>
    <dgm:pt modelId="{3108E69B-18FF-4A72-80DE-3C3C7453D699}" type="pres">
      <dgm:prSet presAssocID="{D1000418-9281-416E-80B3-7D167871409D}" presName="sp" presStyleCnt="0"/>
      <dgm:spPr/>
    </dgm:pt>
    <dgm:pt modelId="{FCB41415-3F61-4DD7-8314-E00211F114F9}" type="pres">
      <dgm:prSet presAssocID="{07D87B8E-4639-4F35-AD55-0ACF75F2ECBD}" presName="linNode" presStyleCnt="0"/>
      <dgm:spPr/>
    </dgm:pt>
    <dgm:pt modelId="{C550AF5E-91D2-4C5F-A161-B776BA470825}" type="pres">
      <dgm:prSet presAssocID="{07D87B8E-4639-4F35-AD55-0ACF75F2ECBD}" presName="parentText" presStyleLbl="node1" presStyleIdx="23" presStyleCnt="25">
        <dgm:presLayoutVars>
          <dgm:chMax val="1"/>
          <dgm:bulletEnabled val="1"/>
        </dgm:presLayoutVars>
      </dgm:prSet>
      <dgm:spPr/>
      <dgm:t>
        <a:bodyPr/>
        <a:lstStyle/>
        <a:p>
          <a:endParaRPr lang="es-CO"/>
        </a:p>
      </dgm:t>
    </dgm:pt>
    <dgm:pt modelId="{4FF6B401-CC94-45DC-8F04-BB33C2CF93EB}" type="pres">
      <dgm:prSet presAssocID="{07D87B8E-4639-4F35-AD55-0ACF75F2ECBD}" presName="descendantText" presStyleLbl="alignAccFollowNode1" presStyleIdx="23" presStyleCnt="25">
        <dgm:presLayoutVars>
          <dgm:bulletEnabled val="1"/>
        </dgm:presLayoutVars>
      </dgm:prSet>
      <dgm:spPr/>
      <dgm:t>
        <a:bodyPr/>
        <a:lstStyle/>
        <a:p>
          <a:endParaRPr lang="es-CO"/>
        </a:p>
      </dgm:t>
    </dgm:pt>
    <dgm:pt modelId="{BBBD2774-3F0D-4E9E-8CCF-34C8C49C336A}" type="pres">
      <dgm:prSet presAssocID="{A44E8353-6997-4589-AEF9-9FE45935A78F}" presName="sp" presStyleCnt="0"/>
      <dgm:spPr/>
    </dgm:pt>
    <dgm:pt modelId="{CAD43531-A961-4099-A0D4-FE2DCC5E6D1B}" type="pres">
      <dgm:prSet presAssocID="{276B8BA0-3755-47BF-9A5C-51ECB0C90844}" presName="linNode" presStyleCnt="0"/>
      <dgm:spPr/>
    </dgm:pt>
    <dgm:pt modelId="{43507828-500C-428A-9F03-0CD954344783}" type="pres">
      <dgm:prSet presAssocID="{276B8BA0-3755-47BF-9A5C-51ECB0C90844}" presName="parentText" presStyleLbl="node1" presStyleIdx="24" presStyleCnt="25">
        <dgm:presLayoutVars>
          <dgm:chMax val="1"/>
          <dgm:bulletEnabled val="1"/>
        </dgm:presLayoutVars>
      </dgm:prSet>
      <dgm:spPr/>
      <dgm:t>
        <a:bodyPr/>
        <a:lstStyle/>
        <a:p>
          <a:endParaRPr lang="es-CO"/>
        </a:p>
      </dgm:t>
    </dgm:pt>
    <dgm:pt modelId="{7A4C09B0-3C41-49B3-9116-6FD0BEB620CC}" type="pres">
      <dgm:prSet presAssocID="{276B8BA0-3755-47BF-9A5C-51ECB0C90844}" presName="descendantText" presStyleLbl="alignAccFollowNode1" presStyleIdx="24" presStyleCnt="25">
        <dgm:presLayoutVars>
          <dgm:bulletEnabled val="1"/>
        </dgm:presLayoutVars>
      </dgm:prSet>
      <dgm:spPr/>
      <dgm:t>
        <a:bodyPr/>
        <a:lstStyle/>
        <a:p>
          <a:endParaRPr lang="es-CO"/>
        </a:p>
      </dgm:t>
    </dgm:pt>
  </dgm:ptLst>
  <dgm:cxnLst>
    <dgm:cxn modelId="{E5605471-3D1C-4A1B-9722-959FEBB44751}" srcId="{4D8F94FD-C9A6-4D7A-BCE5-D0FAC5404DB7}" destId="{CE8FE720-5AAD-480A-99CA-9FBA4B750DB5}" srcOrd="1" destOrd="0" parTransId="{4D7CF4CC-D30B-4C81-9440-FB2952F4B79A}" sibTransId="{4106D90B-00EC-44A7-8665-60A56C5FC866}"/>
    <dgm:cxn modelId="{325DEC79-DC02-43D3-B7DB-7088605F0F1C}" srcId="{4D8F94FD-C9A6-4D7A-BCE5-D0FAC5404DB7}" destId="{B3C678EA-5F99-49F2-B568-7C43E70136C6}" srcOrd="15" destOrd="0" parTransId="{831DB7C5-3D17-426B-8F89-09B15EDFAAB4}" sibTransId="{06E50F81-309B-4196-9F69-C06DA16E0ECF}"/>
    <dgm:cxn modelId="{434B8865-C610-4749-818F-2F14584D9055}" type="presOf" srcId="{08C2DCAC-C01D-4D75-A965-E486C9A8274D}" destId="{E29B8B1D-3673-4FCB-928E-8062AEC67E17}" srcOrd="0" destOrd="0" presId="urn:microsoft.com/office/officeart/2005/8/layout/vList5"/>
    <dgm:cxn modelId="{9C17748C-AD87-42E0-A264-AA7B4EE0DA16}" srcId="{D8879349-AC1A-4856-AECD-C66E36989707}" destId="{DE34B42F-E668-4C6B-9385-C28830B8EC1E}" srcOrd="0" destOrd="0" parTransId="{C0DCD46B-863A-4386-B24A-3FD1FCE37353}" sibTransId="{1AFFD92E-4430-4CF8-9F8F-E7DB0F4FEA45}"/>
    <dgm:cxn modelId="{EAB9178D-8E9F-44E5-B696-D1DDA2CACEE0}" srcId="{4D8F94FD-C9A6-4D7A-BCE5-D0FAC5404DB7}" destId="{D8879349-AC1A-4856-AECD-C66E36989707}" srcOrd="21" destOrd="0" parTransId="{BBF77C3F-F589-4904-8325-D82E7FE600FE}" sibTransId="{9066F5EC-C078-4090-8A3A-624FE765F7DA}"/>
    <dgm:cxn modelId="{E6FD7B28-B1C2-408B-BF72-4D0C235C5DED}" type="presOf" srcId="{74DF00E1-ADD7-4A41-A466-E2EB42D33B90}" destId="{248EBF38-2FA4-4487-934C-C3DC8D029FD8}" srcOrd="0" destOrd="0" presId="urn:microsoft.com/office/officeart/2005/8/layout/vList5"/>
    <dgm:cxn modelId="{A0668E3D-2D59-4036-9356-FF1DCEBC1211}" type="presOf" srcId="{542EFBFB-A8D5-414F-9763-7AAEB9D3F74C}" destId="{081660C4-E0C0-4169-9BB1-5931845D0228}" srcOrd="0" destOrd="0" presId="urn:microsoft.com/office/officeart/2005/8/layout/vList5"/>
    <dgm:cxn modelId="{01085670-9049-449B-B788-01E7AB4F37B3}" type="presOf" srcId="{33D235F3-2E56-4FB1-8AC3-DC46E70091F8}" destId="{4AAEBF2D-9C9C-4C14-9601-96A83586D519}" srcOrd="0" destOrd="0" presId="urn:microsoft.com/office/officeart/2005/8/layout/vList5"/>
    <dgm:cxn modelId="{CA6A72CD-0013-4BA8-B6FD-AAD0D73D02D2}" srcId="{4D8F94FD-C9A6-4D7A-BCE5-D0FAC5404DB7}" destId="{07D87B8E-4639-4F35-AD55-0ACF75F2ECBD}" srcOrd="23" destOrd="0" parTransId="{22F81FBC-D9AC-403E-8D14-FE8BE0EB858B}" sibTransId="{A44E8353-6997-4589-AEF9-9FE45935A78F}"/>
    <dgm:cxn modelId="{53B9F370-3590-4A4D-9863-0933DBB58B15}" type="presOf" srcId="{926E047A-A01B-4634-8618-0888250F5370}" destId="{1E3C8519-274E-4C58-AE3C-94964F8DAC66}" srcOrd="0" destOrd="0" presId="urn:microsoft.com/office/officeart/2005/8/layout/vList5"/>
    <dgm:cxn modelId="{E3F0B927-77AB-46BB-9A05-A91CEB55F9B3}" srcId="{4D8F94FD-C9A6-4D7A-BCE5-D0FAC5404DB7}" destId="{33D235F3-2E56-4FB1-8AC3-DC46E70091F8}" srcOrd="9" destOrd="0" parTransId="{13A51A74-52C9-45E6-9716-8A3B160C8E1C}" sibTransId="{50289048-B56A-4302-8126-DC5EA3F1B5DA}"/>
    <dgm:cxn modelId="{431EFDE1-C02F-41DC-923B-29348E1FC78C}" srcId="{97AA2835-74EF-4FF1-8AE0-92545AA1359A}" destId="{74DF00E1-ADD7-4A41-A466-E2EB42D33B90}" srcOrd="0" destOrd="0" parTransId="{5E506E6B-092E-415B-A8E2-5398B022E69F}" sibTransId="{E709ECF8-ADAA-49FE-97A5-4592D5AE5FA8}"/>
    <dgm:cxn modelId="{34CDA9F6-052A-43B8-834B-11F45A5A9945}" srcId="{183FCF5A-7AA8-46F0-9042-BD67613570CC}" destId="{2B4C0061-FB17-43F7-A385-319360836762}" srcOrd="0" destOrd="0" parTransId="{0A238F87-BAF6-4E39-BEC2-92CD81233906}" sibTransId="{176F5661-3BB2-4BD5-B73C-11C0C1EC225A}"/>
    <dgm:cxn modelId="{6A103ED9-B841-45F7-9370-6B91054CDBFE}" type="presOf" srcId="{183FCF5A-7AA8-46F0-9042-BD67613570CC}" destId="{73165F2D-A87C-46E0-9FAA-CB623B15EB91}" srcOrd="0" destOrd="0" presId="urn:microsoft.com/office/officeart/2005/8/layout/vList5"/>
    <dgm:cxn modelId="{1E5E0F7A-68CA-4A3B-AD8E-E29EC9A42A2C}" srcId="{3B2B98A5-8883-4F24-A672-0AFED45937E3}" destId="{768FD040-50BC-42F9-B26D-5B370274D6A9}" srcOrd="0" destOrd="0" parTransId="{8DD415FA-912D-4A89-9758-C2FAE6E76A43}" sibTransId="{4018140A-BA2B-4BDE-871C-DF5F12DABFBF}"/>
    <dgm:cxn modelId="{433C1C04-A957-4D4F-BD2E-00A45469E9B6}" type="presOf" srcId="{CE8FE720-5AAD-480A-99CA-9FBA4B750DB5}" destId="{38127846-9D7D-4226-80EC-F3CF3D54946D}" srcOrd="0" destOrd="0" presId="urn:microsoft.com/office/officeart/2005/8/layout/vList5"/>
    <dgm:cxn modelId="{1563CE9D-DB95-4286-8C36-0FF81BFAE890}" srcId="{BA072C3E-D34C-449B-BDA7-FD08D795E3D8}" destId="{9E162989-EF52-4EED-9C70-E735FC1F232E}" srcOrd="0" destOrd="0" parTransId="{B0A880B4-3DBD-4559-B1A7-23707C31561A}" sibTransId="{71F804CF-7869-491F-8852-50609B1F9237}"/>
    <dgm:cxn modelId="{8D51D076-32E4-4912-88D6-10D48AD6FD50}" type="presOf" srcId="{DDACB592-269E-48DD-9457-055AB014D5E0}" destId="{587FE556-0135-485F-A780-EC30FF8FB41D}" srcOrd="0" destOrd="0" presId="urn:microsoft.com/office/officeart/2005/8/layout/vList5"/>
    <dgm:cxn modelId="{19C589F0-F336-4DF0-A48C-F815CA8A1202}" type="presOf" srcId="{C31B2C3B-E95A-401C-8A71-4281090303B4}" destId="{4FF6B401-CC94-45DC-8F04-BB33C2CF93EB}" srcOrd="0" destOrd="0" presId="urn:microsoft.com/office/officeart/2005/8/layout/vList5"/>
    <dgm:cxn modelId="{F941C164-EFFE-4ED3-8512-F2C7826B9535}" srcId="{694C45CE-DB5F-4F74-ABA8-4CF9307FCE60}" destId="{0B932842-AD5D-480F-8384-956A11CF2158}" srcOrd="0" destOrd="0" parTransId="{1CE0F7B6-3B5D-4BD7-998F-60DD6F2DD5B5}" sibTransId="{B56A4C4F-51D9-4744-A9CD-281FDE0DB68F}"/>
    <dgm:cxn modelId="{53CC0FDD-F392-413A-9FCC-606BAA4EE768}" type="presOf" srcId="{B3C678EA-5F99-49F2-B568-7C43E70136C6}" destId="{C6D837D0-395B-4588-9E4A-A4208BC0F51B}" srcOrd="0" destOrd="0" presId="urn:microsoft.com/office/officeart/2005/8/layout/vList5"/>
    <dgm:cxn modelId="{532B58D2-CA7D-4119-90FD-DB7A0C2B426B}" srcId="{45AB0183-DADC-4987-9E85-1C985D597A70}" destId="{926E047A-A01B-4634-8618-0888250F5370}" srcOrd="0" destOrd="0" parTransId="{816BD0B7-A146-4EA5-B6AB-408F79A00A90}" sibTransId="{358E7F0E-7406-467D-92DB-AA3727E32FD2}"/>
    <dgm:cxn modelId="{C72E3E03-9A84-48DB-8781-F826DAA48ED1}" srcId="{4D8F94FD-C9A6-4D7A-BCE5-D0FAC5404DB7}" destId="{45AB0183-DADC-4987-9E85-1C985D597A70}" srcOrd="7" destOrd="0" parTransId="{243C6386-002A-481C-804A-F87447B955FD}" sibTransId="{B346EC5B-7362-46E0-8B51-237AED24A0D5}"/>
    <dgm:cxn modelId="{606A1FA6-6CAC-45E7-8358-A6018C63861D}" srcId="{4BB998E1-9ABE-4D4F-A03E-C53B746CFA5F}" destId="{FA472CEC-F38C-41DE-87B9-BF80C140F3F7}" srcOrd="0" destOrd="0" parTransId="{018DE259-DE15-4357-BBD6-D8CF47DEAE34}" sibTransId="{4A3D9B52-D6A0-4AC1-BFFA-38A9F918B186}"/>
    <dgm:cxn modelId="{92B25832-A726-4C64-B542-4062F8F9678A}" type="presOf" srcId="{DE34B42F-E668-4C6B-9385-C28830B8EC1E}" destId="{E05FE78B-8678-4330-ABA0-29B2D4292B41}" srcOrd="0" destOrd="0" presId="urn:microsoft.com/office/officeart/2005/8/layout/vList5"/>
    <dgm:cxn modelId="{B93FE108-2E5C-4459-A00D-E4AC65C90C72}" srcId="{4D8F94FD-C9A6-4D7A-BCE5-D0FAC5404DB7}" destId="{FDCF709B-0770-46EB-A87C-5DAB25BD864C}" srcOrd="17" destOrd="0" parTransId="{B05C7CE4-DC50-46A6-8F90-C33CF3B3F105}" sibTransId="{7E0A5AEC-C1B6-425C-9253-209E064CE6A3}"/>
    <dgm:cxn modelId="{B173604C-3966-4220-B6CF-1EF115290A6C}" srcId="{4D8F94FD-C9A6-4D7A-BCE5-D0FAC5404DB7}" destId="{183FCF5A-7AA8-46F0-9042-BD67613570CC}" srcOrd="8" destOrd="0" parTransId="{AB802046-3BC2-432E-B055-8EA581B08292}" sibTransId="{11032290-A44F-4631-BF2E-675DD9670F65}"/>
    <dgm:cxn modelId="{B0F5834C-873A-40C8-9F0E-B772F638EB9A}" type="presOf" srcId="{45AB0183-DADC-4987-9E85-1C985D597A70}" destId="{48329A85-F1D2-4AFC-8FDE-26E3FB2447DC}" srcOrd="0" destOrd="0" presId="urn:microsoft.com/office/officeart/2005/8/layout/vList5"/>
    <dgm:cxn modelId="{564F0D58-E254-4936-87AD-44D9F922E212}" type="presOf" srcId="{4F7F069D-1E3D-4E02-924F-AFA47C2300C8}" destId="{7C533E97-15BE-4A3D-8236-849B2BD46D23}" srcOrd="0" destOrd="0" presId="urn:microsoft.com/office/officeart/2005/8/layout/vList5"/>
    <dgm:cxn modelId="{54C6F7CD-8B19-4A04-88F4-D2E3B6A1FA8B}" srcId="{4E891982-B6D4-40A3-B802-596C3EF5F20A}" destId="{1FD1B658-5D84-4A9F-ADB3-47607EE5B5F0}" srcOrd="0" destOrd="0" parTransId="{961B5985-C7B9-49F7-8A5F-7DDFCCF7C732}" sibTransId="{9C02E92E-5789-4D1F-98BE-9554E1258BC7}"/>
    <dgm:cxn modelId="{D44ACBE1-2089-41C1-8A83-C5392F40661E}" srcId="{4D8F94FD-C9A6-4D7A-BCE5-D0FAC5404DB7}" destId="{97AA2835-74EF-4FF1-8AE0-92545AA1359A}" srcOrd="10" destOrd="0" parTransId="{6C1F5662-173A-40D4-A685-7D14AE8210AB}" sibTransId="{02CEF0D4-DB1E-4E68-963D-F1970FDF378D}"/>
    <dgm:cxn modelId="{5CC58240-622F-438F-A8C5-6383200E2550}" type="presOf" srcId="{38FCCC5A-7E0A-4BA4-8216-32CF26F82A1C}" destId="{61944B93-3752-4B3C-B398-12B711D6C816}" srcOrd="0" destOrd="0" presId="urn:microsoft.com/office/officeart/2005/8/layout/vList5"/>
    <dgm:cxn modelId="{98684561-4C10-4E6E-846E-E32254949DA2}" type="presOf" srcId="{20B89F2F-607A-457E-8360-794D2907EB4B}" destId="{F92947BC-092E-42A2-AB67-BD0CD88EBB69}" srcOrd="0" destOrd="0" presId="urn:microsoft.com/office/officeart/2005/8/layout/vList5"/>
    <dgm:cxn modelId="{6FD67E85-8BA3-4715-A2F3-6825928901B6}" type="presOf" srcId="{50FD2988-B088-41FF-88B8-3D35314508DD}" destId="{DA5994D2-5C3A-4E47-B20F-F92DD1A49511}" srcOrd="0" destOrd="0" presId="urn:microsoft.com/office/officeart/2005/8/layout/vList5"/>
    <dgm:cxn modelId="{09DD15B3-D7B6-4626-9A32-1CB6CBFBE066}" type="presOf" srcId="{BA072C3E-D34C-449B-BDA7-FD08D795E3D8}" destId="{40058AC0-5FDF-4656-9E56-D837C9343298}" srcOrd="0" destOrd="0" presId="urn:microsoft.com/office/officeart/2005/8/layout/vList5"/>
    <dgm:cxn modelId="{57A53EDE-75AA-4AEE-A21C-BF4BAE25FFEB}" type="presOf" srcId="{A00375A0-4CFB-46CB-88EF-247807F15F20}" destId="{38DCDADE-B6FC-47B6-98C3-DA734B14ACE5}" srcOrd="0" destOrd="0" presId="urn:microsoft.com/office/officeart/2005/8/layout/vList5"/>
    <dgm:cxn modelId="{9F933EAB-3283-4F52-806F-AA37540D918C}" srcId="{4D8F94FD-C9A6-4D7A-BCE5-D0FAC5404DB7}" destId="{7C02AFF3-D664-422B-B59A-6BE11B15E44E}" srcOrd="5" destOrd="0" parTransId="{DE815457-E71E-44A2-918B-7D6A9E859969}" sibTransId="{BC3EE19D-271F-40DC-8C71-D1C288C1B16C}"/>
    <dgm:cxn modelId="{7216843C-94DF-4931-AED6-724902B39A7A}" srcId="{4D8F94FD-C9A6-4D7A-BCE5-D0FAC5404DB7}" destId="{A088A8DA-9772-4C8F-8ECB-C4B5DCE8B54D}" srcOrd="6" destOrd="0" parTransId="{52F8806D-17E4-4243-A5F7-E9AE973916D9}" sibTransId="{A5ED5E71-25DF-4424-A995-782F5D89E58C}"/>
    <dgm:cxn modelId="{20529E3B-5EC5-43E1-B69D-7DF2082A4989}" type="presOf" srcId="{A088A8DA-9772-4C8F-8ECB-C4B5DCE8B54D}" destId="{041366B4-838A-452B-ACEB-BC7CCFA90BE7}" srcOrd="0" destOrd="0" presId="urn:microsoft.com/office/officeart/2005/8/layout/vList5"/>
    <dgm:cxn modelId="{EA69F73C-ABB9-4B6E-9499-09901EFEAE31}" type="presOf" srcId="{4D8F94FD-C9A6-4D7A-BCE5-D0FAC5404DB7}" destId="{2705DF8E-D75E-471D-AB27-FC7619C1774D}" srcOrd="0" destOrd="0" presId="urn:microsoft.com/office/officeart/2005/8/layout/vList5"/>
    <dgm:cxn modelId="{3EC6AE82-398D-4D01-B671-C1F17D38B072}" srcId="{33D235F3-2E56-4FB1-8AC3-DC46E70091F8}" destId="{EE740CC5-E1F5-4420-A598-AD53C1D64D63}" srcOrd="0" destOrd="0" parTransId="{40922870-FD07-4866-B641-53FB811BBE59}" sibTransId="{437F36E3-A67A-4C4D-8F60-0567AC62A3C1}"/>
    <dgm:cxn modelId="{AAC782B4-3CDF-4E1F-8752-6E8DEAA64324}" srcId="{4D8F94FD-C9A6-4D7A-BCE5-D0FAC5404DB7}" destId="{821E6066-0D70-48A3-947D-4F0F68BCBB55}" srcOrd="11" destOrd="0" parTransId="{B6B57167-E83E-4858-9B4A-55D7B5C4611B}" sibTransId="{8DF53777-DE0A-407F-99FA-A1E902A99BCC}"/>
    <dgm:cxn modelId="{E1F328DE-6FB0-4FA8-9078-90EA7CAA3296}" srcId="{FDCF709B-0770-46EB-A87C-5DAB25BD864C}" destId="{50FD2988-B088-41FF-88B8-3D35314508DD}" srcOrd="0" destOrd="0" parTransId="{963B439B-B404-43FE-B6DC-54889482D9AB}" sibTransId="{CB2B19E2-E519-46EA-B2F5-79AB36B4FFCB}"/>
    <dgm:cxn modelId="{44246E21-33C4-4CC9-90D2-DE981821B485}" type="presOf" srcId="{1E361CC6-E91E-4E3E-9E4C-45E8A6903350}" destId="{7A4C09B0-3C41-49B3-9116-6FD0BEB620CC}" srcOrd="0" destOrd="0" presId="urn:microsoft.com/office/officeart/2005/8/layout/vList5"/>
    <dgm:cxn modelId="{D4E6BC42-F52B-4ACE-ADA9-7BEAAF3677DB}" type="presOf" srcId="{CB1290A8-37DC-40DD-8350-7BA7248A5945}" destId="{5687C9B5-50B1-45B3-949C-B28446A24781}" srcOrd="0" destOrd="0" presId="urn:microsoft.com/office/officeart/2005/8/layout/vList5"/>
    <dgm:cxn modelId="{9290533E-2D08-467C-A50C-5FE202619908}" type="presOf" srcId="{9EA710F3-026C-422B-8AFD-0D11C8B976AD}" destId="{6CE529FA-9AAF-4490-AC02-C228BD7988EA}" srcOrd="0" destOrd="0" presId="urn:microsoft.com/office/officeart/2005/8/layout/vList5"/>
    <dgm:cxn modelId="{06FB8B4A-D9BB-45F4-A4DB-0EFAD79D0A72}" type="presOf" srcId="{EE740CC5-E1F5-4420-A598-AD53C1D64D63}" destId="{DA73814D-9DC2-4E86-A746-A4AD6744B4C2}" srcOrd="0" destOrd="0" presId="urn:microsoft.com/office/officeart/2005/8/layout/vList5"/>
    <dgm:cxn modelId="{5CDA75FC-5B5E-4410-9E6B-8509A4273A06}" srcId="{4D8F94FD-C9A6-4D7A-BCE5-D0FAC5404DB7}" destId="{694C45CE-DB5F-4F74-ABA8-4CF9307FCE60}" srcOrd="16" destOrd="0" parTransId="{140C8FC9-4849-4E64-BAAE-CF4436435E65}" sibTransId="{E1A462A2-B220-4CE2-9D2C-BDFDCFE61B60}"/>
    <dgm:cxn modelId="{09908868-8CAF-41AC-8157-312D627DD256}" srcId="{4D8F94FD-C9A6-4D7A-BCE5-D0FAC5404DB7}" destId="{A00375A0-4CFB-46CB-88EF-247807F15F20}" srcOrd="2" destOrd="0" parTransId="{24EF885F-E7A4-4B26-BE13-335EA50B4022}" sibTransId="{31DA9A7C-24D7-45BA-B237-67D23E3ECA8D}"/>
    <dgm:cxn modelId="{CF04449A-AD06-48A9-84ED-6ACFB7A1A498}" type="presOf" srcId="{D8879349-AC1A-4856-AECD-C66E36989707}" destId="{7E74A1D6-243D-4845-BAF8-6E194EFFFB9D}" srcOrd="0" destOrd="0" presId="urn:microsoft.com/office/officeart/2005/8/layout/vList5"/>
    <dgm:cxn modelId="{6BD421CB-E829-4A05-9EC6-991CFA5F55A6}" type="presOf" srcId="{07D87B8E-4639-4F35-AD55-0ACF75F2ECBD}" destId="{C550AF5E-91D2-4C5F-A161-B776BA470825}" srcOrd="0" destOrd="0" presId="urn:microsoft.com/office/officeart/2005/8/layout/vList5"/>
    <dgm:cxn modelId="{239D51C4-3DE3-41D9-8A3B-FEF47CA340BA}" type="presOf" srcId="{97AA2835-74EF-4FF1-8AE0-92545AA1359A}" destId="{732407F8-797C-4FFB-B040-B496CD982AF4}" srcOrd="0" destOrd="0" presId="urn:microsoft.com/office/officeart/2005/8/layout/vList5"/>
    <dgm:cxn modelId="{60059844-9F00-4EEA-9187-1D700EC93F24}" srcId="{FBCC5F3A-E309-4B97-AF03-2EC5A181BD96}" destId="{542EFBFB-A8D5-414F-9763-7AAEB9D3F74C}" srcOrd="0" destOrd="0" parTransId="{74A94D1F-7C4A-42D2-8729-6DE019907AC2}" sibTransId="{5793DBEE-E0CA-4979-90A7-00223A7ED3FB}"/>
    <dgm:cxn modelId="{861CB2C0-1A0E-4AB0-A7AD-D18B2BE154F5}" srcId="{9EA710F3-026C-422B-8AFD-0D11C8B976AD}" destId="{24D98299-B445-4A62-BA7F-45F05137511A}" srcOrd="0" destOrd="0" parTransId="{013364CD-1F9B-42ED-B79A-C15C1591CF55}" sibTransId="{CA760D96-2755-4DBE-9047-4BF01035BC49}"/>
    <dgm:cxn modelId="{26ED12AE-A147-4155-9B1A-C6C1530ABB8C}" srcId="{4D8F94FD-C9A6-4D7A-BCE5-D0FAC5404DB7}" destId="{3B2B98A5-8883-4F24-A672-0AFED45937E3}" srcOrd="12" destOrd="0" parTransId="{0B7FBE61-3432-4DC7-9B10-EC7C07CF4897}" sibTransId="{FF4240D8-6FB4-40D1-84FD-473115FDAE47}"/>
    <dgm:cxn modelId="{786B29BF-0050-470C-A1D4-9312A955C834}" type="presOf" srcId="{4BB998E1-9ABE-4D4F-A03E-C53B746CFA5F}" destId="{9CBCC5E6-C66D-4517-B550-8745C31E62B9}" srcOrd="0" destOrd="0" presId="urn:microsoft.com/office/officeart/2005/8/layout/vList5"/>
    <dgm:cxn modelId="{82314599-1EFA-4648-930D-E6EDDF69FF0F}" srcId="{4D8F94FD-C9A6-4D7A-BCE5-D0FAC5404DB7}" destId="{4E891982-B6D4-40A3-B802-596C3EF5F20A}" srcOrd="4" destOrd="0" parTransId="{824C48C3-AA9A-4EB7-B1E7-4A389B6D135B}" sibTransId="{C016FA66-0162-4336-B0E8-FC9389E0EB3C}"/>
    <dgm:cxn modelId="{61468768-86A5-41A2-9EDE-E08C91F12747}" srcId="{4D8F94FD-C9A6-4D7A-BCE5-D0FAC5404DB7}" destId="{FBCC5F3A-E309-4B97-AF03-2EC5A181BD96}" srcOrd="22" destOrd="0" parTransId="{C2B06E86-B81D-45AC-A857-8B59359F42A5}" sibTransId="{D1000418-9281-416E-80B3-7D167871409D}"/>
    <dgm:cxn modelId="{10E680EF-B3BD-413E-93D7-1BC8BD8D88DF}" srcId="{38FCCC5A-7E0A-4BA4-8216-32CF26F82A1C}" destId="{CB1290A8-37DC-40DD-8350-7BA7248A5945}" srcOrd="0" destOrd="0" parTransId="{EFBADED2-4D63-4E00-916D-DE486DA65FE2}" sibTransId="{E4A356E9-9B5F-4317-B994-48E9D229BE84}"/>
    <dgm:cxn modelId="{1BA225B3-1B92-45C7-BD62-4FB2F4183A73}" srcId="{CE8FE720-5AAD-480A-99CA-9FBA4B750DB5}" destId="{64CCA9CE-002D-4EBF-A69C-2CC01350EBA2}" srcOrd="0" destOrd="0" parTransId="{A3CCE9B5-C263-4CBA-AA2F-3C6F3E7FF77E}" sibTransId="{82DC9DC5-8B6B-4A0D-B5A2-68725584C288}"/>
    <dgm:cxn modelId="{7D984F5B-7782-47D7-8F42-E27868720890}" type="presOf" srcId="{3B2B98A5-8883-4F24-A672-0AFED45937E3}" destId="{6162C40D-110C-419C-9BB0-C81198923208}" srcOrd="0" destOrd="0" presId="urn:microsoft.com/office/officeart/2005/8/layout/vList5"/>
    <dgm:cxn modelId="{9AFBA3A9-A571-4C50-BADF-7188C36B7C86}" srcId="{7C02AFF3-D664-422B-B59A-6BE11B15E44E}" destId="{C1A3676B-162B-4CD5-A11E-374B48A7A72A}" srcOrd="0" destOrd="0" parTransId="{112BA3C4-805F-4DF3-8291-646146C3C336}" sibTransId="{2F920628-AE59-480F-88C3-AF36A59668B5}"/>
    <dgm:cxn modelId="{E50031C4-09BF-4FB6-A1F9-90FF611057CE}" type="presOf" srcId="{FDCF709B-0770-46EB-A87C-5DAB25BD864C}" destId="{A430606F-7BD8-4C98-9A35-E22ECD96CAC1}" srcOrd="0" destOrd="0" presId="urn:microsoft.com/office/officeart/2005/8/layout/vList5"/>
    <dgm:cxn modelId="{E62617E7-4A07-4BC9-8601-6E76EC023363}" srcId="{276B8BA0-3755-47BF-9A5C-51ECB0C90844}" destId="{1E361CC6-E91E-4E3E-9E4C-45E8A6903350}" srcOrd="0" destOrd="0" parTransId="{CF48F100-AAB8-4AC1-86B3-8AA7B0D0D676}" sibTransId="{6E9CADCA-7259-4C2F-852D-DCF9AE49CE42}"/>
    <dgm:cxn modelId="{4FCEEE89-5ECC-4042-8D60-A5455813E66E}" srcId="{A088A8DA-9772-4C8F-8ECB-C4B5DCE8B54D}" destId="{632BA59A-E883-48D7-98D5-353A61ED539C}" srcOrd="0" destOrd="0" parTransId="{B3AF6966-4ED8-4788-82AC-8D109BEF1D0B}" sibTransId="{8984D695-E364-493B-BD67-F7570C7B50F7}"/>
    <dgm:cxn modelId="{0D6087B1-16B5-448B-89A4-25FB36C08E1F}" srcId="{4D8F94FD-C9A6-4D7A-BCE5-D0FAC5404DB7}" destId="{38FCCC5A-7E0A-4BA4-8216-32CF26F82A1C}" srcOrd="3" destOrd="0" parTransId="{4109EAA8-FB64-4B2A-84CB-62150F0A7D21}" sibTransId="{14D19987-7044-40D9-8841-2DE85B49A861}"/>
    <dgm:cxn modelId="{72BC1198-DBDF-4DE4-98EC-FF1CD7E281B6}" type="presOf" srcId="{4D6AD598-1518-4D8E-954A-20B9D02367A6}" destId="{C528C4E2-E824-4A58-819E-F3465D7D2E0F}" srcOrd="0" destOrd="0" presId="urn:microsoft.com/office/officeart/2005/8/layout/vList5"/>
    <dgm:cxn modelId="{65FB0DDB-40D7-43AB-83BA-245F1B3703B5}" srcId="{07D87B8E-4639-4F35-AD55-0ACF75F2ECBD}" destId="{C31B2C3B-E95A-401C-8A71-4281090303B4}" srcOrd="0" destOrd="0" parTransId="{3B062DC2-86DA-477A-AA54-D5964C1D3E56}" sibTransId="{E6D974DC-86FC-45A4-B0D5-542B8FBDB938}"/>
    <dgm:cxn modelId="{5C30D27A-73CC-4B9B-B688-C874332FA5F5}" srcId="{4D8F94FD-C9A6-4D7A-BCE5-D0FAC5404DB7}" destId="{08C2DCAC-C01D-4D75-A965-E486C9A8274D}" srcOrd="20" destOrd="0" parTransId="{A5A9D270-F9D8-4B8F-8565-C1D5FC7137D5}" sibTransId="{31ACB70A-FDAB-475A-93CB-0D95F1C9815D}"/>
    <dgm:cxn modelId="{FF94459E-8DEE-4126-B389-A5266C8BED9B}" type="presOf" srcId="{37DE83B4-EDB8-473A-A642-D5B1D9912287}" destId="{2AE481C2-8073-4172-A1E1-9348DEC7FC58}" srcOrd="0" destOrd="0" presId="urn:microsoft.com/office/officeart/2005/8/layout/vList5"/>
    <dgm:cxn modelId="{9418BA73-CD81-4A34-BEF8-D6DD655A3F2F}" type="presOf" srcId="{768FD040-50BC-42F9-B26D-5B370274D6A9}" destId="{298928F9-9446-4FF1-9E83-7639F0E1FB64}" srcOrd="0" destOrd="0" presId="urn:microsoft.com/office/officeart/2005/8/layout/vList5"/>
    <dgm:cxn modelId="{057AD2BF-CD01-4154-A34C-2050A22C824E}" type="presOf" srcId="{B0135344-A466-4B86-B4AF-5D0B67EE527A}" destId="{1D277B07-8D6A-447C-AFE2-9F03D9CEE38B}" srcOrd="0" destOrd="0" presId="urn:microsoft.com/office/officeart/2005/8/layout/vList5"/>
    <dgm:cxn modelId="{303A6AD0-D902-4CA5-A778-78F299CAF536}" type="presOf" srcId="{694C45CE-DB5F-4F74-ABA8-4CF9307FCE60}" destId="{80922B3E-88FC-4ABC-B3EF-4EBAA50A9B7F}" srcOrd="0" destOrd="0" presId="urn:microsoft.com/office/officeart/2005/8/layout/vList5"/>
    <dgm:cxn modelId="{CF4A8F3B-3E94-400A-B9F2-EDC69F9A0933}" srcId="{4D8F94FD-C9A6-4D7A-BCE5-D0FAC5404DB7}" destId="{20B89F2F-607A-457E-8360-794D2907EB4B}" srcOrd="19" destOrd="0" parTransId="{7A724121-44F6-49EB-AF9D-6C88778CB30B}" sibTransId="{8168FA1A-0ACB-4C30-BBB0-3B4C9D69D839}"/>
    <dgm:cxn modelId="{3F8A5C90-2FC7-4980-91AB-F96A1880D2D6}" type="presOf" srcId="{7C02AFF3-D664-422B-B59A-6BE11B15E44E}" destId="{F617F46B-7AC4-48BB-9C5E-EDB3C1AF8B8B}" srcOrd="0" destOrd="0" presId="urn:microsoft.com/office/officeart/2005/8/layout/vList5"/>
    <dgm:cxn modelId="{19F90BE4-0576-4321-98FC-0B9197603DDB}" type="presOf" srcId="{C1A3676B-162B-4CD5-A11E-374B48A7A72A}" destId="{5BB08C8E-5F85-4362-8A24-7D79AE1962B9}" srcOrd="0" destOrd="0" presId="urn:microsoft.com/office/officeart/2005/8/layout/vList5"/>
    <dgm:cxn modelId="{99F17B61-95D0-466B-98A5-29D3D9EC2663}" type="presOf" srcId="{1FD1B658-5D84-4A9F-ADB3-47607EE5B5F0}" destId="{3A3A8228-1FD1-4E85-B927-EDDD434A402F}" srcOrd="0" destOrd="0" presId="urn:microsoft.com/office/officeart/2005/8/layout/vList5"/>
    <dgm:cxn modelId="{4FDC1DB8-4014-4A2D-95E0-3A957285D9CC}" type="presOf" srcId="{24D98299-B445-4A62-BA7F-45F05137511A}" destId="{ACF229DA-7667-4C67-9180-C19322944D16}" srcOrd="0" destOrd="0" presId="urn:microsoft.com/office/officeart/2005/8/layout/vList5"/>
    <dgm:cxn modelId="{7831BFEE-F907-4CCE-886E-7BA88434942F}" type="presOf" srcId="{FA472CEC-F38C-41DE-87B9-BF80C140F3F7}" destId="{5D435680-1BC7-4684-A770-E940C938E528}" srcOrd="0" destOrd="0" presId="urn:microsoft.com/office/officeart/2005/8/layout/vList5"/>
    <dgm:cxn modelId="{49D9BA81-3B51-4EB9-8071-13EC5236A11F}" type="presOf" srcId="{64CCA9CE-002D-4EBF-A69C-2CC01350EBA2}" destId="{3DF19869-B97A-455C-A176-922AF57475E7}" srcOrd="0" destOrd="0" presId="urn:microsoft.com/office/officeart/2005/8/layout/vList5"/>
    <dgm:cxn modelId="{9C7AC76A-26D7-43CF-B1F4-5E232C184061}" srcId="{0B40F0F9-5215-4705-A8CD-2088B037A00A}" destId="{8E4FC680-D7C1-4C7F-8715-1944413A83A2}" srcOrd="0" destOrd="0" parTransId="{7BC9BBD0-0AD7-453D-90EA-39E102E3A62F}" sibTransId="{03C5D1EC-79E8-4E67-B744-EF30ADBDA1C6}"/>
    <dgm:cxn modelId="{682D6595-C727-421B-B7A6-7675D6684A1F}" srcId="{4D8F94FD-C9A6-4D7A-BCE5-D0FAC5404DB7}" destId="{BA072C3E-D34C-449B-BDA7-FD08D795E3D8}" srcOrd="0" destOrd="0" parTransId="{79188819-98CA-48A9-B24E-0A988B2FF924}" sibTransId="{5CEC377A-CBFF-4304-8FD0-BCD219B48D9B}"/>
    <dgm:cxn modelId="{E51F3C0E-5AEF-46BF-A70F-331A250DCC20}" type="presOf" srcId="{4E891982-B6D4-40A3-B802-596C3EF5F20A}" destId="{FF5CCDAD-251C-4D24-807A-48339C088D93}" srcOrd="0" destOrd="0" presId="urn:microsoft.com/office/officeart/2005/8/layout/vList5"/>
    <dgm:cxn modelId="{CCC53D45-20EB-45C3-B235-62FC1E48C559}" type="presOf" srcId="{9E162989-EF52-4EED-9C70-E735FC1F232E}" destId="{EE0AAD47-A583-42CF-8758-A7DA9B4E55B3}" srcOrd="0" destOrd="0" presId="urn:microsoft.com/office/officeart/2005/8/layout/vList5"/>
    <dgm:cxn modelId="{18E6B655-D6BF-4DFA-A0E4-9944AE47AD58}" type="presOf" srcId="{276B8BA0-3755-47BF-9A5C-51ECB0C90844}" destId="{43507828-500C-428A-9F03-0CD954344783}" srcOrd="0" destOrd="0" presId="urn:microsoft.com/office/officeart/2005/8/layout/vList5"/>
    <dgm:cxn modelId="{340CED34-DB68-4B85-A66C-424F4EAEEBEA}" srcId="{20B89F2F-607A-457E-8360-794D2907EB4B}" destId="{37DE83B4-EDB8-473A-A642-D5B1D9912287}" srcOrd="0" destOrd="0" parTransId="{0A7F8809-551C-4B59-A9AD-482F2204BF59}" sibTransId="{4AE56F3D-0E60-4282-ADE7-9B1C145D7086}"/>
    <dgm:cxn modelId="{E4B68DBE-7D22-4526-B23D-812B32BE27A4}" type="presOf" srcId="{8E4FC680-D7C1-4C7F-8715-1944413A83A2}" destId="{CAE194E3-1103-4124-906C-050709762F78}" srcOrd="0" destOrd="0" presId="urn:microsoft.com/office/officeart/2005/8/layout/vList5"/>
    <dgm:cxn modelId="{677AB0A3-6EBC-48E4-B771-BF090979F363}" srcId="{A00375A0-4CFB-46CB-88EF-247807F15F20}" destId="{B0135344-A466-4B86-B4AF-5D0B67EE527A}" srcOrd="0" destOrd="0" parTransId="{2EC85A26-6168-479E-AC00-C020A82F866A}" sibTransId="{F32E5955-FDDC-4352-B067-9CDADF7C70F3}"/>
    <dgm:cxn modelId="{43C82B53-D47F-4577-A83D-93A5E639EBD4}" srcId="{4D8F94FD-C9A6-4D7A-BCE5-D0FAC5404DB7}" destId="{276B8BA0-3755-47BF-9A5C-51ECB0C90844}" srcOrd="24" destOrd="0" parTransId="{78B55249-72EA-470B-AD2B-B18716E70D6D}" sibTransId="{6BD7B135-A0DA-451C-88B3-1DFBDC3AB1A0}"/>
    <dgm:cxn modelId="{28422551-A534-4ADC-AD8B-121958B9D199}" srcId="{08C2DCAC-C01D-4D75-A965-E486C9A8274D}" destId="{DDACB592-269E-48DD-9457-055AB014D5E0}" srcOrd="0" destOrd="0" parTransId="{DAE0BFF4-165C-4E17-B62D-F0BC51EFF54D}" sibTransId="{DA6DA2CB-4C4C-44C5-87B4-52C2562B76E9}"/>
    <dgm:cxn modelId="{20D2B66B-CDE8-41E7-A11D-A564D57726ED}" srcId="{4D8F94FD-C9A6-4D7A-BCE5-D0FAC5404DB7}" destId="{4BB998E1-9ABE-4D4F-A03E-C53B746CFA5F}" srcOrd="13" destOrd="0" parTransId="{5605F89F-CE87-4BB1-8FA9-F405569048E2}" sibTransId="{51E1DCE2-A292-4940-9DFB-2AEEBFFA1E99}"/>
    <dgm:cxn modelId="{14491C2A-8790-472B-930B-5A7DB9F763E8}" srcId="{4D8F94FD-C9A6-4D7A-BCE5-D0FAC5404DB7}" destId="{9EA710F3-026C-422B-8AFD-0D11C8B976AD}" srcOrd="14" destOrd="0" parTransId="{5887C9A7-62BF-4E1A-89A5-046E23BC093D}" sibTransId="{717A12E9-B8ED-45B0-AC21-BE912ACEA49A}"/>
    <dgm:cxn modelId="{56957884-0257-451C-8B76-90F051731E54}" type="presOf" srcId="{FBCC5F3A-E309-4B97-AF03-2EC5A181BD96}" destId="{99D943E1-3563-4DB6-A915-246A884BFBF2}" srcOrd="0" destOrd="0" presId="urn:microsoft.com/office/officeart/2005/8/layout/vList5"/>
    <dgm:cxn modelId="{137306EF-6AFB-4F3A-9FD8-9BB03565F4BB}" type="presOf" srcId="{821E6066-0D70-48A3-947D-4F0F68BCBB55}" destId="{5A4D93D6-CE9C-4EE2-8C2E-BBDA45522D05}" srcOrd="0" destOrd="0" presId="urn:microsoft.com/office/officeart/2005/8/layout/vList5"/>
    <dgm:cxn modelId="{5928962D-29D7-49B7-9E45-165AACCB05B9}" type="presOf" srcId="{0B932842-AD5D-480F-8384-956A11CF2158}" destId="{35AE157C-076B-4E6C-AD80-809FAC5A9D72}" srcOrd="0" destOrd="0" presId="urn:microsoft.com/office/officeart/2005/8/layout/vList5"/>
    <dgm:cxn modelId="{BAE444EF-C2A1-4A8A-886D-1B93BCC8B130}" type="presOf" srcId="{632BA59A-E883-48D7-98D5-353A61ED539C}" destId="{956064D1-519B-476A-8039-C1B6F34E8E12}" srcOrd="0" destOrd="0" presId="urn:microsoft.com/office/officeart/2005/8/layout/vList5"/>
    <dgm:cxn modelId="{69E3FD79-2EEF-449E-BEC4-BD49FD7879C4}" srcId="{B3C678EA-5F99-49F2-B568-7C43E70136C6}" destId="{4D6AD598-1518-4D8E-954A-20B9D02367A6}" srcOrd="0" destOrd="0" parTransId="{C8DF5B05-8E34-46DA-A07A-B9687B276631}" sibTransId="{99203CD4-3476-407C-8B29-C8315E41CE74}"/>
    <dgm:cxn modelId="{41A17BF4-7838-4940-A54C-24B97C1FEE6A}" type="presOf" srcId="{0B40F0F9-5215-4705-A8CD-2088B037A00A}" destId="{EFE7144C-BEFC-4F18-B33E-46683F4BC713}" srcOrd="0" destOrd="0" presId="urn:microsoft.com/office/officeart/2005/8/layout/vList5"/>
    <dgm:cxn modelId="{187AAE37-2802-47C4-8950-4B5F1458FC0D}" type="presOf" srcId="{2B4C0061-FB17-43F7-A385-319360836762}" destId="{CBEB9A98-D838-480D-9723-81B3F6CD748B}" srcOrd="0" destOrd="0" presId="urn:microsoft.com/office/officeart/2005/8/layout/vList5"/>
    <dgm:cxn modelId="{4E4F4B5A-32E0-42D2-BF4C-5C09EE6821D0}" srcId="{821E6066-0D70-48A3-947D-4F0F68BCBB55}" destId="{4F7F069D-1E3D-4E02-924F-AFA47C2300C8}" srcOrd="0" destOrd="0" parTransId="{1A529130-705D-454B-A14A-4FC7885E4892}" sibTransId="{884B70DA-80DC-4C64-9A64-55A1AC40FEA4}"/>
    <dgm:cxn modelId="{A89B38ED-D97D-4517-8774-14BF837F1503}" srcId="{4D8F94FD-C9A6-4D7A-BCE5-D0FAC5404DB7}" destId="{0B40F0F9-5215-4705-A8CD-2088B037A00A}" srcOrd="18" destOrd="0" parTransId="{EE38580C-4872-4E23-86AC-E03DDEC4FC7C}" sibTransId="{D5953116-F2E3-46E7-A9AE-C5F932789BF0}"/>
    <dgm:cxn modelId="{E8BE10DB-B576-4B06-8E4E-CD536779FA81}" type="presParOf" srcId="{2705DF8E-D75E-471D-AB27-FC7619C1774D}" destId="{1B61602A-B492-4446-B79A-5B91BAD490B3}" srcOrd="0" destOrd="0" presId="urn:microsoft.com/office/officeart/2005/8/layout/vList5"/>
    <dgm:cxn modelId="{89A67573-634A-4940-96D2-73C83F9A7923}" type="presParOf" srcId="{1B61602A-B492-4446-B79A-5B91BAD490B3}" destId="{40058AC0-5FDF-4656-9E56-D837C9343298}" srcOrd="0" destOrd="0" presId="urn:microsoft.com/office/officeart/2005/8/layout/vList5"/>
    <dgm:cxn modelId="{EA5EA2EE-55EF-44CF-8DDB-22DDB313297B}" type="presParOf" srcId="{1B61602A-B492-4446-B79A-5B91BAD490B3}" destId="{EE0AAD47-A583-42CF-8758-A7DA9B4E55B3}" srcOrd="1" destOrd="0" presId="urn:microsoft.com/office/officeart/2005/8/layout/vList5"/>
    <dgm:cxn modelId="{A3C9202D-7BCA-45F2-8DA6-8152EBC878BE}" type="presParOf" srcId="{2705DF8E-D75E-471D-AB27-FC7619C1774D}" destId="{83AD5DAF-58D6-4A77-9087-E5E84B3EFE25}" srcOrd="1" destOrd="0" presId="urn:microsoft.com/office/officeart/2005/8/layout/vList5"/>
    <dgm:cxn modelId="{528C83C9-7FE4-44E7-9985-66A24ABDBB28}" type="presParOf" srcId="{2705DF8E-D75E-471D-AB27-FC7619C1774D}" destId="{11899A4E-44FB-4046-A3E0-70EA3868E29A}" srcOrd="2" destOrd="0" presId="urn:microsoft.com/office/officeart/2005/8/layout/vList5"/>
    <dgm:cxn modelId="{33245D16-C5C9-41F8-8668-546F06870F73}" type="presParOf" srcId="{11899A4E-44FB-4046-A3E0-70EA3868E29A}" destId="{38127846-9D7D-4226-80EC-F3CF3D54946D}" srcOrd="0" destOrd="0" presId="urn:microsoft.com/office/officeart/2005/8/layout/vList5"/>
    <dgm:cxn modelId="{852CC076-1DFE-4BB6-BCDE-4E735710B2A3}" type="presParOf" srcId="{11899A4E-44FB-4046-A3E0-70EA3868E29A}" destId="{3DF19869-B97A-455C-A176-922AF57475E7}" srcOrd="1" destOrd="0" presId="urn:microsoft.com/office/officeart/2005/8/layout/vList5"/>
    <dgm:cxn modelId="{AA83F065-7939-49E1-8A10-87800FD10C28}" type="presParOf" srcId="{2705DF8E-D75E-471D-AB27-FC7619C1774D}" destId="{66C20224-1973-45EB-AF98-5BABA68DC2A3}" srcOrd="3" destOrd="0" presId="urn:microsoft.com/office/officeart/2005/8/layout/vList5"/>
    <dgm:cxn modelId="{43A4C8DE-A12B-45FE-923A-4AF0E478A3AF}" type="presParOf" srcId="{2705DF8E-D75E-471D-AB27-FC7619C1774D}" destId="{3C2E365C-3A1B-4BC5-8E82-5FA00B638337}" srcOrd="4" destOrd="0" presId="urn:microsoft.com/office/officeart/2005/8/layout/vList5"/>
    <dgm:cxn modelId="{C0C07C17-4E91-468C-AD66-2F17F1039C00}" type="presParOf" srcId="{3C2E365C-3A1B-4BC5-8E82-5FA00B638337}" destId="{38DCDADE-B6FC-47B6-98C3-DA734B14ACE5}" srcOrd="0" destOrd="0" presId="urn:microsoft.com/office/officeart/2005/8/layout/vList5"/>
    <dgm:cxn modelId="{D4191CCB-3ABB-4AF0-BADC-EAA050E61D58}" type="presParOf" srcId="{3C2E365C-3A1B-4BC5-8E82-5FA00B638337}" destId="{1D277B07-8D6A-447C-AFE2-9F03D9CEE38B}" srcOrd="1" destOrd="0" presId="urn:microsoft.com/office/officeart/2005/8/layout/vList5"/>
    <dgm:cxn modelId="{D7F476DF-64E3-4F3F-A229-088227087E82}" type="presParOf" srcId="{2705DF8E-D75E-471D-AB27-FC7619C1774D}" destId="{4C5806CF-A9FD-4935-B68F-D87B10A4AAE5}" srcOrd="5" destOrd="0" presId="urn:microsoft.com/office/officeart/2005/8/layout/vList5"/>
    <dgm:cxn modelId="{7200C101-3F10-4582-9154-BD11F6015691}" type="presParOf" srcId="{2705DF8E-D75E-471D-AB27-FC7619C1774D}" destId="{03DBB955-4AB0-41FF-87D3-4D485ADD35DF}" srcOrd="6" destOrd="0" presId="urn:microsoft.com/office/officeart/2005/8/layout/vList5"/>
    <dgm:cxn modelId="{D0F7730F-0CE2-4A18-846B-437C61FCEBE5}" type="presParOf" srcId="{03DBB955-4AB0-41FF-87D3-4D485ADD35DF}" destId="{61944B93-3752-4B3C-B398-12B711D6C816}" srcOrd="0" destOrd="0" presId="urn:microsoft.com/office/officeart/2005/8/layout/vList5"/>
    <dgm:cxn modelId="{EC174C5C-5572-487E-8343-7A33EE3064AA}" type="presParOf" srcId="{03DBB955-4AB0-41FF-87D3-4D485ADD35DF}" destId="{5687C9B5-50B1-45B3-949C-B28446A24781}" srcOrd="1" destOrd="0" presId="urn:microsoft.com/office/officeart/2005/8/layout/vList5"/>
    <dgm:cxn modelId="{9DACAEFF-FFA7-4DD1-B958-8BD1792D6C7F}" type="presParOf" srcId="{2705DF8E-D75E-471D-AB27-FC7619C1774D}" destId="{3982ED5F-FEC7-408E-A745-3C34EBD4BF00}" srcOrd="7" destOrd="0" presId="urn:microsoft.com/office/officeart/2005/8/layout/vList5"/>
    <dgm:cxn modelId="{E3C07E1C-63BA-4628-94FF-7A0450C6765E}" type="presParOf" srcId="{2705DF8E-D75E-471D-AB27-FC7619C1774D}" destId="{BDCD6C44-35B1-49A6-BD2F-A2249741305A}" srcOrd="8" destOrd="0" presId="urn:microsoft.com/office/officeart/2005/8/layout/vList5"/>
    <dgm:cxn modelId="{53F06E8A-055D-4F5A-B7F6-40F2134DC7F5}" type="presParOf" srcId="{BDCD6C44-35B1-49A6-BD2F-A2249741305A}" destId="{FF5CCDAD-251C-4D24-807A-48339C088D93}" srcOrd="0" destOrd="0" presId="urn:microsoft.com/office/officeart/2005/8/layout/vList5"/>
    <dgm:cxn modelId="{E981644E-64BC-4A1E-A43E-F50750CEEF83}" type="presParOf" srcId="{BDCD6C44-35B1-49A6-BD2F-A2249741305A}" destId="{3A3A8228-1FD1-4E85-B927-EDDD434A402F}" srcOrd="1" destOrd="0" presId="urn:microsoft.com/office/officeart/2005/8/layout/vList5"/>
    <dgm:cxn modelId="{1B9B1791-465E-4E20-A4DE-179444F8ADB3}" type="presParOf" srcId="{2705DF8E-D75E-471D-AB27-FC7619C1774D}" destId="{315FCC5D-1A69-4432-8210-83DEDF7F0DD3}" srcOrd="9" destOrd="0" presId="urn:microsoft.com/office/officeart/2005/8/layout/vList5"/>
    <dgm:cxn modelId="{084A7391-870C-481F-B610-18E1A802268A}" type="presParOf" srcId="{2705DF8E-D75E-471D-AB27-FC7619C1774D}" destId="{425FAD63-22C5-4012-B481-80415DE2301B}" srcOrd="10" destOrd="0" presId="urn:microsoft.com/office/officeart/2005/8/layout/vList5"/>
    <dgm:cxn modelId="{EAB1E720-0957-4471-96E5-A7A509797999}" type="presParOf" srcId="{425FAD63-22C5-4012-B481-80415DE2301B}" destId="{F617F46B-7AC4-48BB-9C5E-EDB3C1AF8B8B}" srcOrd="0" destOrd="0" presId="urn:microsoft.com/office/officeart/2005/8/layout/vList5"/>
    <dgm:cxn modelId="{97766009-1B4D-48FC-998B-7BA3E96930CE}" type="presParOf" srcId="{425FAD63-22C5-4012-B481-80415DE2301B}" destId="{5BB08C8E-5F85-4362-8A24-7D79AE1962B9}" srcOrd="1" destOrd="0" presId="urn:microsoft.com/office/officeart/2005/8/layout/vList5"/>
    <dgm:cxn modelId="{DF1DA1A7-12C4-480A-A7FE-34A1E8CE3CD2}" type="presParOf" srcId="{2705DF8E-D75E-471D-AB27-FC7619C1774D}" destId="{A9AAD10E-1FD9-4DCC-9A3E-81A778C71B83}" srcOrd="11" destOrd="0" presId="urn:microsoft.com/office/officeart/2005/8/layout/vList5"/>
    <dgm:cxn modelId="{AC337663-A619-4372-B1FB-07A05DE506E3}" type="presParOf" srcId="{2705DF8E-D75E-471D-AB27-FC7619C1774D}" destId="{B1BD799D-EBEC-4D8E-BFA2-B1889E16B3A9}" srcOrd="12" destOrd="0" presId="urn:microsoft.com/office/officeart/2005/8/layout/vList5"/>
    <dgm:cxn modelId="{770DB203-19A5-4CC9-8647-B3A05E21DC8D}" type="presParOf" srcId="{B1BD799D-EBEC-4D8E-BFA2-B1889E16B3A9}" destId="{041366B4-838A-452B-ACEB-BC7CCFA90BE7}" srcOrd="0" destOrd="0" presId="urn:microsoft.com/office/officeart/2005/8/layout/vList5"/>
    <dgm:cxn modelId="{4D47CDB0-B24D-4638-8FCD-E58632186A7C}" type="presParOf" srcId="{B1BD799D-EBEC-4D8E-BFA2-B1889E16B3A9}" destId="{956064D1-519B-476A-8039-C1B6F34E8E12}" srcOrd="1" destOrd="0" presId="urn:microsoft.com/office/officeart/2005/8/layout/vList5"/>
    <dgm:cxn modelId="{457AA295-533C-457C-8529-E0036343536B}" type="presParOf" srcId="{2705DF8E-D75E-471D-AB27-FC7619C1774D}" destId="{F2B6FFDF-4E86-437B-ADA3-A175CCBF8A6C}" srcOrd="13" destOrd="0" presId="urn:microsoft.com/office/officeart/2005/8/layout/vList5"/>
    <dgm:cxn modelId="{8E19A632-766F-4A7F-BC57-894C2E2A0F2F}" type="presParOf" srcId="{2705DF8E-D75E-471D-AB27-FC7619C1774D}" destId="{20B8F185-1069-41FB-B512-C86334F7EE62}" srcOrd="14" destOrd="0" presId="urn:microsoft.com/office/officeart/2005/8/layout/vList5"/>
    <dgm:cxn modelId="{38A9D5A9-ADBC-451F-8B52-45245E2A35A5}" type="presParOf" srcId="{20B8F185-1069-41FB-B512-C86334F7EE62}" destId="{48329A85-F1D2-4AFC-8FDE-26E3FB2447DC}" srcOrd="0" destOrd="0" presId="urn:microsoft.com/office/officeart/2005/8/layout/vList5"/>
    <dgm:cxn modelId="{BB36FAC2-6A8E-4F9B-8D82-D2F20026D583}" type="presParOf" srcId="{20B8F185-1069-41FB-B512-C86334F7EE62}" destId="{1E3C8519-274E-4C58-AE3C-94964F8DAC66}" srcOrd="1" destOrd="0" presId="urn:microsoft.com/office/officeart/2005/8/layout/vList5"/>
    <dgm:cxn modelId="{FFBD25A0-596A-46C7-A505-E06D4DD5A125}" type="presParOf" srcId="{2705DF8E-D75E-471D-AB27-FC7619C1774D}" destId="{3712F37A-362B-49E8-A0B9-9DEC59540F95}" srcOrd="15" destOrd="0" presId="urn:microsoft.com/office/officeart/2005/8/layout/vList5"/>
    <dgm:cxn modelId="{3F6B6A2C-7A86-442A-BA56-9EE29CA5881D}" type="presParOf" srcId="{2705DF8E-D75E-471D-AB27-FC7619C1774D}" destId="{FE359281-9353-47C1-83BC-20D8E2E10894}" srcOrd="16" destOrd="0" presId="urn:microsoft.com/office/officeart/2005/8/layout/vList5"/>
    <dgm:cxn modelId="{2577E5AA-10C0-437A-9BFA-4F1EF6701499}" type="presParOf" srcId="{FE359281-9353-47C1-83BC-20D8E2E10894}" destId="{73165F2D-A87C-46E0-9FAA-CB623B15EB91}" srcOrd="0" destOrd="0" presId="urn:microsoft.com/office/officeart/2005/8/layout/vList5"/>
    <dgm:cxn modelId="{2CA353BA-54AF-4668-8F02-B292A31C32D4}" type="presParOf" srcId="{FE359281-9353-47C1-83BC-20D8E2E10894}" destId="{CBEB9A98-D838-480D-9723-81B3F6CD748B}" srcOrd="1" destOrd="0" presId="urn:microsoft.com/office/officeart/2005/8/layout/vList5"/>
    <dgm:cxn modelId="{9F0D0585-1A19-435D-806C-287C32343ADC}" type="presParOf" srcId="{2705DF8E-D75E-471D-AB27-FC7619C1774D}" destId="{355B6C09-4207-46F7-8114-80F7BF3B594E}" srcOrd="17" destOrd="0" presId="urn:microsoft.com/office/officeart/2005/8/layout/vList5"/>
    <dgm:cxn modelId="{A2D351D9-0CD5-4437-854C-8E8C11AD4192}" type="presParOf" srcId="{2705DF8E-D75E-471D-AB27-FC7619C1774D}" destId="{1CE14903-8CC9-418D-90F0-64DEE79A8B69}" srcOrd="18" destOrd="0" presId="urn:microsoft.com/office/officeart/2005/8/layout/vList5"/>
    <dgm:cxn modelId="{B9C2543E-97B3-4964-810A-47E09C9A7593}" type="presParOf" srcId="{1CE14903-8CC9-418D-90F0-64DEE79A8B69}" destId="{4AAEBF2D-9C9C-4C14-9601-96A83586D519}" srcOrd="0" destOrd="0" presId="urn:microsoft.com/office/officeart/2005/8/layout/vList5"/>
    <dgm:cxn modelId="{5254E6B5-8DDF-454F-89F7-E92BE7FD4197}" type="presParOf" srcId="{1CE14903-8CC9-418D-90F0-64DEE79A8B69}" destId="{DA73814D-9DC2-4E86-A746-A4AD6744B4C2}" srcOrd="1" destOrd="0" presId="urn:microsoft.com/office/officeart/2005/8/layout/vList5"/>
    <dgm:cxn modelId="{E9801E4F-F143-4C35-A89A-444C76EB4BE4}" type="presParOf" srcId="{2705DF8E-D75E-471D-AB27-FC7619C1774D}" destId="{4888C8FB-B129-4175-8176-9713D68107D5}" srcOrd="19" destOrd="0" presId="urn:microsoft.com/office/officeart/2005/8/layout/vList5"/>
    <dgm:cxn modelId="{62A36D66-C2D1-4AF1-8AA9-F0D8B1E20E1A}" type="presParOf" srcId="{2705DF8E-D75E-471D-AB27-FC7619C1774D}" destId="{13436B23-99AF-4D0C-832D-5C7CFCDCF30E}" srcOrd="20" destOrd="0" presId="urn:microsoft.com/office/officeart/2005/8/layout/vList5"/>
    <dgm:cxn modelId="{717AE898-5AAB-4E44-AD93-F8813CE163C9}" type="presParOf" srcId="{13436B23-99AF-4D0C-832D-5C7CFCDCF30E}" destId="{732407F8-797C-4FFB-B040-B496CD982AF4}" srcOrd="0" destOrd="0" presId="urn:microsoft.com/office/officeart/2005/8/layout/vList5"/>
    <dgm:cxn modelId="{A61111B4-209B-477B-A45D-4A5E6FBCE747}" type="presParOf" srcId="{13436B23-99AF-4D0C-832D-5C7CFCDCF30E}" destId="{248EBF38-2FA4-4487-934C-C3DC8D029FD8}" srcOrd="1" destOrd="0" presId="urn:microsoft.com/office/officeart/2005/8/layout/vList5"/>
    <dgm:cxn modelId="{702CA588-9169-49DA-BCBE-E202671F0BDB}" type="presParOf" srcId="{2705DF8E-D75E-471D-AB27-FC7619C1774D}" destId="{405E95F7-5D87-4209-A917-10F0406DF64C}" srcOrd="21" destOrd="0" presId="urn:microsoft.com/office/officeart/2005/8/layout/vList5"/>
    <dgm:cxn modelId="{A75AB696-532D-42C7-B862-23224243796B}" type="presParOf" srcId="{2705DF8E-D75E-471D-AB27-FC7619C1774D}" destId="{36D61802-0841-4582-9090-55A65C3D4F7F}" srcOrd="22" destOrd="0" presId="urn:microsoft.com/office/officeart/2005/8/layout/vList5"/>
    <dgm:cxn modelId="{17A25F4E-147B-4B25-9E3F-B37ABEE13C1A}" type="presParOf" srcId="{36D61802-0841-4582-9090-55A65C3D4F7F}" destId="{5A4D93D6-CE9C-4EE2-8C2E-BBDA45522D05}" srcOrd="0" destOrd="0" presId="urn:microsoft.com/office/officeart/2005/8/layout/vList5"/>
    <dgm:cxn modelId="{CC5EFAC1-9FD4-4CD2-8C17-AE6B9E9DEE5B}" type="presParOf" srcId="{36D61802-0841-4582-9090-55A65C3D4F7F}" destId="{7C533E97-15BE-4A3D-8236-849B2BD46D23}" srcOrd="1" destOrd="0" presId="urn:microsoft.com/office/officeart/2005/8/layout/vList5"/>
    <dgm:cxn modelId="{8CF224B1-A03E-42DE-96A0-8EAB8F2DAA4A}" type="presParOf" srcId="{2705DF8E-D75E-471D-AB27-FC7619C1774D}" destId="{634BB1CA-2FCE-4E50-81FE-F8A6C95C70FD}" srcOrd="23" destOrd="0" presId="urn:microsoft.com/office/officeart/2005/8/layout/vList5"/>
    <dgm:cxn modelId="{F40D11EC-8D88-4D50-AC29-0DD865569A55}" type="presParOf" srcId="{2705DF8E-D75E-471D-AB27-FC7619C1774D}" destId="{9FFD0C13-99F2-465E-BECE-06107EB804CC}" srcOrd="24" destOrd="0" presId="urn:microsoft.com/office/officeart/2005/8/layout/vList5"/>
    <dgm:cxn modelId="{7F071CCD-BF2B-49EC-B99A-D7771269B573}" type="presParOf" srcId="{9FFD0C13-99F2-465E-BECE-06107EB804CC}" destId="{6162C40D-110C-419C-9BB0-C81198923208}" srcOrd="0" destOrd="0" presId="urn:microsoft.com/office/officeart/2005/8/layout/vList5"/>
    <dgm:cxn modelId="{BAF2E59F-506D-4890-8DBF-13122DD499E5}" type="presParOf" srcId="{9FFD0C13-99F2-465E-BECE-06107EB804CC}" destId="{298928F9-9446-4FF1-9E83-7639F0E1FB64}" srcOrd="1" destOrd="0" presId="urn:microsoft.com/office/officeart/2005/8/layout/vList5"/>
    <dgm:cxn modelId="{21170534-72CB-46EF-B0C2-58D8202476F7}" type="presParOf" srcId="{2705DF8E-D75E-471D-AB27-FC7619C1774D}" destId="{F3386BA1-7001-48A8-B09A-B2DFFAC8438F}" srcOrd="25" destOrd="0" presId="urn:microsoft.com/office/officeart/2005/8/layout/vList5"/>
    <dgm:cxn modelId="{1629DC98-9F4F-4D46-895F-59D4E519A242}" type="presParOf" srcId="{2705DF8E-D75E-471D-AB27-FC7619C1774D}" destId="{578BFA91-E24E-4041-B750-1EFD4719E3C7}" srcOrd="26" destOrd="0" presId="urn:microsoft.com/office/officeart/2005/8/layout/vList5"/>
    <dgm:cxn modelId="{38971487-72F0-4D74-9D1E-32E2EB54259F}" type="presParOf" srcId="{578BFA91-E24E-4041-B750-1EFD4719E3C7}" destId="{9CBCC5E6-C66D-4517-B550-8745C31E62B9}" srcOrd="0" destOrd="0" presId="urn:microsoft.com/office/officeart/2005/8/layout/vList5"/>
    <dgm:cxn modelId="{F88B3BB4-2DA6-4719-B777-F21F9D37E767}" type="presParOf" srcId="{578BFA91-E24E-4041-B750-1EFD4719E3C7}" destId="{5D435680-1BC7-4684-A770-E940C938E528}" srcOrd="1" destOrd="0" presId="urn:microsoft.com/office/officeart/2005/8/layout/vList5"/>
    <dgm:cxn modelId="{F412AC94-E316-43F2-8069-DACE2AF3DBA3}" type="presParOf" srcId="{2705DF8E-D75E-471D-AB27-FC7619C1774D}" destId="{2750AD7A-10CF-4D6A-9980-A3716B23F5AC}" srcOrd="27" destOrd="0" presId="urn:microsoft.com/office/officeart/2005/8/layout/vList5"/>
    <dgm:cxn modelId="{ADA76149-11F9-4AF0-B1A1-11A68E8A7FB1}" type="presParOf" srcId="{2705DF8E-D75E-471D-AB27-FC7619C1774D}" destId="{ECA783A1-1204-4018-A41D-F355E2656228}" srcOrd="28" destOrd="0" presId="urn:microsoft.com/office/officeart/2005/8/layout/vList5"/>
    <dgm:cxn modelId="{34D08978-E116-49A5-9E7F-0EB94A164FDE}" type="presParOf" srcId="{ECA783A1-1204-4018-A41D-F355E2656228}" destId="{6CE529FA-9AAF-4490-AC02-C228BD7988EA}" srcOrd="0" destOrd="0" presId="urn:microsoft.com/office/officeart/2005/8/layout/vList5"/>
    <dgm:cxn modelId="{C73FDE71-A977-4A7D-B31E-2AA012DEFBA6}" type="presParOf" srcId="{ECA783A1-1204-4018-A41D-F355E2656228}" destId="{ACF229DA-7667-4C67-9180-C19322944D16}" srcOrd="1" destOrd="0" presId="urn:microsoft.com/office/officeart/2005/8/layout/vList5"/>
    <dgm:cxn modelId="{9152F367-9163-4FC7-9D13-5C79B95DE86B}" type="presParOf" srcId="{2705DF8E-D75E-471D-AB27-FC7619C1774D}" destId="{839D2042-1481-410A-85DA-30D94A70894A}" srcOrd="29" destOrd="0" presId="urn:microsoft.com/office/officeart/2005/8/layout/vList5"/>
    <dgm:cxn modelId="{FC493976-4CF0-46F6-86DC-594F6B48888A}" type="presParOf" srcId="{2705DF8E-D75E-471D-AB27-FC7619C1774D}" destId="{F8A6F401-02B0-4E9F-A02B-0F0E3279FB51}" srcOrd="30" destOrd="0" presId="urn:microsoft.com/office/officeart/2005/8/layout/vList5"/>
    <dgm:cxn modelId="{BBE7753B-21D0-4F12-A4FB-F60B18E36B0F}" type="presParOf" srcId="{F8A6F401-02B0-4E9F-A02B-0F0E3279FB51}" destId="{C6D837D0-395B-4588-9E4A-A4208BC0F51B}" srcOrd="0" destOrd="0" presId="urn:microsoft.com/office/officeart/2005/8/layout/vList5"/>
    <dgm:cxn modelId="{ED4309D9-B41C-4260-BD3D-D2E3F97F04E0}" type="presParOf" srcId="{F8A6F401-02B0-4E9F-A02B-0F0E3279FB51}" destId="{C528C4E2-E824-4A58-819E-F3465D7D2E0F}" srcOrd="1" destOrd="0" presId="urn:microsoft.com/office/officeart/2005/8/layout/vList5"/>
    <dgm:cxn modelId="{51A5974F-A432-43D9-AFBD-BB71EACCA92C}" type="presParOf" srcId="{2705DF8E-D75E-471D-AB27-FC7619C1774D}" destId="{B28A8A89-B9E7-4069-9BBA-E687FCCCCEB5}" srcOrd="31" destOrd="0" presId="urn:microsoft.com/office/officeart/2005/8/layout/vList5"/>
    <dgm:cxn modelId="{4D062602-82E3-4305-9786-D1949F10ADD4}" type="presParOf" srcId="{2705DF8E-D75E-471D-AB27-FC7619C1774D}" destId="{9D74171E-DA03-4300-8D0F-C32B8BBB9308}" srcOrd="32" destOrd="0" presId="urn:microsoft.com/office/officeart/2005/8/layout/vList5"/>
    <dgm:cxn modelId="{64DCE81C-9FBC-40BF-AF86-495124832298}" type="presParOf" srcId="{9D74171E-DA03-4300-8D0F-C32B8BBB9308}" destId="{80922B3E-88FC-4ABC-B3EF-4EBAA50A9B7F}" srcOrd="0" destOrd="0" presId="urn:microsoft.com/office/officeart/2005/8/layout/vList5"/>
    <dgm:cxn modelId="{610DA19F-A5BD-4614-BF98-0F0BF61DA84E}" type="presParOf" srcId="{9D74171E-DA03-4300-8D0F-C32B8BBB9308}" destId="{35AE157C-076B-4E6C-AD80-809FAC5A9D72}" srcOrd="1" destOrd="0" presId="urn:microsoft.com/office/officeart/2005/8/layout/vList5"/>
    <dgm:cxn modelId="{8D7B1575-4F37-42F3-B9ED-E51C3605E422}" type="presParOf" srcId="{2705DF8E-D75E-471D-AB27-FC7619C1774D}" destId="{29D65838-667B-4784-B4AD-910714FBFC90}" srcOrd="33" destOrd="0" presId="urn:microsoft.com/office/officeart/2005/8/layout/vList5"/>
    <dgm:cxn modelId="{3745F8DB-EFBB-41B0-97B2-50EF0F86A91A}" type="presParOf" srcId="{2705DF8E-D75E-471D-AB27-FC7619C1774D}" destId="{C6E6D8C5-CA64-4A33-A77B-74C69A84AEEE}" srcOrd="34" destOrd="0" presId="urn:microsoft.com/office/officeart/2005/8/layout/vList5"/>
    <dgm:cxn modelId="{FCB128FB-A133-4B79-AB14-668AB500DA3B}" type="presParOf" srcId="{C6E6D8C5-CA64-4A33-A77B-74C69A84AEEE}" destId="{A430606F-7BD8-4C98-9A35-E22ECD96CAC1}" srcOrd="0" destOrd="0" presId="urn:microsoft.com/office/officeart/2005/8/layout/vList5"/>
    <dgm:cxn modelId="{FFC813E8-29A4-41EC-82CB-103591D8D838}" type="presParOf" srcId="{C6E6D8C5-CA64-4A33-A77B-74C69A84AEEE}" destId="{DA5994D2-5C3A-4E47-B20F-F92DD1A49511}" srcOrd="1" destOrd="0" presId="urn:microsoft.com/office/officeart/2005/8/layout/vList5"/>
    <dgm:cxn modelId="{B6A4FCA4-1660-41A1-8360-D5C3471A7E68}" type="presParOf" srcId="{2705DF8E-D75E-471D-AB27-FC7619C1774D}" destId="{39D7CE1A-D523-446D-B2FE-5751EB09BD37}" srcOrd="35" destOrd="0" presId="urn:microsoft.com/office/officeart/2005/8/layout/vList5"/>
    <dgm:cxn modelId="{145FDFA1-E1DF-4366-94ED-4AF992D3E501}" type="presParOf" srcId="{2705DF8E-D75E-471D-AB27-FC7619C1774D}" destId="{C80E7A22-223C-43D5-A2E6-E15E420D4278}" srcOrd="36" destOrd="0" presId="urn:microsoft.com/office/officeart/2005/8/layout/vList5"/>
    <dgm:cxn modelId="{69B8A06D-2077-4C91-BBBB-B9185B6272D4}" type="presParOf" srcId="{C80E7A22-223C-43D5-A2E6-E15E420D4278}" destId="{EFE7144C-BEFC-4F18-B33E-46683F4BC713}" srcOrd="0" destOrd="0" presId="urn:microsoft.com/office/officeart/2005/8/layout/vList5"/>
    <dgm:cxn modelId="{A3B2D68F-12E0-48BD-88F4-49389416BD5E}" type="presParOf" srcId="{C80E7A22-223C-43D5-A2E6-E15E420D4278}" destId="{CAE194E3-1103-4124-906C-050709762F78}" srcOrd="1" destOrd="0" presId="urn:microsoft.com/office/officeart/2005/8/layout/vList5"/>
    <dgm:cxn modelId="{32917FC1-6917-405E-A8DD-A1EDE7C0A4D7}" type="presParOf" srcId="{2705DF8E-D75E-471D-AB27-FC7619C1774D}" destId="{6A7095D9-0CC7-461F-A94E-B0ECDBCB0726}" srcOrd="37" destOrd="0" presId="urn:microsoft.com/office/officeart/2005/8/layout/vList5"/>
    <dgm:cxn modelId="{3FF293A5-0E74-4444-B7E0-8DE61D69C31C}" type="presParOf" srcId="{2705DF8E-D75E-471D-AB27-FC7619C1774D}" destId="{E90CA9C2-9A8D-4587-BDE6-BA274BD76996}" srcOrd="38" destOrd="0" presId="urn:microsoft.com/office/officeart/2005/8/layout/vList5"/>
    <dgm:cxn modelId="{FD0818C1-9CCB-4BD7-8993-ED0CC2292738}" type="presParOf" srcId="{E90CA9C2-9A8D-4587-BDE6-BA274BD76996}" destId="{F92947BC-092E-42A2-AB67-BD0CD88EBB69}" srcOrd="0" destOrd="0" presId="urn:microsoft.com/office/officeart/2005/8/layout/vList5"/>
    <dgm:cxn modelId="{206CB53C-F711-4BCE-9528-08FFE09DB109}" type="presParOf" srcId="{E90CA9C2-9A8D-4587-BDE6-BA274BD76996}" destId="{2AE481C2-8073-4172-A1E1-9348DEC7FC58}" srcOrd="1" destOrd="0" presId="urn:microsoft.com/office/officeart/2005/8/layout/vList5"/>
    <dgm:cxn modelId="{38AE9F5F-1358-4A95-8E52-A9131E0BB760}" type="presParOf" srcId="{2705DF8E-D75E-471D-AB27-FC7619C1774D}" destId="{4EFD0B72-4ACE-469D-B0B7-A99C7D711C5D}" srcOrd="39" destOrd="0" presId="urn:microsoft.com/office/officeart/2005/8/layout/vList5"/>
    <dgm:cxn modelId="{562BAC0B-F561-4BFC-9957-82CBEF237A65}" type="presParOf" srcId="{2705DF8E-D75E-471D-AB27-FC7619C1774D}" destId="{A29BF684-D279-493A-80DB-C0C89DBB4930}" srcOrd="40" destOrd="0" presId="urn:microsoft.com/office/officeart/2005/8/layout/vList5"/>
    <dgm:cxn modelId="{A54943F0-0D72-46AC-93B3-DAB0E481A61E}" type="presParOf" srcId="{A29BF684-D279-493A-80DB-C0C89DBB4930}" destId="{E29B8B1D-3673-4FCB-928E-8062AEC67E17}" srcOrd="0" destOrd="0" presId="urn:microsoft.com/office/officeart/2005/8/layout/vList5"/>
    <dgm:cxn modelId="{7A2E49BE-8CCD-4525-BD3C-750107578368}" type="presParOf" srcId="{A29BF684-D279-493A-80DB-C0C89DBB4930}" destId="{587FE556-0135-485F-A780-EC30FF8FB41D}" srcOrd="1" destOrd="0" presId="urn:microsoft.com/office/officeart/2005/8/layout/vList5"/>
    <dgm:cxn modelId="{5FE1BDD7-D3AE-47FE-BD94-652C63D47812}" type="presParOf" srcId="{2705DF8E-D75E-471D-AB27-FC7619C1774D}" destId="{61F672AE-5A7F-4258-991F-1E09AEC63A79}" srcOrd="41" destOrd="0" presId="urn:microsoft.com/office/officeart/2005/8/layout/vList5"/>
    <dgm:cxn modelId="{6677C15E-A31D-4535-AD3C-B18EA819FD40}" type="presParOf" srcId="{2705DF8E-D75E-471D-AB27-FC7619C1774D}" destId="{F245E40D-0806-4FF9-A97A-7CE7E2B848E5}" srcOrd="42" destOrd="0" presId="urn:microsoft.com/office/officeart/2005/8/layout/vList5"/>
    <dgm:cxn modelId="{C2A5C3BB-9B7C-4E7D-862A-CD5890CCECA7}" type="presParOf" srcId="{F245E40D-0806-4FF9-A97A-7CE7E2B848E5}" destId="{7E74A1D6-243D-4845-BAF8-6E194EFFFB9D}" srcOrd="0" destOrd="0" presId="urn:microsoft.com/office/officeart/2005/8/layout/vList5"/>
    <dgm:cxn modelId="{4102A2EE-1B8C-41E5-A3E2-94A6BC4B5A7B}" type="presParOf" srcId="{F245E40D-0806-4FF9-A97A-7CE7E2B848E5}" destId="{E05FE78B-8678-4330-ABA0-29B2D4292B41}" srcOrd="1" destOrd="0" presId="urn:microsoft.com/office/officeart/2005/8/layout/vList5"/>
    <dgm:cxn modelId="{568811CF-F275-4C50-BD07-C2BFB7DE7177}" type="presParOf" srcId="{2705DF8E-D75E-471D-AB27-FC7619C1774D}" destId="{B80A1D47-15CB-4978-A192-70153E95A669}" srcOrd="43" destOrd="0" presId="urn:microsoft.com/office/officeart/2005/8/layout/vList5"/>
    <dgm:cxn modelId="{4B443C78-26F2-4A0C-8A0F-60549C22293F}" type="presParOf" srcId="{2705DF8E-D75E-471D-AB27-FC7619C1774D}" destId="{455263AD-CCC4-473A-A07F-43EA432FB553}" srcOrd="44" destOrd="0" presId="urn:microsoft.com/office/officeart/2005/8/layout/vList5"/>
    <dgm:cxn modelId="{25E6E120-F8B8-48D8-AEF2-599F3FF04D49}" type="presParOf" srcId="{455263AD-CCC4-473A-A07F-43EA432FB553}" destId="{99D943E1-3563-4DB6-A915-246A884BFBF2}" srcOrd="0" destOrd="0" presId="urn:microsoft.com/office/officeart/2005/8/layout/vList5"/>
    <dgm:cxn modelId="{0594F9DA-9A69-42B0-837E-5BEAC3AF1B1C}" type="presParOf" srcId="{455263AD-CCC4-473A-A07F-43EA432FB553}" destId="{081660C4-E0C0-4169-9BB1-5931845D0228}" srcOrd="1" destOrd="0" presId="urn:microsoft.com/office/officeart/2005/8/layout/vList5"/>
    <dgm:cxn modelId="{B039326C-D8D3-405B-A00F-3BD0E766F238}" type="presParOf" srcId="{2705DF8E-D75E-471D-AB27-FC7619C1774D}" destId="{3108E69B-18FF-4A72-80DE-3C3C7453D699}" srcOrd="45" destOrd="0" presId="urn:microsoft.com/office/officeart/2005/8/layout/vList5"/>
    <dgm:cxn modelId="{10B3AD46-3517-4E29-BEE6-4E7F78DA32F9}" type="presParOf" srcId="{2705DF8E-D75E-471D-AB27-FC7619C1774D}" destId="{FCB41415-3F61-4DD7-8314-E00211F114F9}" srcOrd="46" destOrd="0" presId="urn:microsoft.com/office/officeart/2005/8/layout/vList5"/>
    <dgm:cxn modelId="{C4DF85F0-34DC-4373-9A11-6BE1B98B7E17}" type="presParOf" srcId="{FCB41415-3F61-4DD7-8314-E00211F114F9}" destId="{C550AF5E-91D2-4C5F-A161-B776BA470825}" srcOrd="0" destOrd="0" presId="urn:microsoft.com/office/officeart/2005/8/layout/vList5"/>
    <dgm:cxn modelId="{6960DB23-6C1C-4343-A96C-C2717EB3E320}" type="presParOf" srcId="{FCB41415-3F61-4DD7-8314-E00211F114F9}" destId="{4FF6B401-CC94-45DC-8F04-BB33C2CF93EB}" srcOrd="1" destOrd="0" presId="urn:microsoft.com/office/officeart/2005/8/layout/vList5"/>
    <dgm:cxn modelId="{26ECC39D-FDED-4455-A85E-5C83E52A9BF7}" type="presParOf" srcId="{2705DF8E-D75E-471D-AB27-FC7619C1774D}" destId="{BBBD2774-3F0D-4E9E-8CCF-34C8C49C336A}" srcOrd="47" destOrd="0" presId="urn:microsoft.com/office/officeart/2005/8/layout/vList5"/>
    <dgm:cxn modelId="{305851A0-71E3-44BD-899D-8ECD3EDBA284}" type="presParOf" srcId="{2705DF8E-D75E-471D-AB27-FC7619C1774D}" destId="{CAD43531-A961-4099-A0D4-FE2DCC5E6D1B}" srcOrd="48" destOrd="0" presId="urn:microsoft.com/office/officeart/2005/8/layout/vList5"/>
    <dgm:cxn modelId="{44DC1D1C-6651-424C-AAE3-FFA2F906A904}" type="presParOf" srcId="{CAD43531-A961-4099-A0D4-FE2DCC5E6D1B}" destId="{43507828-500C-428A-9F03-0CD954344783}" srcOrd="0" destOrd="0" presId="urn:microsoft.com/office/officeart/2005/8/layout/vList5"/>
    <dgm:cxn modelId="{D69A2C89-AB4C-4110-B9DA-7ED63CF7FD74}" type="presParOf" srcId="{CAD43531-A961-4099-A0D4-FE2DCC5E6D1B}" destId="{7A4C09B0-3C41-49B3-9116-6FD0BEB620CC}"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9857C98-2AF7-472E-B251-EC31D0158396}" type="doc">
      <dgm:prSet loTypeId="urn:microsoft.com/office/officeart/2005/8/layout/hierarchy3" loCatId="list" qsTypeId="urn:microsoft.com/office/officeart/2005/8/quickstyle/simple1" qsCatId="simple" csTypeId="urn:microsoft.com/office/officeart/2005/8/colors/colorful2" csCatId="colorful" phldr="1"/>
      <dgm:spPr/>
      <dgm:t>
        <a:bodyPr/>
        <a:lstStyle/>
        <a:p>
          <a:endParaRPr lang="es-CO"/>
        </a:p>
      </dgm:t>
    </dgm:pt>
    <dgm:pt modelId="{E0AE9701-996D-4242-94A8-DE4ED5EA268B}">
      <dgm:prSet phldrT="[Texto]" custT="1"/>
      <dgm:spPr/>
      <dgm:t>
        <a:bodyPr/>
        <a:lstStyle/>
        <a:p>
          <a:r>
            <a:rPr lang="es-CO" sz="2000" dirty="0" smtClean="0">
              <a:latin typeface="Arial Narrow" pitchFamily="34" charset="0"/>
            </a:rPr>
            <a:t>Segovia - Remedios</a:t>
          </a:r>
          <a:endParaRPr lang="es-CO" sz="2000" dirty="0">
            <a:latin typeface="Arial Narrow" pitchFamily="34" charset="0"/>
          </a:endParaRPr>
        </a:p>
      </dgm:t>
    </dgm:pt>
    <dgm:pt modelId="{1874DF49-9B19-4096-9938-C98996E42606}" type="parTrans" cxnId="{5B0B7DC2-5CA7-4E63-A2B9-016AA166310E}">
      <dgm:prSet/>
      <dgm:spPr/>
      <dgm:t>
        <a:bodyPr/>
        <a:lstStyle/>
        <a:p>
          <a:endParaRPr lang="es-CO" sz="2400">
            <a:latin typeface="Arial Narrow" pitchFamily="34" charset="0"/>
          </a:endParaRPr>
        </a:p>
      </dgm:t>
    </dgm:pt>
    <dgm:pt modelId="{41EAAC06-9793-4087-A3DE-C5C1725A4AD1}" type="sibTrans" cxnId="{5B0B7DC2-5CA7-4E63-A2B9-016AA166310E}">
      <dgm:prSet/>
      <dgm:spPr/>
      <dgm:t>
        <a:bodyPr/>
        <a:lstStyle/>
        <a:p>
          <a:endParaRPr lang="es-CO" sz="2400">
            <a:latin typeface="Arial Narrow" pitchFamily="34" charset="0"/>
          </a:endParaRPr>
        </a:p>
      </dgm:t>
    </dgm:pt>
    <dgm:pt modelId="{C1E73295-C2D9-476A-8242-A2A6287FCCB7}">
      <dgm:prSet phldrT="[Texto]" custT="1"/>
      <dgm:spPr/>
      <dgm:t>
        <a:bodyPr/>
        <a:lstStyle/>
        <a:p>
          <a:r>
            <a:rPr lang="es-CO" sz="1400" dirty="0" smtClean="0">
              <a:latin typeface="Arial Narrow" pitchFamily="34" charset="0"/>
            </a:rPr>
            <a:t>26 y 27 de Octubre de 2017</a:t>
          </a:r>
          <a:endParaRPr lang="es-CO" sz="1400" dirty="0">
            <a:latin typeface="Arial Narrow" pitchFamily="34" charset="0"/>
          </a:endParaRPr>
        </a:p>
      </dgm:t>
    </dgm:pt>
    <dgm:pt modelId="{C0AD4351-04F5-40D3-845C-915181F1EB7E}" type="parTrans" cxnId="{65A3A5F2-4278-4548-9639-514AC6D4E4F5}">
      <dgm:prSet/>
      <dgm:spPr/>
      <dgm:t>
        <a:bodyPr/>
        <a:lstStyle/>
        <a:p>
          <a:endParaRPr lang="es-CO" sz="2400">
            <a:latin typeface="Arial Narrow" pitchFamily="34" charset="0"/>
          </a:endParaRPr>
        </a:p>
      </dgm:t>
    </dgm:pt>
    <dgm:pt modelId="{8CE5737E-A221-4FEA-AA26-CCECA4A22368}" type="sibTrans" cxnId="{65A3A5F2-4278-4548-9639-514AC6D4E4F5}">
      <dgm:prSet/>
      <dgm:spPr/>
      <dgm:t>
        <a:bodyPr/>
        <a:lstStyle/>
        <a:p>
          <a:endParaRPr lang="es-CO" sz="2400">
            <a:latin typeface="Arial Narrow" pitchFamily="34" charset="0"/>
          </a:endParaRPr>
        </a:p>
      </dgm:t>
    </dgm:pt>
    <dgm:pt modelId="{501DDB6A-D6F6-4EA1-B232-92F138B3031C}">
      <dgm:prSet phldrT="[Texto]" custT="1"/>
      <dgm:spPr/>
      <dgm:t>
        <a:bodyPr/>
        <a:lstStyle/>
        <a:p>
          <a:r>
            <a:rPr lang="es-CO" sz="1400" dirty="0" smtClean="0">
              <a:latin typeface="Arial Narrow" pitchFamily="34" charset="0"/>
            </a:rPr>
            <a:t>Se atendieron 971 personas</a:t>
          </a:r>
          <a:endParaRPr lang="es-CO" sz="1400" dirty="0">
            <a:latin typeface="Arial Narrow" pitchFamily="34" charset="0"/>
          </a:endParaRPr>
        </a:p>
      </dgm:t>
    </dgm:pt>
    <dgm:pt modelId="{3EB0C33B-FD25-4A10-A0F9-03C4D23C7842}" type="parTrans" cxnId="{95F2813A-788B-4BD7-9F6F-DE8463AB55B6}">
      <dgm:prSet/>
      <dgm:spPr/>
      <dgm:t>
        <a:bodyPr/>
        <a:lstStyle/>
        <a:p>
          <a:endParaRPr lang="es-CO" sz="2400">
            <a:latin typeface="Arial Narrow" pitchFamily="34" charset="0"/>
          </a:endParaRPr>
        </a:p>
      </dgm:t>
    </dgm:pt>
    <dgm:pt modelId="{F681B53E-7F03-4777-8331-C19006AA6FAD}" type="sibTrans" cxnId="{95F2813A-788B-4BD7-9F6F-DE8463AB55B6}">
      <dgm:prSet/>
      <dgm:spPr/>
      <dgm:t>
        <a:bodyPr/>
        <a:lstStyle/>
        <a:p>
          <a:endParaRPr lang="es-CO" sz="2400">
            <a:latin typeface="Arial Narrow" pitchFamily="34" charset="0"/>
          </a:endParaRPr>
        </a:p>
      </dgm:t>
    </dgm:pt>
    <dgm:pt modelId="{72F1B625-44FE-4277-972A-3F86DD98FC8F}">
      <dgm:prSet phldrT="[Texto]" custT="1"/>
      <dgm:spPr/>
      <dgm:t>
        <a:bodyPr/>
        <a:lstStyle/>
        <a:p>
          <a:r>
            <a:rPr lang="es-CO" sz="2000" dirty="0" smtClean="0">
              <a:latin typeface="Arial Narrow" pitchFamily="34" charset="0"/>
            </a:rPr>
            <a:t>Caucasia</a:t>
          </a:r>
          <a:endParaRPr lang="es-CO" sz="2000" dirty="0">
            <a:latin typeface="Arial Narrow" pitchFamily="34" charset="0"/>
          </a:endParaRPr>
        </a:p>
      </dgm:t>
    </dgm:pt>
    <dgm:pt modelId="{AB5BA18A-2EC7-4BFA-B77A-9D476D94207A}" type="parTrans" cxnId="{9E5D2D28-F741-423E-8C6B-4F28C9CA4ED2}">
      <dgm:prSet/>
      <dgm:spPr/>
      <dgm:t>
        <a:bodyPr/>
        <a:lstStyle/>
        <a:p>
          <a:endParaRPr lang="es-CO" sz="2400">
            <a:latin typeface="Arial Narrow" pitchFamily="34" charset="0"/>
          </a:endParaRPr>
        </a:p>
      </dgm:t>
    </dgm:pt>
    <dgm:pt modelId="{308C90FE-2AA2-44E9-A845-AEDAADE4748C}" type="sibTrans" cxnId="{9E5D2D28-F741-423E-8C6B-4F28C9CA4ED2}">
      <dgm:prSet/>
      <dgm:spPr/>
      <dgm:t>
        <a:bodyPr/>
        <a:lstStyle/>
        <a:p>
          <a:endParaRPr lang="es-CO" sz="2400">
            <a:latin typeface="Arial Narrow" pitchFamily="34" charset="0"/>
          </a:endParaRPr>
        </a:p>
      </dgm:t>
    </dgm:pt>
    <dgm:pt modelId="{2239345F-0778-4136-8C1F-2C224C77E646}">
      <dgm:prSet phldrT="[Texto]" custT="1"/>
      <dgm:spPr/>
      <dgm:t>
        <a:bodyPr/>
        <a:lstStyle/>
        <a:p>
          <a:r>
            <a:rPr lang="es-CO" sz="1400" dirty="0" smtClean="0">
              <a:latin typeface="Arial Narrow" pitchFamily="34" charset="0"/>
            </a:rPr>
            <a:t>2 y 3 de noviembre de 2017</a:t>
          </a:r>
          <a:endParaRPr lang="es-CO" sz="1400" dirty="0">
            <a:latin typeface="Arial Narrow" pitchFamily="34" charset="0"/>
          </a:endParaRPr>
        </a:p>
      </dgm:t>
    </dgm:pt>
    <dgm:pt modelId="{E2551219-A114-4D0C-9DB5-DE383F561FF9}" type="parTrans" cxnId="{1E2D277A-E75E-4CCA-BD67-6D98D180FC34}">
      <dgm:prSet/>
      <dgm:spPr/>
      <dgm:t>
        <a:bodyPr/>
        <a:lstStyle/>
        <a:p>
          <a:endParaRPr lang="es-CO" sz="2400">
            <a:latin typeface="Arial Narrow" pitchFamily="34" charset="0"/>
          </a:endParaRPr>
        </a:p>
      </dgm:t>
    </dgm:pt>
    <dgm:pt modelId="{710FC50D-EACE-436D-B935-B67AAC5425D9}" type="sibTrans" cxnId="{1E2D277A-E75E-4CCA-BD67-6D98D180FC34}">
      <dgm:prSet/>
      <dgm:spPr/>
      <dgm:t>
        <a:bodyPr/>
        <a:lstStyle/>
        <a:p>
          <a:endParaRPr lang="es-CO" sz="2400">
            <a:latin typeface="Arial Narrow" pitchFamily="34" charset="0"/>
          </a:endParaRPr>
        </a:p>
      </dgm:t>
    </dgm:pt>
    <dgm:pt modelId="{3AB739CF-DE86-4CB7-B94E-038BE0D15C5B}">
      <dgm:prSet phldrT="[Texto]" custT="1"/>
      <dgm:spPr/>
      <dgm:t>
        <a:bodyPr/>
        <a:lstStyle/>
        <a:p>
          <a:r>
            <a:rPr lang="es-CO" sz="1400" dirty="0" smtClean="0">
              <a:latin typeface="Arial Narrow" pitchFamily="34" charset="0"/>
            </a:rPr>
            <a:t>Se atendieron 800 personas</a:t>
          </a:r>
          <a:endParaRPr lang="es-CO" sz="1400" dirty="0">
            <a:latin typeface="Arial Narrow" pitchFamily="34" charset="0"/>
          </a:endParaRPr>
        </a:p>
      </dgm:t>
    </dgm:pt>
    <dgm:pt modelId="{8CD929C2-FE45-473D-A29F-140A4C9A285C}" type="parTrans" cxnId="{2335E5DD-44B1-49F9-A221-B4C53436785D}">
      <dgm:prSet/>
      <dgm:spPr/>
      <dgm:t>
        <a:bodyPr/>
        <a:lstStyle/>
        <a:p>
          <a:endParaRPr lang="es-CO" sz="2400">
            <a:latin typeface="Arial Narrow" pitchFamily="34" charset="0"/>
          </a:endParaRPr>
        </a:p>
      </dgm:t>
    </dgm:pt>
    <dgm:pt modelId="{C3F88F12-C090-4DF0-9096-ADDF6A20970A}" type="sibTrans" cxnId="{2335E5DD-44B1-49F9-A221-B4C53436785D}">
      <dgm:prSet/>
      <dgm:spPr/>
      <dgm:t>
        <a:bodyPr/>
        <a:lstStyle/>
        <a:p>
          <a:endParaRPr lang="es-CO" sz="2400">
            <a:latin typeface="Arial Narrow" pitchFamily="34" charset="0"/>
          </a:endParaRPr>
        </a:p>
      </dgm:t>
    </dgm:pt>
    <dgm:pt modelId="{3BEAF347-6E27-4D35-BEB8-A8FAE9FCE040}">
      <dgm:prSet phldrT="[Texto]" custT="1"/>
      <dgm:spPr/>
      <dgm:t>
        <a:bodyPr/>
        <a:lstStyle/>
        <a:p>
          <a:r>
            <a:rPr lang="es-CO" sz="1400" dirty="0" smtClean="0">
              <a:latin typeface="Arial Narrow" pitchFamily="34" charset="0"/>
            </a:rPr>
            <a:t>Se atendieron 477 personas</a:t>
          </a:r>
          <a:endParaRPr lang="es-CO" sz="1400" dirty="0">
            <a:latin typeface="Arial Narrow" pitchFamily="34" charset="0"/>
          </a:endParaRPr>
        </a:p>
      </dgm:t>
    </dgm:pt>
    <dgm:pt modelId="{DE619EF5-150C-445C-B64B-AC7D753406B5}" type="parTrans" cxnId="{F41C2D43-6378-4B86-A098-590372A97B28}">
      <dgm:prSet/>
      <dgm:spPr/>
      <dgm:t>
        <a:bodyPr/>
        <a:lstStyle/>
        <a:p>
          <a:endParaRPr lang="es-CO" sz="2400">
            <a:latin typeface="Arial Narrow" pitchFamily="34" charset="0"/>
          </a:endParaRPr>
        </a:p>
      </dgm:t>
    </dgm:pt>
    <dgm:pt modelId="{B18B70BD-AC14-4236-8ED5-6FCC50C22013}" type="sibTrans" cxnId="{F41C2D43-6378-4B86-A098-590372A97B28}">
      <dgm:prSet/>
      <dgm:spPr/>
      <dgm:t>
        <a:bodyPr/>
        <a:lstStyle/>
        <a:p>
          <a:endParaRPr lang="es-CO" sz="2400">
            <a:latin typeface="Arial Narrow" pitchFamily="34" charset="0"/>
          </a:endParaRPr>
        </a:p>
      </dgm:t>
    </dgm:pt>
    <dgm:pt modelId="{3E3F681B-E17B-4FEA-9818-F32B63218C0E}">
      <dgm:prSet phldrT="[Texto]" custT="1"/>
      <dgm:spPr/>
      <dgm:t>
        <a:bodyPr/>
        <a:lstStyle/>
        <a:p>
          <a:r>
            <a:rPr lang="es-CO" sz="2000" dirty="0" smtClean="0">
              <a:latin typeface="Arial Narrow" pitchFamily="34" charset="0"/>
            </a:rPr>
            <a:t>Amalfi</a:t>
          </a:r>
          <a:endParaRPr lang="es-CO" sz="2000" dirty="0">
            <a:latin typeface="Arial Narrow" pitchFamily="34" charset="0"/>
          </a:endParaRPr>
        </a:p>
      </dgm:t>
    </dgm:pt>
    <dgm:pt modelId="{8047B077-AA85-47DC-BEF6-25E4FB36FE1E}" type="parTrans" cxnId="{B1FA8678-FFAD-4992-94CB-87ACA17A59EC}">
      <dgm:prSet/>
      <dgm:spPr/>
      <dgm:t>
        <a:bodyPr/>
        <a:lstStyle/>
        <a:p>
          <a:endParaRPr lang="es-CO" sz="2400">
            <a:latin typeface="Arial Narrow" pitchFamily="34" charset="0"/>
          </a:endParaRPr>
        </a:p>
      </dgm:t>
    </dgm:pt>
    <dgm:pt modelId="{E755C8F3-203A-4403-9851-942A10BA78BA}" type="sibTrans" cxnId="{B1FA8678-FFAD-4992-94CB-87ACA17A59EC}">
      <dgm:prSet/>
      <dgm:spPr/>
      <dgm:t>
        <a:bodyPr/>
        <a:lstStyle/>
        <a:p>
          <a:endParaRPr lang="es-CO" sz="2400">
            <a:latin typeface="Arial Narrow" pitchFamily="34" charset="0"/>
          </a:endParaRPr>
        </a:p>
      </dgm:t>
    </dgm:pt>
    <dgm:pt modelId="{180725C6-8A1F-499D-80D5-90D451A45609}">
      <dgm:prSet phldrT="[Texto]" custT="1"/>
      <dgm:spPr/>
      <dgm:t>
        <a:bodyPr/>
        <a:lstStyle/>
        <a:p>
          <a:r>
            <a:rPr lang="es-CO" sz="1400" dirty="0" smtClean="0">
              <a:latin typeface="Arial Narrow" pitchFamily="34" charset="0"/>
            </a:rPr>
            <a:t>13 y 14 de diciembre de 2017</a:t>
          </a:r>
          <a:endParaRPr lang="es-CO" sz="1400" dirty="0">
            <a:latin typeface="Arial Narrow" pitchFamily="34" charset="0"/>
          </a:endParaRPr>
        </a:p>
      </dgm:t>
    </dgm:pt>
    <dgm:pt modelId="{5B970957-6A7C-4C04-915D-E7016E81CB2A}" type="parTrans" cxnId="{0910D5FC-5749-4049-BA44-CABA4ADA4686}">
      <dgm:prSet/>
      <dgm:spPr/>
      <dgm:t>
        <a:bodyPr/>
        <a:lstStyle/>
        <a:p>
          <a:endParaRPr lang="es-CO" sz="2400">
            <a:latin typeface="Arial Narrow" pitchFamily="34" charset="0"/>
          </a:endParaRPr>
        </a:p>
      </dgm:t>
    </dgm:pt>
    <dgm:pt modelId="{F5DB7CD3-B58F-4F05-B34C-538F02F995B1}" type="sibTrans" cxnId="{0910D5FC-5749-4049-BA44-CABA4ADA4686}">
      <dgm:prSet/>
      <dgm:spPr/>
      <dgm:t>
        <a:bodyPr/>
        <a:lstStyle/>
        <a:p>
          <a:endParaRPr lang="es-CO" sz="2400">
            <a:latin typeface="Arial Narrow" pitchFamily="34" charset="0"/>
          </a:endParaRPr>
        </a:p>
      </dgm:t>
    </dgm:pt>
    <dgm:pt modelId="{DEE978D7-5AD9-41B3-9C9A-888E7604AC7E}">
      <dgm:prSet phldrT="[Texto]" custT="1"/>
      <dgm:spPr/>
      <dgm:t>
        <a:bodyPr/>
        <a:lstStyle/>
        <a:p>
          <a:r>
            <a:rPr lang="es-CO" sz="1400" dirty="0" smtClean="0">
              <a:latin typeface="Arial Narrow" pitchFamily="34" charset="0"/>
            </a:rPr>
            <a:t>Se atendieron 188 personal</a:t>
          </a:r>
          <a:endParaRPr lang="es-CO" sz="1400" dirty="0">
            <a:latin typeface="Arial Narrow" pitchFamily="34" charset="0"/>
          </a:endParaRPr>
        </a:p>
      </dgm:t>
    </dgm:pt>
    <dgm:pt modelId="{9B055D2D-5A22-4EFD-82F0-8CF150DCA85E}" type="parTrans" cxnId="{F73CD346-FF5F-4635-B17C-1C78C35F13BC}">
      <dgm:prSet/>
      <dgm:spPr/>
      <dgm:t>
        <a:bodyPr/>
        <a:lstStyle/>
        <a:p>
          <a:endParaRPr lang="es-CO" sz="2400">
            <a:latin typeface="Arial Narrow" pitchFamily="34" charset="0"/>
          </a:endParaRPr>
        </a:p>
      </dgm:t>
    </dgm:pt>
    <dgm:pt modelId="{5AD7D970-BC0A-4C5E-BB99-875395DD7706}" type="sibTrans" cxnId="{F73CD346-FF5F-4635-B17C-1C78C35F13BC}">
      <dgm:prSet/>
      <dgm:spPr/>
      <dgm:t>
        <a:bodyPr/>
        <a:lstStyle/>
        <a:p>
          <a:endParaRPr lang="es-CO" sz="2400">
            <a:latin typeface="Arial Narrow" pitchFamily="34" charset="0"/>
          </a:endParaRPr>
        </a:p>
      </dgm:t>
    </dgm:pt>
    <dgm:pt modelId="{CEDA9A66-F692-49AE-8B1A-E92615CB4F7D}">
      <dgm:prSet phldrT="[Texto]" custT="1"/>
      <dgm:spPr/>
      <dgm:t>
        <a:bodyPr/>
        <a:lstStyle/>
        <a:p>
          <a:r>
            <a:rPr lang="es-CO" sz="2000" dirty="0" smtClean="0">
              <a:latin typeface="Arial Narrow" pitchFamily="34" charset="0"/>
            </a:rPr>
            <a:t>Nechí</a:t>
          </a:r>
          <a:endParaRPr lang="es-CO" sz="2000" dirty="0">
            <a:latin typeface="Arial Narrow" pitchFamily="34" charset="0"/>
          </a:endParaRPr>
        </a:p>
      </dgm:t>
    </dgm:pt>
    <dgm:pt modelId="{56FCC998-9356-447D-9CB1-5FECB70A0FCC}" type="parTrans" cxnId="{EB17BDC7-8545-4AAE-8D3B-7902BC30489A}">
      <dgm:prSet/>
      <dgm:spPr/>
      <dgm:t>
        <a:bodyPr/>
        <a:lstStyle/>
        <a:p>
          <a:endParaRPr lang="es-CO" sz="2400">
            <a:latin typeface="Arial Narrow" pitchFamily="34" charset="0"/>
          </a:endParaRPr>
        </a:p>
      </dgm:t>
    </dgm:pt>
    <dgm:pt modelId="{957C0BDB-D7BA-4E26-9DEC-49E69E3A7DA2}" type="sibTrans" cxnId="{EB17BDC7-8545-4AAE-8D3B-7902BC30489A}">
      <dgm:prSet/>
      <dgm:spPr/>
      <dgm:t>
        <a:bodyPr/>
        <a:lstStyle/>
        <a:p>
          <a:endParaRPr lang="es-CO" sz="2400">
            <a:latin typeface="Arial Narrow" pitchFamily="34" charset="0"/>
          </a:endParaRPr>
        </a:p>
      </dgm:t>
    </dgm:pt>
    <dgm:pt modelId="{33327F64-61C2-4EB2-AF20-AC961AB578F7}">
      <dgm:prSet phldrT="[Texto]" custT="1"/>
      <dgm:spPr/>
      <dgm:t>
        <a:bodyPr/>
        <a:lstStyle/>
        <a:p>
          <a:r>
            <a:rPr lang="es-CO" sz="1400" dirty="0" smtClean="0">
              <a:latin typeface="Arial Narrow" pitchFamily="34" charset="0"/>
            </a:rPr>
            <a:t>18 y 19 de diciembre de 2017</a:t>
          </a:r>
          <a:endParaRPr lang="es-CO" sz="1400" dirty="0">
            <a:latin typeface="Arial Narrow" pitchFamily="34" charset="0"/>
          </a:endParaRPr>
        </a:p>
      </dgm:t>
    </dgm:pt>
    <dgm:pt modelId="{2947A0AB-924A-4843-AA0E-195A784A59E7}" type="parTrans" cxnId="{43B1AD01-59A7-45E8-9723-99F614F3AF15}">
      <dgm:prSet/>
      <dgm:spPr/>
      <dgm:t>
        <a:bodyPr/>
        <a:lstStyle/>
        <a:p>
          <a:endParaRPr lang="es-CO" sz="2400">
            <a:latin typeface="Arial Narrow" pitchFamily="34" charset="0"/>
          </a:endParaRPr>
        </a:p>
      </dgm:t>
    </dgm:pt>
    <dgm:pt modelId="{B7BD39DD-EE1D-4AF9-A889-370E8EFAABC9}" type="sibTrans" cxnId="{43B1AD01-59A7-45E8-9723-99F614F3AF15}">
      <dgm:prSet/>
      <dgm:spPr/>
      <dgm:t>
        <a:bodyPr/>
        <a:lstStyle/>
        <a:p>
          <a:endParaRPr lang="es-CO" sz="2400">
            <a:latin typeface="Arial Narrow" pitchFamily="34" charset="0"/>
          </a:endParaRPr>
        </a:p>
      </dgm:t>
    </dgm:pt>
    <dgm:pt modelId="{F2CA7848-DACF-45E9-ACCC-33E88A538DCE}">
      <dgm:prSet phldrT="[Texto]" custT="1"/>
      <dgm:spPr/>
      <dgm:t>
        <a:bodyPr/>
        <a:lstStyle/>
        <a:p>
          <a:r>
            <a:rPr lang="es-CO" sz="1400" dirty="0" smtClean="0">
              <a:latin typeface="Arial Narrow" pitchFamily="34" charset="0"/>
            </a:rPr>
            <a:t>Se atendieron 450 personas</a:t>
          </a:r>
          <a:endParaRPr lang="es-CO" sz="1400" dirty="0">
            <a:latin typeface="Arial Narrow" pitchFamily="34" charset="0"/>
          </a:endParaRPr>
        </a:p>
      </dgm:t>
    </dgm:pt>
    <dgm:pt modelId="{81119B91-96B7-4832-BF28-68834B18E66E}" type="parTrans" cxnId="{06D97910-6508-419F-ADB3-C3FDBD71E4E4}">
      <dgm:prSet/>
      <dgm:spPr/>
      <dgm:t>
        <a:bodyPr/>
        <a:lstStyle/>
        <a:p>
          <a:endParaRPr lang="es-CO" sz="2400">
            <a:latin typeface="Arial Narrow" pitchFamily="34" charset="0"/>
          </a:endParaRPr>
        </a:p>
      </dgm:t>
    </dgm:pt>
    <dgm:pt modelId="{D2464BC9-4ABA-4A39-B2B7-004DE7EE7149}" type="sibTrans" cxnId="{06D97910-6508-419F-ADB3-C3FDBD71E4E4}">
      <dgm:prSet/>
      <dgm:spPr/>
      <dgm:t>
        <a:bodyPr/>
        <a:lstStyle/>
        <a:p>
          <a:endParaRPr lang="es-CO" sz="2400">
            <a:latin typeface="Arial Narrow" pitchFamily="34" charset="0"/>
          </a:endParaRPr>
        </a:p>
      </dgm:t>
    </dgm:pt>
    <dgm:pt modelId="{17A568D1-DC60-4F26-946F-EC6A4BD16706}">
      <dgm:prSet phldrT="[Texto]" custT="1"/>
      <dgm:spPr/>
      <dgm:t>
        <a:bodyPr/>
        <a:lstStyle/>
        <a:p>
          <a:r>
            <a:rPr lang="es-CO" sz="2000" dirty="0" smtClean="0">
              <a:latin typeface="Arial Narrow" pitchFamily="34" charset="0"/>
            </a:rPr>
            <a:t>Briceño</a:t>
          </a:r>
          <a:endParaRPr lang="es-CO" sz="2000" dirty="0">
            <a:latin typeface="Arial Narrow" pitchFamily="34" charset="0"/>
          </a:endParaRPr>
        </a:p>
      </dgm:t>
    </dgm:pt>
    <dgm:pt modelId="{B807C191-CCBA-4565-AC83-3EF5D27A8F09}" type="parTrans" cxnId="{75487C98-B912-412E-835B-ADC48A7BC68F}">
      <dgm:prSet/>
      <dgm:spPr/>
      <dgm:t>
        <a:bodyPr/>
        <a:lstStyle/>
        <a:p>
          <a:endParaRPr lang="es-CO" sz="2400">
            <a:latin typeface="Arial Narrow" pitchFamily="34" charset="0"/>
          </a:endParaRPr>
        </a:p>
      </dgm:t>
    </dgm:pt>
    <dgm:pt modelId="{1790A5DE-0B7E-4452-A489-97415260DCE8}" type="sibTrans" cxnId="{75487C98-B912-412E-835B-ADC48A7BC68F}">
      <dgm:prSet/>
      <dgm:spPr/>
      <dgm:t>
        <a:bodyPr/>
        <a:lstStyle/>
        <a:p>
          <a:endParaRPr lang="es-CO" sz="2400">
            <a:latin typeface="Arial Narrow" pitchFamily="34" charset="0"/>
          </a:endParaRPr>
        </a:p>
      </dgm:t>
    </dgm:pt>
    <dgm:pt modelId="{1C3C2B14-7CD5-43EB-983A-837FDF41F825}">
      <dgm:prSet phldrT="[Texto]" custT="1"/>
      <dgm:spPr/>
      <dgm:t>
        <a:bodyPr/>
        <a:lstStyle/>
        <a:p>
          <a:r>
            <a:rPr lang="es-CO" sz="1400" dirty="0" smtClean="0">
              <a:latin typeface="Arial Narrow" pitchFamily="34" charset="0"/>
            </a:rPr>
            <a:t>20 y 21 de diciembre de 2017</a:t>
          </a:r>
          <a:endParaRPr lang="es-CO" sz="1400" dirty="0">
            <a:latin typeface="Arial Narrow" pitchFamily="34" charset="0"/>
          </a:endParaRPr>
        </a:p>
      </dgm:t>
    </dgm:pt>
    <dgm:pt modelId="{13E75E64-5708-4591-8AD2-1FD7C634E094}" type="parTrans" cxnId="{303DA33A-F99F-456D-9ACB-14D8BEF7B639}">
      <dgm:prSet/>
      <dgm:spPr/>
      <dgm:t>
        <a:bodyPr/>
        <a:lstStyle/>
        <a:p>
          <a:endParaRPr lang="es-CO" sz="2400">
            <a:latin typeface="Arial Narrow" pitchFamily="34" charset="0"/>
          </a:endParaRPr>
        </a:p>
      </dgm:t>
    </dgm:pt>
    <dgm:pt modelId="{489F7AC1-831B-4CED-97D6-7615554F9D87}" type="sibTrans" cxnId="{303DA33A-F99F-456D-9ACB-14D8BEF7B639}">
      <dgm:prSet/>
      <dgm:spPr/>
      <dgm:t>
        <a:bodyPr/>
        <a:lstStyle/>
        <a:p>
          <a:endParaRPr lang="es-CO" sz="2400">
            <a:latin typeface="Arial Narrow" pitchFamily="34" charset="0"/>
          </a:endParaRPr>
        </a:p>
      </dgm:t>
    </dgm:pt>
    <dgm:pt modelId="{5770F04E-BAE2-4477-A2DB-3B10FA860590}" type="pres">
      <dgm:prSet presAssocID="{E9857C98-2AF7-472E-B251-EC31D0158396}" presName="diagram" presStyleCnt="0">
        <dgm:presLayoutVars>
          <dgm:chPref val="1"/>
          <dgm:dir/>
          <dgm:animOne val="branch"/>
          <dgm:animLvl val="lvl"/>
          <dgm:resizeHandles/>
        </dgm:presLayoutVars>
      </dgm:prSet>
      <dgm:spPr/>
      <dgm:t>
        <a:bodyPr/>
        <a:lstStyle/>
        <a:p>
          <a:endParaRPr lang="es-CO"/>
        </a:p>
      </dgm:t>
    </dgm:pt>
    <dgm:pt modelId="{900441DE-81FD-4CAC-AFA5-4730140DA694}" type="pres">
      <dgm:prSet presAssocID="{E0AE9701-996D-4242-94A8-DE4ED5EA268B}" presName="root" presStyleCnt="0"/>
      <dgm:spPr/>
    </dgm:pt>
    <dgm:pt modelId="{C4820C3E-5C1B-4678-A581-7C2BB29467A5}" type="pres">
      <dgm:prSet presAssocID="{E0AE9701-996D-4242-94A8-DE4ED5EA268B}" presName="rootComposite" presStyleCnt="0"/>
      <dgm:spPr/>
    </dgm:pt>
    <dgm:pt modelId="{8FEB7CE4-207B-45BB-B6AE-A8BCC5A43434}" type="pres">
      <dgm:prSet presAssocID="{E0AE9701-996D-4242-94A8-DE4ED5EA268B}" presName="rootText" presStyleLbl="node1" presStyleIdx="0" presStyleCnt="5"/>
      <dgm:spPr/>
      <dgm:t>
        <a:bodyPr/>
        <a:lstStyle/>
        <a:p>
          <a:endParaRPr lang="es-CO"/>
        </a:p>
      </dgm:t>
    </dgm:pt>
    <dgm:pt modelId="{360B0BF7-8F5B-45FE-8D1C-9F31FAA88F3D}" type="pres">
      <dgm:prSet presAssocID="{E0AE9701-996D-4242-94A8-DE4ED5EA268B}" presName="rootConnector" presStyleLbl="node1" presStyleIdx="0" presStyleCnt="5"/>
      <dgm:spPr/>
      <dgm:t>
        <a:bodyPr/>
        <a:lstStyle/>
        <a:p>
          <a:endParaRPr lang="es-CO"/>
        </a:p>
      </dgm:t>
    </dgm:pt>
    <dgm:pt modelId="{67F20075-9BAB-4436-8ED9-9A340227592E}" type="pres">
      <dgm:prSet presAssocID="{E0AE9701-996D-4242-94A8-DE4ED5EA268B}" presName="childShape" presStyleCnt="0"/>
      <dgm:spPr/>
    </dgm:pt>
    <dgm:pt modelId="{DBD18E42-7152-4DF3-97A2-D86712E2926F}" type="pres">
      <dgm:prSet presAssocID="{C0AD4351-04F5-40D3-845C-915181F1EB7E}" presName="Name13" presStyleLbl="parChTrans1D2" presStyleIdx="0" presStyleCnt="10"/>
      <dgm:spPr/>
      <dgm:t>
        <a:bodyPr/>
        <a:lstStyle/>
        <a:p>
          <a:endParaRPr lang="es-CO"/>
        </a:p>
      </dgm:t>
    </dgm:pt>
    <dgm:pt modelId="{F3705FE3-6A8A-4CEE-BFC4-E72641DE5222}" type="pres">
      <dgm:prSet presAssocID="{C1E73295-C2D9-476A-8242-A2A6287FCCB7}" presName="childText" presStyleLbl="bgAcc1" presStyleIdx="0" presStyleCnt="10">
        <dgm:presLayoutVars>
          <dgm:bulletEnabled val="1"/>
        </dgm:presLayoutVars>
      </dgm:prSet>
      <dgm:spPr/>
      <dgm:t>
        <a:bodyPr/>
        <a:lstStyle/>
        <a:p>
          <a:endParaRPr lang="es-CO"/>
        </a:p>
      </dgm:t>
    </dgm:pt>
    <dgm:pt modelId="{62F217A1-E4C5-45C0-B889-F46FC4869C74}" type="pres">
      <dgm:prSet presAssocID="{3EB0C33B-FD25-4A10-A0F9-03C4D23C7842}" presName="Name13" presStyleLbl="parChTrans1D2" presStyleIdx="1" presStyleCnt="10"/>
      <dgm:spPr/>
      <dgm:t>
        <a:bodyPr/>
        <a:lstStyle/>
        <a:p>
          <a:endParaRPr lang="es-CO"/>
        </a:p>
      </dgm:t>
    </dgm:pt>
    <dgm:pt modelId="{E4952F77-1DDD-4E41-B02F-1E04DD598109}" type="pres">
      <dgm:prSet presAssocID="{501DDB6A-D6F6-4EA1-B232-92F138B3031C}" presName="childText" presStyleLbl="bgAcc1" presStyleIdx="1" presStyleCnt="10">
        <dgm:presLayoutVars>
          <dgm:bulletEnabled val="1"/>
        </dgm:presLayoutVars>
      </dgm:prSet>
      <dgm:spPr/>
      <dgm:t>
        <a:bodyPr/>
        <a:lstStyle/>
        <a:p>
          <a:endParaRPr lang="es-CO"/>
        </a:p>
      </dgm:t>
    </dgm:pt>
    <dgm:pt modelId="{F9C0ECBC-9AE1-457F-BF94-C27C9007207F}" type="pres">
      <dgm:prSet presAssocID="{72F1B625-44FE-4277-972A-3F86DD98FC8F}" presName="root" presStyleCnt="0"/>
      <dgm:spPr/>
    </dgm:pt>
    <dgm:pt modelId="{5CAAE617-1478-4275-9C30-5FB31FF9D4E3}" type="pres">
      <dgm:prSet presAssocID="{72F1B625-44FE-4277-972A-3F86DD98FC8F}" presName="rootComposite" presStyleCnt="0"/>
      <dgm:spPr/>
    </dgm:pt>
    <dgm:pt modelId="{CAFCB985-ACF1-4C84-BE69-03743B832CBE}" type="pres">
      <dgm:prSet presAssocID="{72F1B625-44FE-4277-972A-3F86DD98FC8F}" presName="rootText" presStyleLbl="node1" presStyleIdx="1" presStyleCnt="5"/>
      <dgm:spPr/>
      <dgm:t>
        <a:bodyPr/>
        <a:lstStyle/>
        <a:p>
          <a:endParaRPr lang="es-CO"/>
        </a:p>
      </dgm:t>
    </dgm:pt>
    <dgm:pt modelId="{78ED19A6-3BA4-443F-848A-9C29D57F62F5}" type="pres">
      <dgm:prSet presAssocID="{72F1B625-44FE-4277-972A-3F86DD98FC8F}" presName="rootConnector" presStyleLbl="node1" presStyleIdx="1" presStyleCnt="5"/>
      <dgm:spPr/>
      <dgm:t>
        <a:bodyPr/>
        <a:lstStyle/>
        <a:p>
          <a:endParaRPr lang="es-CO"/>
        </a:p>
      </dgm:t>
    </dgm:pt>
    <dgm:pt modelId="{01B54916-ADAB-4A5E-8634-3CC809199AF6}" type="pres">
      <dgm:prSet presAssocID="{72F1B625-44FE-4277-972A-3F86DD98FC8F}" presName="childShape" presStyleCnt="0"/>
      <dgm:spPr/>
    </dgm:pt>
    <dgm:pt modelId="{8B986581-B5C2-4393-B841-4E2C0CF672D6}" type="pres">
      <dgm:prSet presAssocID="{E2551219-A114-4D0C-9DB5-DE383F561FF9}" presName="Name13" presStyleLbl="parChTrans1D2" presStyleIdx="2" presStyleCnt="10"/>
      <dgm:spPr/>
      <dgm:t>
        <a:bodyPr/>
        <a:lstStyle/>
        <a:p>
          <a:endParaRPr lang="es-CO"/>
        </a:p>
      </dgm:t>
    </dgm:pt>
    <dgm:pt modelId="{2CCD8BB3-4E01-450C-88AE-57AD5E021C4C}" type="pres">
      <dgm:prSet presAssocID="{2239345F-0778-4136-8C1F-2C224C77E646}" presName="childText" presStyleLbl="bgAcc1" presStyleIdx="2" presStyleCnt="10">
        <dgm:presLayoutVars>
          <dgm:bulletEnabled val="1"/>
        </dgm:presLayoutVars>
      </dgm:prSet>
      <dgm:spPr/>
      <dgm:t>
        <a:bodyPr/>
        <a:lstStyle/>
        <a:p>
          <a:endParaRPr lang="es-CO"/>
        </a:p>
      </dgm:t>
    </dgm:pt>
    <dgm:pt modelId="{F6069B6A-C773-4BFB-8268-1669CD205F94}" type="pres">
      <dgm:prSet presAssocID="{8CD929C2-FE45-473D-A29F-140A4C9A285C}" presName="Name13" presStyleLbl="parChTrans1D2" presStyleIdx="3" presStyleCnt="10"/>
      <dgm:spPr/>
      <dgm:t>
        <a:bodyPr/>
        <a:lstStyle/>
        <a:p>
          <a:endParaRPr lang="es-CO"/>
        </a:p>
      </dgm:t>
    </dgm:pt>
    <dgm:pt modelId="{B4C24F38-92CC-4D6B-B2B3-227A8318BD0D}" type="pres">
      <dgm:prSet presAssocID="{3AB739CF-DE86-4CB7-B94E-038BE0D15C5B}" presName="childText" presStyleLbl="bgAcc1" presStyleIdx="3" presStyleCnt="10">
        <dgm:presLayoutVars>
          <dgm:bulletEnabled val="1"/>
        </dgm:presLayoutVars>
      </dgm:prSet>
      <dgm:spPr/>
      <dgm:t>
        <a:bodyPr/>
        <a:lstStyle/>
        <a:p>
          <a:endParaRPr lang="es-CO"/>
        </a:p>
      </dgm:t>
    </dgm:pt>
    <dgm:pt modelId="{526B11F6-2CF1-423C-BFAA-9D7D344704D9}" type="pres">
      <dgm:prSet presAssocID="{3E3F681B-E17B-4FEA-9818-F32B63218C0E}" presName="root" presStyleCnt="0"/>
      <dgm:spPr/>
    </dgm:pt>
    <dgm:pt modelId="{7585A2BA-EE47-414F-BE98-EC8DFDAA4137}" type="pres">
      <dgm:prSet presAssocID="{3E3F681B-E17B-4FEA-9818-F32B63218C0E}" presName="rootComposite" presStyleCnt="0"/>
      <dgm:spPr/>
    </dgm:pt>
    <dgm:pt modelId="{8FF3347A-AA3E-4497-9F52-E9D4635EE94A}" type="pres">
      <dgm:prSet presAssocID="{3E3F681B-E17B-4FEA-9818-F32B63218C0E}" presName="rootText" presStyleLbl="node1" presStyleIdx="2" presStyleCnt="5"/>
      <dgm:spPr/>
      <dgm:t>
        <a:bodyPr/>
        <a:lstStyle/>
        <a:p>
          <a:endParaRPr lang="es-CO"/>
        </a:p>
      </dgm:t>
    </dgm:pt>
    <dgm:pt modelId="{73F92B33-2555-40E1-B2EB-544C6C1A42AE}" type="pres">
      <dgm:prSet presAssocID="{3E3F681B-E17B-4FEA-9818-F32B63218C0E}" presName="rootConnector" presStyleLbl="node1" presStyleIdx="2" presStyleCnt="5"/>
      <dgm:spPr/>
      <dgm:t>
        <a:bodyPr/>
        <a:lstStyle/>
        <a:p>
          <a:endParaRPr lang="es-CO"/>
        </a:p>
      </dgm:t>
    </dgm:pt>
    <dgm:pt modelId="{E0F7F89F-7C3E-4D9D-90CE-7144473BF118}" type="pres">
      <dgm:prSet presAssocID="{3E3F681B-E17B-4FEA-9818-F32B63218C0E}" presName="childShape" presStyleCnt="0"/>
      <dgm:spPr/>
    </dgm:pt>
    <dgm:pt modelId="{B7982C0A-9B58-419A-92ED-B8D39B484C0A}" type="pres">
      <dgm:prSet presAssocID="{5B970957-6A7C-4C04-915D-E7016E81CB2A}" presName="Name13" presStyleLbl="parChTrans1D2" presStyleIdx="4" presStyleCnt="10"/>
      <dgm:spPr/>
      <dgm:t>
        <a:bodyPr/>
        <a:lstStyle/>
        <a:p>
          <a:endParaRPr lang="es-CO"/>
        </a:p>
      </dgm:t>
    </dgm:pt>
    <dgm:pt modelId="{2016297A-6310-4A3F-814C-25909FAE8FAD}" type="pres">
      <dgm:prSet presAssocID="{180725C6-8A1F-499D-80D5-90D451A45609}" presName="childText" presStyleLbl="bgAcc1" presStyleIdx="4" presStyleCnt="10">
        <dgm:presLayoutVars>
          <dgm:bulletEnabled val="1"/>
        </dgm:presLayoutVars>
      </dgm:prSet>
      <dgm:spPr/>
      <dgm:t>
        <a:bodyPr/>
        <a:lstStyle/>
        <a:p>
          <a:endParaRPr lang="es-CO"/>
        </a:p>
      </dgm:t>
    </dgm:pt>
    <dgm:pt modelId="{E448E58D-9D20-4AEE-9AA2-1271E5DD5FA8}" type="pres">
      <dgm:prSet presAssocID="{9B055D2D-5A22-4EFD-82F0-8CF150DCA85E}" presName="Name13" presStyleLbl="parChTrans1D2" presStyleIdx="5" presStyleCnt="10"/>
      <dgm:spPr/>
      <dgm:t>
        <a:bodyPr/>
        <a:lstStyle/>
        <a:p>
          <a:endParaRPr lang="es-CO"/>
        </a:p>
      </dgm:t>
    </dgm:pt>
    <dgm:pt modelId="{F2C818C7-51FF-4CAA-9DA1-D5A15C56C279}" type="pres">
      <dgm:prSet presAssocID="{DEE978D7-5AD9-41B3-9C9A-888E7604AC7E}" presName="childText" presStyleLbl="bgAcc1" presStyleIdx="5" presStyleCnt="10">
        <dgm:presLayoutVars>
          <dgm:bulletEnabled val="1"/>
        </dgm:presLayoutVars>
      </dgm:prSet>
      <dgm:spPr/>
      <dgm:t>
        <a:bodyPr/>
        <a:lstStyle/>
        <a:p>
          <a:endParaRPr lang="es-CO"/>
        </a:p>
      </dgm:t>
    </dgm:pt>
    <dgm:pt modelId="{809FABE3-39EF-402D-8939-E2F04EAF2DCF}" type="pres">
      <dgm:prSet presAssocID="{CEDA9A66-F692-49AE-8B1A-E92615CB4F7D}" presName="root" presStyleCnt="0"/>
      <dgm:spPr/>
    </dgm:pt>
    <dgm:pt modelId="{089D08CE-1BB5-438B-AD89-D23355A5DBAC}" type="pres">
      <dgm:prSet presAssocID="{CEDA9A66-F692-49AE-8B1A-E92615CB4F7D}" presName="rootComposite" presStyleCnt="0"/>
      <dgm:spPr/>
    </dgm:pt>
    <dgm:pt modelId="{6583513B-8738-41E0-8EC6-2E01CC5CBE76}" type="pres">
      <dgm:prSet presAssocID="{CEDA9A66-F692-49AE-8B1A-E92615CB4F7D}" presName="rootText" presStyleLbl="node1" presStyleIdx="3" presStyleCnt="5"/>
      <dgm:spPr/>
      <dgm:t>
        <a:bodyPr/>
        <a:lstStyle/>
        <a:p>
          <a:endParaRPr lang="es-CO"/>
        </a:p>
      </dgm:t>
    </dgm:pt>
    <dgm:pt modelId="{43459B24-F704-4AEA-8E51-8387F4CA864E}" type="pres">
      <dgm:prSet presAssocID="{CEDA9A66-F692-49AE-8B1A-E92615CB4F7D}" presName="rootConnector" presStyleLbl="node1" presStyleIdx="3" presStyleCnt="5"/>
      <dgm:spPr/>
      <dgm:t>
        <a:bodyPr/>
        <a:lstStyle/>
        <a:p>
          <a:endParaRPr lang="es-CO"/>
        </a:p>
      </dgm:t>
    </dgm:pt>
    <dgm:pt modelId="{34F2226C-3F68-4BC2-8AFB-20820F63ECD8}" type="pres">
      <dgm:prSet presAssocID="{CEDA9A66-F692-49AE-8B1A-E92615CB4F7D}" presName="childShape" presStyleCnt="0"/>
      <dgm:spPr/>
    </dgm:pt>
    <dgm:pt modelId="{7DDAA729-C67A-48E9-9BE4-E0FC45DF6E83}" type="pres">
      <dgm:prSet presAssocID="{2947A0AB-924A-4843-AA0E-195A784A59E7}" presName="Name13" presStyleLbl="parChTrans1D2" presStyleIdx="6" presStyleCnt="10"/>
      <dgm:spPr/>
      <dgm:t>
        <a:bodyPr/>
        <a:lstStyle/>
        <a:p>
          <a:endParaRPr lang="es-CO"/>
        </a:p>
      </dgm:t>
    </dgm:pt>
    <dgm:pt modelId="{60981832-A08C-44A0-8594-F4557E3D56FB}" type="pres">
      <dgm:prSet presAssocID="{33327F64-61C2-4EB2-AF20-AC961AB578F7}" presName="childText" presStyleLbl="bgAcc1" presStyleIdx="6" presStyleCnt="10">
        <dgm:presLayoutVars>
          <dgm:bulletEnabled val="1"/>
        </dgm:presLayoutVars>
      </dgm:prSet>
      <dgm:spPr/>
      <dgm:t>
        <a:bodyPr/>
        <a:lstStyle/>
        <a:p>
          <a:endParaRPr lang="es-CO"/>
        </a:p>
      </dgm:t>
    </dgm:pt>
    <dgm:pt modelId="{1DCBAD84-A564-4BA2-BAFA-D8950221282D}" type="pres">
      <dgm:prSet presAssocID="{81119B91-96B7-4832-BF28-68834B18E66E}" presName="Name13" presStyleLbl="parChTrans1D2" presStyleIdx="7" presStyleCnt="10"/>
      <dgm:spPr/>
      <dgm:t>
        <a:bodyPr/>
        <a:lstStyle/>
        <a:p>
          <a:endParaRPr lang="es-CO"/>
        </a:p>
      </dgm:t>
    </dgm:pt>
    <dgm:pt modelId="{C1C1AC67-03DA-4A37-AB65-8EE850872CE8}" type="pres">
      <dgm:prSet presAssocID="{F2CA7848-DACF-45E9-ACCC-33E88A538DCE}" presName="childText" presStyleLbl="bgAcc1" presStyleIdx="7" presStyleCnt="10">
        <dgm:presLayoutVars>
          <dgm:bulletEnabled val="1"/>
        </dgm:presLayoutVars>
      </dgm:prSet>
      <dgm:spPr/>
      <dgm:t>
        <a:bodyPr/>
        <a:lstStyle/>
        <a:p>
          <a:endParaRPr lang="es-CO"/>
        </a:p>
      </dgm:t>
    </dgm:pt>
    <dgm:pt modelId="{AB7A64D9-99B8-4A32-879E-673A8E1DA20B}" type="pres">
      <dgm:prSet presAssocID="{17A568D1-DC60-4F26-946F-EC6A4BD16706}" presName="root" presStyleCnt="0"/>
      <dgm:spPr/>
    </dgm:pt>
    <dgm:pt modelId="{FBC9D6E0-498C-417E-9FE8-8FC91A1C2C1E}" type="pres">
      <dgm:prSet presAssocID="{17A568D1-DC60-4F26-946F-EC6A4BD16706}" presName="rootComposite" presStyleCnt="0"/>
      <dgm:spPr/>
    </dgm:pt>
    <dgm:pt modelId="{721CF8A1-9F05-471A-9EBB-554B407C1764}" type="pres">
      <dgm:prSet presAssocID="{17A568D1-DC60-4F26-946F-EC6A4BD16706}" presName="rootText" presStyleLbl="node1" presStyleIdx="4" presStyleCnt="5"/>
      <dgm:spPr/>
      <dgm:t>
        <a:bodyPr/>
        <a:lstStyle/>
        <a:p>
          <a:endParaRPr lang="es-CO"/>
        </a:p>
      </dgm:t>
    </dgm:pt>
    <dgm:pt modelId="{2868598D-ACCB-4D21-AE8A-D27E127A9504}" type="pres">
      <dgm:prSet presAssocID="{17A568D1-DC60-4F26-946F-EC6A4BD16706}" presName="rootConnector" presStyleLbl="node1" presStyleIdx="4" presStyleCnt="5"/>
      <dgm:spPr/>
      <dgm:t>
        <a:bodyPr/>
        <a:lstStyle/>
        <a:p>
          <a:endParaRPr lang="es-CO"/>
        </a:p>
      </dgm:t>
    </dgm:pt>
    <dgm:pt modelId="{A914CDD7-1943-4F4A-88C6-6DC433088FFF}" type="pres">
      <dgm:prSet presAssocID="{17A568D1-DC60-4F26-946F-EC6A4BD16706}" presName="childShape" presStyleCnt="0"/>
      <dgm:spPr/>
    </dgm:pt>
    <dgm:pt modelId="{CDC3CAF1-70AC-4575-8543-7D087B5EF0B8}" type="pres">
      <dgm:prSet presAssocID="{13E75E64-5708-4591-8AD2-1FD7C634E094}" presName="Name13" presStyleLbl="parChTrans1D2" presStyleIdx="8" presStyleCnt="10"/>
      <dgm:spPr/>
      <dgm:t>
        <a:bodyPr/>
        <a:lstStyle/>
        <a:p>
          <a:endParaRPr lang="es-CO"/>
        </a:p>
      </dgm:t>
    </dgm:pt>
    <dgm:pt modelId="{A6416049-8CE9-4DD3-B19B-B5AEA54BBE99}" type="pres">
      <dgm:prSet presAssocID="{1C3C2B14-7CD5-43EB-983A-837FDF41F825}" presName="childText" presStyleLbl="bgAcc1" presStyleIdx="8" presStyleCnt="10">
        <dgm:presLayoutVars>
          <dgm:bulletEnabled val="1"/>
        </dgm:presLayoutVars>
      </dgm:prSet>
      <dgm:spPr/>
      <dgm:t>
        <a:bodyPr/>
        <a:lstStyle/>
        <a:p>
          <a:endParaRPr lang="es-CO"/>
        </a:p>
      </dgm:t>
    </dgm:pt>
    <dgm:pt modelId="{CA7EABDF-5098-4801-9D2D-8BFCFC45619B}" type="pres">
      <dgm:prSet presAssocID="{DE619EF5-150C-445C-B64B-AC7D753406B5}" presName="Name13" presStyleLbl="parChTrans1D2" presStyleIdx="9" presStyleCnt="10"/>
      <dgm:spPr/>
      <dgm:t>
        <a:bodyPr/>
        <a:lstStyle/>
        <a:p>
          <a:endParaRPr lang="es-CO"/>
        </a:p>
      </dgm:t>
    </dgm:pt>
    <dgm:pt modelId="{0A36BDCE-AC6D-4DF6-A9DD-5CC646C5BD2C}" type="pres">
      <dgm:prSet presAssocID="{3BEAF347-6E27-4D35-BEB8-A8FAE9FCE040}" presName="childText" presStyleLbl="bgAcc1" presStyleIdx="9" presStyleCnt="10">
        <dgm:presLayoutVars>
          <dgm:bulletEnabled val="1"/>
        </dgm:presLayoutVars>
      </dgm:prSet>
      <dgm:spPr/>
      <dgm:t>
        <a:bodyPr/>
        <a:lstStyle/>
        <a:p>
          <a:endParaRPr lang="es-CO"/>
        </a:p>
      </dgm:t>
    </dgm:pt>
  </dgm:ptLst>
  <dgm:cxnLst>
    <dgm:cxn modelId="{B1FA8678-FFAD-4992-94CB-87ACA17A59EC}" srcId="{E9857C98-2AF7-472E-B251-EC31D0158396}" destId="{3E3F681B-E17B-4FEA-9818-F32B63218C0E}" srcOrd="2" destOrd="0" parTransId="{8047B077-AA85-47DC-BEF6-25E4FB36FE1E}" sibTransId="{E755C8F3-203A-4403-9851-942A10BA78BA}"/>
    <dgm:cxn modelId="{24849394-7FBA-4CAE-B958-BA12A648E74F}" type="presOf" srcId="{17A568D1-DC60-4F26-946F-EC6A4BD16706}" destId="{721CF8A1-9F05-471A-9EBB-554B407C1764}" srcOrd="0" destOrd="0" presId="urn:microsoft.com/office/officeart/2005/8/layout/hierarchy3"/>
    <dgm:cxn modelId="{95F2813A-788B-4BD7-9F6F-DE8463AB55B6}" srcId="{E0AE9701-996D-4242-94A8-DE4ED5EA268B}" destId="{501DDB6A-D6F6-4EA1-B232-92F138B3031C}" srcOrd="1" destOrd="0" parTransId="{3EB0C33B-FD25-4A10-A0F9-03C4D23C7842}" sibTransId="{F681B53E-7F03-4777-8331-C19006AA6FAD}"/>
    <dgm:cxn modelId="{B879A5C4-9FFD-422A-B943-53E39D726830}" type="presOf" srcId="{9B055D2D-5A22-4EFD-82F0-8CF150DCA85E}" destId="{E448E58D-9D20-4AEE-9AA2-1271E5DD5FA8}" srcOrd="0" destOrd="0" presId="urn:microsoft.com/office/officeart/2005/8/layout/hierarchy3"/>
    <dgm:cxn modelId="{8EC27D23-4753-482B-AD8E-CD70EB33AFE2}" type="presOf" srcId="{DEE978D7-5AD9-41B3-9C9A-888E7604AC7E}" destId="{F2C818C7-51FF-4CAA-9DA1-D5A15C56C279}" srcOrd="0" destOrd="0" presId="urn:microsoft.com/office/officeart/2005/8/layout/hierarchy3"/>
    <dgm:cxn modelId="{2335E5DD-44B1-49F9-A221-B4C53436785D}" srcId="{72F1B625-44FE-4277-972A-3F86DD98FC8F}" destId="{3AB739CF-DE86-4CB7-B94E-038BE0D15C5B}" srcOrd="1" destOrd="0" parTransId="{8CD929C2-FE45-473D-A29F-140A4C9A285C}" sibTransId="{C3F88F12-C090-4DF0-9096-ADDF6A20970A}"/>
    <dgm:cxn modelId="{2236BBA1-6790-48AC-9F79-6D5D5538CE2A}" type="presOf" srcId="{3BEAF347-6E27-4D35-BEB8-A8FAE9FCE040}" destId="{0A36BDCE-AC6D-4DF6-A9DD-5CC646C5BD2C}" srcOrd="0" destOrd="0" presId="urn:microsoft.com/office/officeart/2005/8/layout/hierarchy3"/>
    <dgm:cxn modelId="{75487C98-B912-412E-835B-ADC48A7BC68F}" srcId="{E9857C98-2AF7-472E-B251-EC31D0158396}" destId="{17A568D1-DC60-4F26-946F-EC6A4BD16706}" srcOrd="4" destOrd="0" parTransId="{B807C191-CCBA-4565-AC83-3EF5D27A8F09}" sibTransId="{1790A5DE-0B7E-4452-A489-97415260DCE8}"/>
    <dgm:cxn modelId="{F73CD346-FF5F-4635-B17C-1C78C35F13BC}" srcId="{3E3F681B-E17B-4FEA-9818-F32B63218C0E}" destId="{DEE978D7-5AD9-41B3-9C9A-888E7604AC7E}" srcOrd="1" destOrd="0" parTransId="{9B055D2D-5A22-4EFD-82F0-8CF150DCA85E}" sibTransId="{5AD7D970-BC0A-4C5E-BB99-875395DD7706}"/>
    <dgm:cxn modelId="{9E5D2D28-F741-423E-8C6B-4F28C9CA4ED2}" srcId="{E9857C98-2AF7-472E-B251-EC31D0158396}" destId="{72F1B625-44FE-4277-972A-3F86DD98FC8F}" srcOrd="1" destOrd="0" parTransId="{AB5BA18A-2EC7-4BFA-B77A-9D476D94207A}" sibTransId="{308C90FE-2AA2-44E9-A845-AEDAADE4748C}"/>
    <dgm:cxn modelId="{F41C2D43-6378-4B86-A098-590372A97B28}" srcId="{17A568D1-DC60-4F26-946F-EC6A4BD16706}" destId="{3BEAF347-6E27-4D35-BEB8-A8FAE9FCE040}" srcOrd="1" destOrd="0" parTransId="{DE619EF5-150C-445C-B64B-AC7D753406B5}" sibTransId="{B18B70BD-AC14-4236-8ED5-6FCC50C22013}"/>
    <dgm:cxn modelId="{1D5ABB16-5C07-41D9-9FE1-ECC7FAE64290}" type="presOf" srcId="{E0AE9701-996D-4242-94A8-DE4ED5EA268B}" destId="{360B0BF7-8F5B-45FE-8D1C-9F31FAA88F3D}" srcOrd="1" destOrd="0" presId="urn:microsoft.com/office/officeart/2005/8/layout/hierarchy3"/>
    <dgm:cxn modelId="{6CAE689F-7996-4943-A36A-7D2734D52EBA}" type="presOf" srcId="{8CD929C2-FE45-473D-A29F-140A4C9A285C}" destId="{F6069B6A-C773-4BFB-8268-1669CD205F94}" srcOrd="0" destOrd="0" presId="urn:microsoft.com/office/officeart/2005/8/layout/hierarchy3"/>
    <dgm:cxn modelId="{AFB1E538-1577-400E-B6D6-734EAFD0277C}" type="presOf" srcId="{2947A0AB-924A-4843-AA0E-195A784A59E7}" destId="{7DDAA729-C67A-48E9-9BE4-E0FC45DF6E83}" srcOrd="0" destOrd="0" presId="urn:microsoft.com/office/officeart/2005/8/layout/hierarchy3"/>
    <dgm:cxn modelId="{56238AC7-2219-4523-B540-C3C811668F67}" type="presOf" srcId="{E0AE9701-996D-4242-94A8-DE4ED5EA268B}" destId="{8FEB7CE4-207B-45BB-B6AE-A8BCC5A43434}" srcOrd="0" destOrd="0" presId="urn:microsoft.com/office/officeart/2005/8/layout/hierarchy3"/>
    <dgm:cxn modelId="{0910D5FC-5749-4049-BA44-CABA4ADA4686}" srcId="{3E3F681B-E17B-4FEA-9818-F32B63218C0E}" destId="{180725C6-8A1F-499D-80D5-90D451A45609}" srcOrd="0" destOrd="0" parTransId="{5B970957-6A7C-4C04-915D-E7016E81CB2A}" sibTransId="{F5DB7CD3-B58F-4F05-B34C-538F02F995B1}"/>
    <dgm:cxn modelId="{43B1AD01-59A7-45E8-9723-99F614F3AF15}" srcId="{CEDA9A66-F692-49AE-8B1A-E92615CB4F7D}" destId="{33327F64-61C2-4EB2-AF20-AC961AB578F7}" srcOrd="0" destOrd="0" parTransId="{2947A0AB-924A-4843-AA0E-195A784A59E7}" sibTransId="{B7BD39DD-EE1D-4AF9-A889-370E8EFAABC9}"/>
    <dgm:cxn modelId="{AFE1D0A6-8838-48FF-9D5C-8C9B759D47E9}" type="presOf" srcId="{3AB739CF-DE86-4CB7-B94E-038BE0D15C5B}" destId="{B4C24F38-92CC-4D6B-B2B3-227A8318BD0D}" srcOrd="0" destOrd="0" presId="urn:microsoft.com/office/officeart/2005/8/layout/hierarchy3"/>
    <dgm:cxn modelId="{ED47EB21-8EBD-4263-A371-F6C6ABB48EFA}" type="presOf" srcId="{1C3C2B14-7CD5-43EB-983A-837FDF41F825}" destId="{A6416049-8CE9-4DD3-B19B-B5AEA54BBE99}" srcOrd="0" destOrd="0" presId="urn:microsoft.com/office/officeart/2005/8/layout/hierarchy3"/>
    <dgm:cxn modelId="{957E1A58-E3B4-4D92-A1F3-756B757740E8}" type="presOf" srcId="{5B970957-6A7C-4C04-915D-E7016E81CB2A}" destId="{B7982C0A-9B58-419A-92ED-B8D39B484C0A}" srcOrd="0" destOrd="0" presId="urn:microsoft.com/office/officeart/2005/8/layout/hierarchy3"/>
    <dgm:cxn modelId="{EBC7D9D8-62C2-4A4F-AB50-CC26F6A86E1F}" type="presOf" srcId="{72F1B625-44FE-4277-972A-3F86DD98FC8F}" destId="{78ED19A6-3BA4-443F-848A-9C29D57F62F5}" srcOrd="1" destOrd="0" presId="urn:microsoft.com/office/officeart/2005/8/layout/hierarchy3"/>
    <dgm:cxn modelId="{848C9264-61EF-46CE-AF98-CC74E848B608}" type="presOf" srcId="{E2551219-A114-4D0C-9DB5-DE383F561FF9}" destId="{8B986581-B5C2-4393-B841-4E2C0CF672D6}" srcOrd="0" destOrd="0" presId="urn:microsoft.com/office/officeart/2005/8/layout/hierarchy3"/>
    <dgm:cxn modelId="{06D97910-6508-419F-ADB3-C3FDBD71E4E4}" srcId="{CEDA9A66-F692-49AE-8B1A-E92615CB4F7D}" destId="{F2CA7848-DACF-45E9-ACCC-33E88A538DCE}" srcOrd="1" destOrd="0" parTransId="{81119B91-96B7-4832-BF28-68834B18E66E}" sibTransId="{D2464BC9-4ABA-4A39-B2B7-004DE7EE7149}"/>
    <dgm:cxn modelId="{8F3663B6-C7C2-41EA-9BF4-E99E2D45ED59}" type="presOf" srcId="{2239345F-0778-4136-8C1F-2C224C77E646}" destId="{2CCD8BB3-4E01-450C-88AE-57AD5E021C4C}" srcOrd="0" destOrd="0" presId="urn:microsoft.com/office/officeart/2005/8/layout/hierarchy3"/>
    <dgm:cxn modelId="{5B0B7DC2-5CA7-4E63-A2B9-016AA166310E}" srcId="{E9857C98-2AF7-472E-B251-EC31D0158396}" destId="{E0AE9701-996D-4242-94A8-DE4ED5EA268B}" srcOrd="0" destOrd="0" parTransId="{1874DF49-9B19-4096-9938-C98996E42606}" sibTransId="{41EAAC06-9793-4087-A3DE-C5C1725A4AD1}"/>
    <dgm:cxn modelId="{1D4D98AF-97DE-4F94-BA18-582FE1A3A8B7}" type="presOf" srcId="{3E3F681B-E17B-4FEA-9818-F32B63218C0E}" destId="{73F92B33-2555-40E1-B2EB-544C6C1A42AE}" srcOrd="1" destOrd="0" presId="urn:microsoft.com/office/officeart/2005/8/layout/hierarchy3"/>
    <dgm:cxn modelId="{1E2D277A-E75E-4CCA-BD67-6D98D180FC34}" srcId="{72F1B625-44FE-4277-972A-3F86DD98FC8F}" destId="{2239345F-0778-4136-8C1F-2C224C77E646}" srcOrd="0" destOrd="0" parTransId="{E2551219-A114-4D0C-9DB5-DE383F561FF9}" sibTransId="{710FC50D-EACE-436D-B935-B67AAC5425D9}"/>
    <dgm:cxn modelId="{A3AE8FD0-F83E-426D-B90A-DB88A023E628}" type="presOf" srcId="{C0AD4351-04F5-40D3-845C-915181F1EB7E}" destId="{DBD18E42-7152-4DF3-97A2-D86712E2926F}" srcOrd="0" destOrd="0" presId="urn:microsoft.com/office/officeart/2005/8/layout/hierarchy3"/>
    <dgm:cxn modelId="{405C7ABB-FBD2-43AE-B81A-968C8A122BDF}" type="presOf" srcId="{CEDA9A66-F692-49AE-8B1A-E92615CB4F7D}" destId="{6583513B-8738-41E0-8EC6-2E01CC5CBE76}" srcOrd="0" destOrd="0" presId="urn:microsoft.com/office/officeart/2005/8/layout/hierarchy3"/>
    <dgm:cxn modelId="{C25355F1-8095-4B9B-A38E-0774AE343D7E}" type="presOf" srcId="{E9857C98-2AF7-472E-B251-EC31D0158396}" destId="{5770F04E-BAE2-4477-A2DB-3B10FA860590}" srcOrd="0" destOrd="0" presId="urn:microsoft.com/office/officeart/2005/8/layout/hierarchy3"/>
    <dgm:cxn modelId="{183686D9-FFED-47B3-A2B9-21E123A89DDA}" type="presOf" srcId="{3EB0C33B-FD25-4A10-A0F9-03C4D23C7842}" destId="{62F217A1-E4C5-45C0-B889-F46FC4869C74}" srcOrd="0" destOrd="0" presId="urn:microsoft.com/office/officeart/2005/8/layout/hierarchy3"/>
    <dgm:cxn modelId="{DE1D0315-FD24-4F43-A1D7-16C803D7D20B}" type="presOf" srcId="{C1E73295-C2D9-476A-8242-A2A6287FCCB7}" destId="{F3705FE3-6A8A-4CEE-BFC4-E72641DE5222}" srcOrd="0" destOrd="0" presId="urn:microsoft.com/office/officeart/2005/8/layout/hierarchy3"/>
    <dgm:cxn modelId="{55959CE8-FCAB-4AEE-BA3F-16721B2AB766}" type="presOf" srcId="{180725C6-8A1F-499D-80D5-90D451A45609}" destId="{2016297A-6310-4A3F-814C-25909FAE8FAD}" srcOrd="0" destOrd="0" presId="urn:microsoft.com/office/officeart/2005/8/layout/hierarchy3"/>
    <dgm:cxn modelId="{8365D4AC-54A0-4D8F-986D-AA3F7ACCBB05}" type="presOf" srcId="{DE619EF5-150C-445C-B64B-AC7D753406B5}" destId="{CA7EABDF-5098-4801-9D2D-8BFCFC45619B}" srcOrd="0" destOrd="0" presId="urn:microsoft.com/office/officeart/2005/8/layout/hierarchy3"/>
    <dgm:cxn modelId="{65A3A5F2-4278-4548-9639-514AC6D4E4F5}" srcId="{E0AE9701-996D-4242-94A8-DE4ED5EA268B}" destId="{C1E73295-C2D9-476A-8242-A2A6287FCCB7}" srcOrd="0" destOrd="0" parTransId="{C0AD4351-04F5-40D3-845C-915181F1EB7E}" sibTransId="{8CE5737E-A221-4FEA-AA26-CCECA4A22368}"/>
    <dgm:cxn modelId="{DBE8AD08-C347-409A-9538-902E01362F0C}" type="presOf" srcId="{13E75E64-5708-4591-8AD2-1FD7C634E094}" destId="{CDC3CAF1-70AC-4575-8543-7D087B5EF0B8}" srcOrd="0" destOrd="0" presId="urn:microsoft.com/office/officeart/2005/8/layout/hierarchy3"/>
    <dgm:cxn modelId="{863B5B21-5446-4B35-A8A8-DE2514693A04}" type="presOf" srcId="{72F1B625-44FE-4277-972A-3F86DD98FC8F}" destId="{CAFCB985-ACF1-4C84-BE69-03743B832CBE}" srcOrd="0" destOrd="0" presId="urn:microsoft.com/office/officeart/2005/8/layout/hierarchy3"/>
    <dgm:cxn modelId="{6E27D7EF-2D82-4990-B348-1206E3D70BA3}" type="presOf" srcId="{17A568D1-DC60-4F26-946F-EC6A4BD16706}" destId="{2868598D-ACCB-4D21-AE8A-D27E127A9504}" srcOrd="1" destOrd="0" presId="urn:microsoft.com/office/officeart/2005/8/layout/hierarchy3"/>
    <dgm:cxn modelId="{1D0B0111-1634-45E2-9699-7733B55A2F70}" type="presOf" srcId="{501DDB6A-D6F6-4EA1-B232-92F138B3031C}" destId="{E4952F77-1DDD-4E41-B02F-1E04DD598109}" srcOrd="0" destOrd="0" presId="urn:microsoft.com/office/officeart/2005/8/layout/hierarchy3"/>
    <dgm:cxn modelId="{90419753-FF23-4C66-AB1B-12E4405F6821}" type="presOf" srcId="{81119B91-96B7-4832-BF28-68834B18E66E}" destId="{1DCBAD84-A564-4BA2-BAFA-D8950221282D}" srcOrd="0" destOrd="0" presId="urn:microsoft.com/office/officeart/2005/8/layout/hierarchy3"/>
    <dgm:cxn modelId="{DD4DE835-1C00-4AA7-8C8F-B2073626FC65}" type="presOf" srcId="{F2CA7848-DACF-45E9-ACCC-33E88A538DCE}" destId="{C1C1AC67-03DA-4A37-AB65-8EE850872CE8}" srcOrd="0" destOrd="0" presId="urn:microsoft.com/office/officeart/2005/8/layout/hierarchy3"/>
    <dgm:cxn modelId="{EB17BDC7-8545-4AAE-8D3B-7902BC30489A}" srcId="{E9857C98-2AF7-472E-B251-EC31D0158396}" destId="{CEDA9A66-F692-49AE-8B1A-E92615CB4F7D}" srcOrd="3" destOrd="0" parTransId="{56FCC998-9356-447D-9CB1-5FECB70A0FCC}" sibTransId="{957C0BDB-D7BA-4E26-9DEC-49E69E3A7DA2}"/>
    <dgm:cxn modelId="{CCE9A212-1C25-4D47-A867-A76D423689A4}" type="presOf" srcId="{33327F64-61C2-4EB2-AF20-AC961AB578F7}" destId="{60981832-A08C-44A0-8594-F4557E3D56FB}" srcOrd="0" destOrd="0" presId="urn:microsoft.com/office/officeart/2005/8/layout/hierarchy3"/>
    <dgm:cxn modelId="{20AC5B98-E765-4E97-90BA-BF8342D5E424}" type="presOf" srcId="{3E3F681B-E17B-4FEA-9818-F32B63218C0E}" destId="{8FF3347A-AA3E-4497-9F52-E9D4635EE94A}" srcOrd="0" destOrd="0" presId="urn:microsoft.com/office/officeart/2005/8/layout/hierarchy3"/>
    <dgm:cxn modelId="{303DA33A-F99F-456D-9ACB-14D8BEF7B639}" srcId="{17A568D1-DC60-4F26-946F-EC6A4BD16706}" destId="{1C3C2B14-7CD5-43EB-983A-837FDF41F825}" srcOrd="0" destOrd="0" parTransId="{13E75E64-5708-4591-8AD2-1FD7C634E094}" sibTransId="{489F7AC1-831B-4CED-97D6-7615554F9D87}"/>
    <dgm:cxn modelId="{51222394-5B34-4143-906E-A1BB83B8E506}" type="presOf" srcId="{CEDA9A66-F692-49AE-8B1A-E92615CB4F7D}" destId="{43459B24-F704-4AEA-8E51-8387F4CA864E}" srcOrd="1" destOrd="0" presId="urn:microsoft.com/office/officeart/2005/8/layout/hierarchy3"/>
    <dgm:cxn modelId="{AD7762D0-C42B-46C5-BF60-5C8294E7A6E7}" type="presParOf" srcId="{5770F04E-BAE2-4477-A2DB-3B10FA860590}" destId="{900441DE-81FD-4CAC-AFA5-4730140DA694}" srcOrd="0" destOrd="0" presId="urn:microsoft.com/office/officeart/2005/8/layout/hierarchy3"/>
    <dgm:cxn modelId="{5BC34DC9-773E-492D-AA2D-F9CF3D8EE23E}" type="presParOf" srcId="{900441DE-81FD-4CAC-AFA5-4730140DA694}" destId="{C4820C3E-5C1B-4678-A581-7C2BB29467A5}" srcOrd="0" destOrd="0" presId="urn:microsoft.com/office/officeart/2005/8/layout/hierarchy3"/>
    <dgm:cxn modelId="{1E4AB9C5-B7AD-4B01-94B5-A2D9EC240EB7}" type="presParOf" srcId="{C4820C3E-5C1B-4678-A581-7C2BB29467A5}" destId="{8FEB7CE4-207B-45BB-B6AE-A8BCC5A43434}" srcOrd="0" destOrd="0" presId="urn:microsoft.com/office/officeart/2005/8/layout/hierarchy3"/>
    <dgm:cxn modelId="{BDE57C5E-C616-4B79-919A-FE1C0D153B27}" type="presParOf" srcId="{C4820C3E-5C1B-4678-A581-7C2BB29467A5}" destId="{360B0BF7-8F5B-45FE-8D1C-9F31FAA88F3D}" srcOrd="1" destOrd="0" presId="urn:microsoft.com/office/officeart/2005/8/layout/hierarchy3"/>
    <dgm:cxn modelId="{92D8910E-E5AA-49C4-A184-91E85C55DC2E}" type="presParOf" srcId="{900441DE-81FD-4CAC-AFA5-4730140DA694}" destId="{67F20075-9BAB-4436-8ED9-9A340227592E}" srcOrd="1" destOrd="0" presId="urn:microsoft.com/office/officeart/2005/8/layout/hierarchy3"/>
    <dgm:cxn modelId="{5332100F-D58E-494C-96C9-179A76009C73}" type="presParOf" srcId="{67F20075-9BAB-4436-8ED9-9A340227592E}" destId="{DBD18E42-7152-4DF3-97A2-D86712E2926F}" srcOrd="0" destOrd="0" presId="urn:microsoft.com/office/officeart/2005/8/layout/hierarchy3"/>
    <dgm:cxn modelId="{22D9DE0D-0176-4DB5-9838-B288ABFB02AA}" type="presParOf" srcId="{67F20075-9BAB-4436-8ED9-9A340227592E}" destId="{F3705FE3-6A8A-4CEE-BFC4-E72641DE5222}" srcOrd="1" destOrd="0" presId="urn:microsoft.com/office/officeart/2005/8/layout/hierarchy3"/>
    <dgm:cxn modelId="{646B7404-1D81-4617-BD3A-596ED5FDBF8D}" type="presParOf" srcId="{67F20075-9BAB-4436-8ED9-9A340227592E}" destId="{62F217A1-E4C5-45C0-B889-F46FC4869C74}" srcOrd="2" destOrd="0" presId="urn:microsoft.com/office/officeart/2005/8/layout/hierarchy3"/>
    <dgm:cxn modelId="{985A48FF-E1B1-4A11-A50E-A4A31B128778}" type="presParOf" srcId="{67F20075-9BAB-4436-8ED9-9A340227592E}" destId="{E4952F77-1DDD-4E41-B02F-1E04DD598109}" srcOrd="3" destOrd="0" presId="urn:microsoft.com/office/officeart/2005/8/layout/hierarchy3"/>
    <dgm:cxn modelId="{D4FCD7F1-7DDA-4FE8-B61A-E6EAD8BEF6F3}" type="presParOf" srcId="{5770F04E-BAE2-4477-A2DB-3B10FA860590}" destId="{F9C0ECBC-9AE1-457F-BF94-C27C9007207F}" srcOrd="1" destOrd="0" presId="urn:microsoft.com/office/officeart/2005/8/layout/hierarchy3"/>
    <dgm:cxn modelId="{B9432F85-6934-48D6-9C86-0B6F3626C1A1}" type="presParOf" srcId="{F9C0ECBC-9AE1-457F-BF94-C27C9007207F}" destId="{5CAAE617-1478-4275-9C30-5FB31FF9D4E3}" srcOrd="0" destOrd="0" presId="urn:microsoft.com/office/officeart/2005/8/layout/hierarchy3"/>
    <dgm:cxn modelId="{2FE79748-A119-40BC-AB33-D4667D5D4BA9}" type="presParOf" srcId="{5CAAE617-1478-4275-9C30-5FB31FF9D4E3}" destId="{CAFCB985-ACF1-4C84-BE69-03743B832CBE}" srcOrd="0" destOrd="0" presId="urn:microsoft.com/office/officeart/2005/8/layout/hierarchy3"/>
    <dgm:cxn modelId="{EBF3AB00-EA68-4425-A2DE-BC4E1C039D8E}" type="presParOf" srcId="{5CAAE617-1478-4275-9C30-5FB31FF9D4E3}" destId="{78ED19A6-3BA4-443F-848A-9C29D57F62F5}" srcOrd="1" destOrd="0" presId="urn:microsoft.com/office/officeart/2005/8/layout/hierarchy3"/>
    <dgm:cxn modelId="{88405642-1739-4498-96DB-D9FA0EC24A7C}" type="presParOf" srcId="{F9C0ECBC-9AE1-457F-BF94-C27C9007207F}" destId="{01B54916-ADAB-4A5E-8634-3CC809199AF6}" srcOrd="1" destOrd="0" presId="urn:microsoft.com/office/officeart/2005/8/layout/hierarchy3"/>
    <dgm:cxn modelId="{B0EC8BF7-614A-4AD9-ABD9-8630D054A6A9}" type="presParOf" srcId="{01B54916-ADAB-4A5E-8634-3CC809199AF6}" destId="{8B986581-B5C2-4393-B841-4E2C0CF672D6}" srcOrd="0" destOrd="0" presId="urn:microsoft.com/office/officeart/2005/8/layout/hierarchy3"/>
    <dgm:cxn modelId="{6BC14E25-3CDD-418D-878D-566264D30E53}" type="presParOf" srcId="{01B54916-ADAB-4A5E-8634-3CC809199AF6}" destId="{2CCD8BB3-4E01-450C-88AE-57AD5E021C4C}" srcOrd="1" destOrd="0" presId="urn:microsoft.com/office/officeart/2005/8/layout/hierarchy3"/>
    <dgm:cxn modelId="{5FDD1F1A-BE42-4484-9689-D1357C5D6F7F}" type="presParOf" srcId="{01B54916-ADAB-4A5E-8634-3CC809199AF6}" destId="{F6069B6A-C773-4BFB-8268-1669CD205F94}" srcOrd="2" destOrd="0" presId="urn:microsoft.com/office/officeart/2005/8/layout/hierarchy3"/>
    <dgm:cxn modelId="{B0D18A9F-1383-4F7B-9BDA-067204628490}" type="presParOf" srcId="{01B54916-ADAB-4A5E-8634-3CC809199AF6}" destId="{B4C24F38-92CC-4D6B-B2B3-227A8318BD0D}" srcOrd="3" destOrd="0" presId="urn:microsoft.com/office/officeart/2005/8/layout/hierarchy3"/>
    <dgm:cxn modelId="{04F923C1-5409-4B8F-865D-08E9774117C5}" type="presParOf" srcId="{5770F04E-BAE2-4477-A2DB-3B10FA860590}" destId="{526B11F6-2CF1-423C-BFAA-9D7D344704D9}" srcOrd="2" destOrd="0" presId="urn:microsoft.com/office/officeart/2005/8/layout/hierarchy3"/>
    <dgm:cxn modelId="{FD342CFC-E080-4691-8E6D-91D40C104AFF}" type="presParOf" srcId="{526B11F6-2CF1-423C-BFAA-9D7D344704D9}" destId="{7585A2BA-EE47-414F-BE98-EC8DFDAA4137}" srcOrd="0" destOrd="0" presId="urn:microsoft.com/office/officeart/2005/8/layout/hierarchy3"/>
    <dgm:cxn modelId="{0138A3E8-8492-4B39-87F0-ABDC6149E8A4}" type="presParOf" srcId="{7585A2BA-EE47-414F-BE98-EC8DFDAA4137}" destId="{8FF3347A-AA3E-4497-9F52-E9D4635EE94A}" srcOrd="0" destOrd="0" presId="urn:microsoft.com/office/officeart/2005/8/layout/hierarchy3"/>
    <dgm:cxn modelId="{C381E309-D8E9-4E71-9F43-5DF847B32303}" type="presParOf" srcId="{7585A2BA-EE47-414F-BE98-EC8DFDAA4137}" destId="{73F92B33-2555-40E1-B2EB-544C6C1A42AE}" srcOrd="1" destOrd="0" presId="urn:microsoft.com/office/officeart/2005/8/layout/hierarchy3"/>
    <dgm:cxn modelId="{4C0C3817-0CBB-4D28-9151-11EB7A062F05}" type="presParOf" srcId="{526B11F6-2CF1-423C-BFAA-9D7D344704D9}" destId="{E0F7F89F-7C3E-4D9D-90CE-7144473BF118}" srcOrd="1" destOrd="0" presId="urn:microsoft.com/office/officeart/2005/8/layout/hierarchy3"/>
    <dgm:cxn modelId="{F8843453-4381-4D77-8275-8B9B4924B295}" type="presParOf" srcId="{E0F7F89F-7C3E-4D9D-90CE-7144473BF118}" destId="{B7982C0A-9B58-419A-92ED-B8D39B484C0A}" srcOrd="0" destOrd="0" presId="urn:microsoft.com/office/officeart/2005/8/layout/hierarchy3"/>
    <dgm:cxn modelId="{8C458084-A8D8-4F99-B21D-9A1BC5E6E07F}" type="presParOf" srcId="{E0F7F89F-7C3E-4D9D-90CE-7144473BF118}" destId="{2016297A-6310-4A3F-814C-25909FAE8FAD}" srcOrd="1" destOrd="0" presId="urn:microsoft.com/office/officeart/2005/8/layout/hierarchy3"/>
    <dgm:cxn modelId="{418617D1-7A59-410A-9BA4-00BB3F7E9EC5}" type="presParOf" srcId="{E0F7F89F-7C3E-4D9D-90CE-7144473BF118}" destId="{E448E58D-9D20-4AEE-9AA2-1271E5DD5FA8}" srcOrd="2" destOrd="0" presId="urn:microsoft.com/office/officeart/2005/8/layout/hierarchy3"/>
    <dgm:cxn modelId="{7C927017-3C18-41A7-9FDA-9DD0377EF2DD}" type="presParOf" srcId="{E0F7F89F-7C3E-4D9D-90CE-7144473BF118}" destId="{F2C818C7-51FF-4CAA-9DA1-D5A15C56C279}" srcOrd="3" destOrd="0" presId="urn:microsoft.com/office/officeart/2005/8/layout/hierarchy3"/>
    <dgm:cxn modelId="{5BFBB76A-EF2C-48AE-8CD4-86EC0CDEB127}" type="presParOf" srcId="{5770F04E-BAE2-4477-A2DB-3B10FA860590}" destId="{809FABE3-39EF-402D-8939-E2F04EAF2DCF}" srcOrd="3" destOrd="0" presId="urn:microsoft.com/office/officeart/2005/8/layout/hierarchy3"/>
    <dgm:cxn modelId="{63F71BC7-1F87-4A67-B788-A66B45FBBA0B}" type="presParOf" srcId="{809FABE3-39EF-402D-8939-E2F04EAF2DCF}" destId="{089D08CE-1BB5-438B-AD89-D23355A5DBAC}" srcOrd="0" destOrd="0" presId="urn:microsoft.com/office/officeart/2005/8/layout/hierarchy3"/>
    <dgm:cxn modelId="{2D2A32E2-9228-4D23-91F4-4E7B78F524D4}" type="presParOf" srcId="{089D08CE-1BB5-438B-AD89-D23355A5DBAC}" destId="{6583513B-8738-41E0-8EC6-2E01CC5CBE76}" srcOrd="0" destOrd="0" presId="urn:microsoft.com/office/officeart/2005/8/layout/hierarchy3"/>
    <dgm:cxn modelId="{422E9AB9-C48C-461F-B5B5-70C612597132}" type="presParOf" srcId="{089D08CE-1BB5-438B-AD89-D23355A5DBAC}" destId="{43459B24-F704-4AEA-8E51-8387F4CA864E}" srcOrd="1" destOrd="0" presId="urn:microsoft.com/office/officeart/2005/8/layout/hierarchy3"/>
    <dgm:cxn modelId="{57102C95-8D92-4338-90D0-948419AAFCD0}" type="presParOf" srcId="{809FABE3-39EF-402D-8939-E2F04EAF2DCF}" destId="{34F2226C-3F68-4BC2-8AFB-20820F63ECD8}" srcOrd="1" destOrd="0" presId="urn:microsoft.com/office/officeart/2005/8/layout/hierarchy3"/>
    <dgm:cxn modelId="{0A5A7EAE-29C3-4279-BEFA-3BD9ED00EC78}" type="presParOf" srcId="{34F2226C-3F68-4BC2-8AFB-20820F63ECD8}" destId="{7DDAA729-C67A-48E9-9BE4-E0FC45DF6E83}" srcOrd="0" destOrd="0" presId="urn:microsoft.com/office/officeart/2005/8/layout/hierarchy3"/>
    <dgm:cxn modelId="{9B343F08-65C1-4938-970B-8A0F82E00BD0}" type="presParOf" srcId="{34F2226C-3F68-4BC2-8AFB-20820F63ECD8}" destId="{60981832-A08C-44A0-8594-F4557E3D56FB}" srcOrd="1" destOrd="0" presId="urn:microsoft.com/office/officeart/2005/8/layout/hierarchy3"/>
    <dgm:cxn modelId="{96C06F59-49B2-4146-9B57-9F37518A5D87}" type="presParOf" srcId="{34F2226C-3F68-4BC2-8AFB-20820F63ECD8}" destId="{1DCBAD84-A564-4BA2-BAFA-D8950221282D}" srcOrd="2" destOrd="0" presId="urn:microsoft.com/office/officeart/2005/8/layout/hierarchy3"/>
    <dgm:cxn modelId="{073A7F55-CEC4-4A38-937D-F8D9229F9D4A}" type="presParOf" srcId="{34F2226C-3F68-4BC2-8AFB-20820F63ECD8}" destId="{C1C1AC67-03DA-4A37-AB65-8EE850872CE8}" srcOrd="3" destOrd="0" presId="urn:microsoft.com/office/officeart/2005/8/layout/hierarchy3"/>
    <dgm:cxn modelId="{081B7DC1-08FD-4746-9F0A-69ACB9E85134}" type="presParOf" srcId="{5770F04E-BAE2-4477-A2DB-3B10FA860590}" destId="{AB7A64D9-99B8-4A32-879E-673A8E1DA20B}" srcOrd="4" destOrd="0" presId="urn:microsoft.com/office/officeart/2005/8/layout/hierarchy3"/>
    <dgm:cxn modelId="{7091EC58-3EB5-40C0-A33E-8BAF0A48B84A}" type="presParOf" srcId="{AB7A64D9-99B8-4A32-879E-673A8E1DA20B}" destId="{FBC9D6E0-498C-417E-9FE8-8FC91A1C2C1E}" srcOrd="0" destOrd="0" presId="urn:microsoft.com/office/officeart/2005/8/layout/hierarchy3"/>
    <dgm:cxn modelId="{37132E96-84E4-41CA-BD99-11E4AC9EDFC8}" type="presParOf" srcId="{FBC9D6E0-498C-417E-9FE8-8FC91A1C2C1E}" destId="{721CF8A1-9F05-471A-9EBB-554B407C1764}" srcOrd="0" destOrd="0" presId="urn:microsoft.com/office/officeart/2005/8/layout/hierarchy3"/>
    <dgm:cxn modelId="{283A4CE1-FF28-4049-BBE6-9A01A592D432}" type="presParOf" srcId="{FBC9D6E0-498C-417E-9FE8-8FC91A1C2C1E}" destId="{2868598D-ACCB-4D21-AE8A-D27E127A9504}" srcOrd="1" destOrd="0" presId="urn:microsoft.com/office/officeart/2005/8/layout/hierarchy3"/>
    <dgm:cxn modelId="{D3D791B4-3947-40C7-8355-9ACFCAB9F4C1}" type="presParOf" srcId="{AB7A64D9-99B8-4A32-879E-673A8E1DA20B}" destId="{A914CDD7-1943-4F4A-88C6-6DC433088FFF}" srcOrd="1" destOrd="0" presId="urn:microsoft.com/office/officeart/2005/8/layout/hierarchy3"/>
    <dgm:cxn modelId="{3A49C8A1-25AE-45DA-B158-556635110C55}" type="presParOf" srcId="{A914CDD7-1943-4F4A-88C6-6DC433088FFF}" destId="{CDC3CAF1-70AC-4575-8543-7D087B5EF0B8}" srcOrd="0" destOrd="0" presId="urn:microsoft.com/office/officeart/2005/8/layout/hierarchy3"/>
    <dgm:cxn modelId="{3B0D508E-DDCB-4FD1-A528-5D3C1FBA07E2}" type="presParOf" srcId="{A914CDD7-1943-4F4A-88C6-6DC433088FFF}" destId="{A6416049-8CE9-4DD3-B19B-B5AEA54BBE99}" srcOrd="1" destOrd="0" presId="urn:microsoft.com/office/officeart/2005/8/layout/hierarchy3"/>
    <dgm:cxn modelId="{162EB1E1-A943-4BEB-AA89-13B835D7C15C}" type="presParOf" srcId="{A914CDD7-1943-4F4A-88C6-6DC433088FFF}" destId="{CA7EABDF-5098-4801-9D2D-8BFCFC45619B}" srcOrd="2" destOrd="0" presId="urn:microsoft.com/office/officeart/2005/8/layout/hierarchy3"/>
    <dgm:cxn modelId="{7B77AE5E-0D81-4F98-A3DE-9F4C8B9BBCBF}" type="presParOf" srcId="{A914CDD7-1943-4F4A-88C6-6DC433088FFF}" destId="{0A36BDCE-AC6D-4DF6-A9DD-5CC646C5BD2C}"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08D845-5C51-48FE-854A-F833155CDBA6}">
      <dsp:nvSpPr>
        <dsp:cNvPr id="0" name=""/>
        <dsp:cNvSpPr/>
      </dsp:nvSpPr>
      <dsp:spPr>
        <a:xfrm>
          <a:off x="1821" y="0"/>
          <a:ext cx="1093081" cy="1223944"/>
        </a:xfrm>
        <a:prstGeom prst="upArrow">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E26E5F-D57A-4DB7-8A2E-643B8ECA89A0}">
      <dsp:nvSpPr>
        <dsp:cNvPr id="0" name=""/>
        <dsp:cNvSpPr/>
      </dsp:nvSpPr>
      <dsp:spPr>
        <a:xfrm>
          <a:off x="1127695" y="0"/>
          <a:ext cx="1854926" cy="1223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0" rIns="142240" bIns="142240" numCol="1" spcCol="1270" anchor="ctr" anchorCtr="0">
          <a:noAutofit/>
        </a:bodyPr>
        <a:lstStyle/>
        <a:p>
          <a:pPr lvl="0" algn="ctr" defTabSz="889000">
            <a:lnSpc>
              <a:spcPct val="90000"/>
            </a:lnSpc>
            <a:spcBef>
              <a:spcPct val="0"/>
            </a:spcBef>
            <a:spcAft>
              <a:spcPct val="35000"/>
            </a:spcAft>
          </a:pPr>
          <a:r>
            <a:rPr lang="es-CO" sz="2000" kern="1200" dirty="0" smtClean="0">
              <a:latin typeface="Arial Narrow" pitchFamily="34" charset="0"/>
            </a:rPr>
            <a:t>Número de títulos vigentes enero 2017: </a:t>
          </a:r>
        </a:p>
        <a:p>
          <a:pPr lvl="0" algn="ctr" defTabSz="889000">
            <a:lnSpc>
              <a:spcPct val="90000"/>
            </a:lnSpc>
            <a:spcBef>
              <a:spcPct val="0"/>
            </a:spcBef>
            <a:spcAft>
              <a:spcPct val="35000"/>
            </a:spcAft>
          </a:pPr>
          <a:r>
            <a:rPr lang="es-CO" sz="2000" b="1" kern="1200" dirty="0" smtClean="0">
              <a:latin typeface="Arial Narrow" pitchFamily="34" charset="0"/>
            </a:rPr>
            <a:t>1392</a:t>
          </a:r>
          <a:endParaRPr lang="es-CO" sz="2000" b="1" kern="1200" dirty="0">
            <a:latin typeface="Arial Narrow" pitchFamily="34" charset="0"/>
          </a:endParaRPr>
        </a:p>
      </dsp:txBody>
      <dsp:txXfrm>
        <a:off x="1127695" y="0"/>
        <a:ext cx="1854926" cy="1223944"/>
      </dsp:txXfrm>
    </dsp:sp>
    <dsp:sp modelId="{CDF1281A-6C9B-43AC-A0D5-5D6882D8E2C0}">
      <dsp:nvSpPr>
        <dsp:cNvPr id="0" name=""/>
        <dsp:cNvSpPr/>
      </dsp:nvSpPr>
      <dsp:spPr>
        <a:xfrm>
          <a:off x="329746" y="1325939"/>
          <a:ext cx="1093081" cy="1223944"/>
        </a:xfrm>
        <a:prstGeom prst="downArrow">
          <a:avLst/>
        </a:prstGeom>
        <a:solidFill>
          <a:schemeClr val="accent2">
            <a:shade val="80000"/>
            <a:hueOff val="-481415"/>
            <a:satOff val="10166"/>
            <a:lumOff val="270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A2C8C5-237A-480E-9A8A-8CE8C6D3599B}">
      <dsp:nvSpPr>
        <dsp:cNvPr id="0" name=""/>
        <dsp:cNvSpPr/>
      </dsp:nvSpPr>
      <dsp:spPr>
        <a:xfrm>
          <a:off x="1455620" y="1325939"/>
          <a:ext cx="1854926" cy="1223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0" rIns="142240" bIns="142240" numCol="1" spcCol="1270" anchor="ctr" anchorCtr="0">
          <a:noAutofit/>
        </a:bodyPr>
        <a:lstStyle/>
        <a:p>
          <a:pPr lvl="0" algn="ctr" defTabSz="889000">
            <a:lnSpc>
              <a:spcPct val="90000"/>
            </a:lnSpc>
            <a:spcBef>
              <a:spcPct val="0"/>
            </a:spcBef>
            <a:spcAft>
              <a:spcPct val="35000"/>
            </a:spcAft>
          </a:pPr>
          <a:r>
            <a:rPr lang="es-CO" sz="2000" kern="1200" dirty="0" smtClean="0">
              <a:latin typeface="Arial Narrow" pitchFamily="34" charset="0"/>
            </a:rPr>
            <a:t>Número de títulos vigentes diciembre 2017: </a:t>
          </a:r>
        </a:p>
        <a:p>
          <a:pPr lvl="0" algn="ctr" defTabSz="889000">
            <a:lnSpc>
              <a:spcPct val="90000"/>
            </a:lnSpc>
            <a:spcBef>
              <a:spcPct val="0"/>
            </a:spcBef>
            <a:spcAft>
              <a:spcPct val="35000"/>
            </a:spcAft>
          </a:pPr>
          <a:r>
            <a:rPr lang="es-CO" sz="2000" b="1" kern="1200" dirty="0" smtClean="0">
              <a:latin typeface="Arial Narrow" pitchFamily="34" charset="0"/>
            </a:rPr>
            <a:t>1329</a:t>
          </a:r>
          <a:endParaRPr lang="es-CO" sz="2000" b="1" kern="1200" dirty="0">
            <a:latin typeface="Arial Narrow" pitchFamily="34" charset="0"/>
          </a:endParaRPr>
        </a:p>
      </dsp:txBody>
      <dsp:txXfrm>
        <a:off x="1455620" y="1325939"/>
        <a:ext cx="1854926" cy="12239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1E0AF4-D777-403B-8AE5-0C94B01F28AD}">
      <dsp:nvSpPr>
        <dsp:cNvPr id="0" name=""/>
        <dsp:cNvSpPr/>
      </dsp:nvSpPr>
      <dsp:spPr>
        <a:xfrm>
          <a:off x="6817" y="1910"/>
          <a:ext cx="2037778" cy="1394604"/>
        </a:xfrm>
        <a:prstGeom prst="roundRect">
          <a:avLst>
            <a:gd name="adj" fmla="val 10000"/>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CO" sz="1500" b="1" kern="1200" dirty="0" smtClean="0">
              <a:solidFill>
                <a:schemeClr val="tx1"/>
              </a:solidFill>
              <a:latin typeface="Arial Narrow" pitchFamily="34" charset="0"/>
            </a:rPr>
            <a:t>3 PROYECTOS PINES: GRAMALOTE TÍTULO 14292, QUEBRADONA TÍTULO 5881 Y CONTINENTAL TÍTULO 7495</a:t>
          </a:r>
          <a:endParaRPr lang="es-CO" sz="1500" b="1" kern="1200" dirty="0">
            <a:solidFill>
              <a:schemeClr val="tx1"/>
            </a:solidFill>
            <a:latin typeface="Arial Narrow" pitchFamily="34" charset="0"/>
          </a:endParaRPr>
        </a:p>
      </dsp:txBody>
      <dsp:txXfrm>
        <a:off x="47664" y="42757"/>
        <a:ext cx="1956084" cy="1312910"/>
      </dsp:txXfrm>
    </dsp:sp>
    <dsp:sp modelId="{792D8BD4-12AB-4767-87B7-84F44C97B78B}">
      <dsp:nvSpPr>
        <dsp:cNvPr id="0" name=""/>
        <dsp:cNvSpPr/>
      </dsp:nvSpPr>
      <dsp:spPr>
        <a:xfrm>
          <a:off x="2248373" y="446527"/>
          <a:ext cx="432008" cy="505369"/>
        </a:xfrm>
        <a:prstGeom prst="rightArrow">
          <a:avLst>
            <a:gd name="adj1" fmla="val 60000"/>
            <a:gd name="adj2" fmla="val 50000"/>
          </a:avLst>
        </a:prstGeom>
        <a:solidFill>
          <a:schemeClr val="accent2">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CO" sz="1200" kern="1200" dirty="0"/>
        </a:p>
      </dsp:txBody>
      <dsp:txXfrm>
        <a:off x="2248373" y="547601"/>
        <a:ext cx="302406" cy="303221"/>
      </dsp:txXfrm>
    </dsp:sp>
    <dsp:sp modelId="{E3E47715-2F0B-400B-822C-038A5D40ACB4}">
      <dsp:nvSpPr>
        <dsp:cNvPr id="0" name=""/>
        <dsp:cNvSpPr/>
      </dsp:nvSpPr>
      <dsp:spPr>
        <a:xfrm>
          <a:off x="2859707" y="1910"/>
          <a:ext cx="2037778" cy="1394604"/>
        </a:xfrm>
        <a:prstGeom prst="roundRect">
          <a:avLst>
            <a:gd name="adj" fmla="val 10000"/>
          </a:avLst>
        </a:prstGeom>
        <a:solidFill>
          <a:schemeClr val="accent2">
            <a:shade val="80000"/>
            <a:hueOff val="-240708"/>
            <a:satOff val="5083"/>
            <a:lumOff val="135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CO" sz="1600" b="1" kern="1200" dirty="0" smtClean="0">
              <a:solidFill>
                <a:schemeClr val="tx1"/>
              </a:solidFill>
              <a:latin typeface="Arial Narrow" pitchFamily="34" charset="0"/>
            </a:rPr>
            <a:t>52 CANTERAS</a:t>
          </a:r>
          <a:endParaRPr lang="es-CO" sz="1600" b="1" kern="1200" dirty="0">
            <a:solidFill>
              <a:schemeClr val="tx1"/>
            </a:solidFill>
            <a:latin typeface="Arial Narrow" pitchFamily="34" charset="0"/>
          </a:endParaRPr>
        </a:p>
      </dsp:txBody>
      <dsp:txXfrm>
        <a:off x="2900554" y="42757"/>
        <a:ext cx="1956084" cy="1312910"/>
      </dsp:txXfrm>
    </dsp:sp>
    <dsp:sp modelId="{A8C10574-5402-496C-BAC1-31D52D4ABFC3}">
      <dsp:nvSpPr>
        <dsp:cNvPr id="0" name=""/>
        <dsp:cNvSpPr/>
      </dsp:nvSpPr>
      <dsp:spPr>
        <a:xfrm>
          <a:off x="5101263" y="446527"/>
          <a:ext cx="432008" cy="505369"/>
        </a:xfrm>
        <a:prstGeom prst="rightArrow">
          <a:avLst>
            <a:gd name="adj1" fmla="val 60000"/>
            <a:gd name="adj2" fmla="val 50000"/>
          </a:avLst>
        </a:prstGeom>
        <a:solidFill>
          <a:schemeClr val="accent2">
            <a:shade val="90000"/>
            <a:hueOff val="-481452"/>
            <a:satOff val="2416"/>
            <a:lumOff val="2425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CO" sz="1200" kern="1200" dirty="0"/>
        </a:p>
      </dsp:txBody>
      <dsp:txXfrm>
        <a:off x="5101263" y="547601"/>
        <a:ext cx="302406" cy="303221"/>
      </dsp:txXfrm>
    </dsp:sp>
    <dsp:sp modelId="{9A4FB5CE-9627-49C7-9B77-2B58802C4ADD}">
      <dsp:nvSpPr>
        <dsp:cNvPr id="0" name=""/>
        <dsp:cNvSpPr/>
      </dsp:nvSpPr>
      <dsp:spPr>
        <a:xfrm>
          <a:off x="5712596" y="1910"/>
          <a:ext cx="2037778" cy="1394604"/>
        </a:xfrm>
        <a:prstGeom prst="roundRect">
          <a:avLst>
            <a:gd name="adj" fmla="val 10000"/>
          </a:avLst>
        </a:prstGeom>
        <a:solidFill>
          <a:schemeClr val="accent2">
            <a:shade val="80000"/>
            <a:hueOff val="-481415"/>
            <a:satOff val="10166"/>
            <a:lumOff val="270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CO" sz="1500" b="1" kern="1200" dirty="0" smtClean="0">
              <a:solidFill>
                <a:schemeClr val="tx1"/>
              </a:solidFill>
              <a:latin typeface="Arial Narrow" pitchFamily="34" charset="0"/>
            </a:rPr>
            <a:t>TÍTULOS MINEROS CON CERTIFICADO DE EXPLOSIVOS OTOGADO</a:t>
          </a:r>
          <a:endParaRPr lang="es-CO" sz="1500" b="1" kern="1200" dirty="0">
            <a:solidFill>
              <a:schemeClr val="tx1"/>
            </a:solidFill>
            <a:latin typeface="Arial Narrow" pitchFamily="34" charset="0"/>
          </a:endParaRPr>
        </a:p>
      </dsp:txBody>
      <dsp:txXfrm>
        <a:off x="5753443" y="42757"/>
        <a:ext cx="1956084" cy="13129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F007AD-003B-4F3F-88CD-2A896CA580A2}">
      <dsp:nvSpPr>
        <dsp:cNvPr id="0" name=""/>
        <dsp:cNvSpPr/>
      </dsp:nvSpPr>
      <dsp:spPr>
        <a:xfrm>
          <a:off x="0" y="1580163"/>
          <a:ext cx="7560840" cy="12600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DE61F2B-EC6F-4903-AB60-E95012DCD153}">
      <dsp:nvSpPr>
        <dsp:cNvPr id="0" name=""/>
        <dsp:cNvSpPr/>
      </dsp:nvSpPr>
      <dsp:spPr>
        <a:xfrm>
          <a:off x="261568" y="41020"/>
          <a:ext cx="7189197" cy="231278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47" tIns="0" rIns="200047" bIns="0" numCol="1" spcCol="1270" anchor="ctr" anchorCtr="0">
          <a:noAutofit/>
        </a:bodyPr>
        <a:lstStyle/>
        <a:p>
          <a:pPr lvl="0" algn="l" defTabSz="800100">
            <a:lnSpc>
              <a:spcPct val="90000"/>
            </a:lnSpc>
            <a:spcBef>
              <a:spcPct val="0"/>
            </a:spcBef>
            <a:spcAft>
              <a:spcPct val="35000"/>
            </a:spcAft>
          </a:pPr>
          <a:r>
            <a:rPr lang="es-ES" sz="1800" b="1" kern="1200" dirty="0" smtClean="0">
              <a:solidFill>
                <a:schemeClr val="tx1"/>
              </a:solidFill>
              <a:latin typeface="Arial Narrow"/>
              <a:ea typeface="Calibri"/>
              <a:cs typeface="Arial"/>
            </a:rPr>
            <a:t>Objetivo: </a:t>
          </a:r>
        </a:p>
        <a:p>
          <a:pPr lvl="0" algn="just" defTabSz="800100">
            <a:lnSpc>
              <a:spcPct val="90000"/>
            </a:lnSpc>
            <a:spcBef>
              <a:spcPct val="0"/>
            </a:spcBef>
            <a:spcAft>
              <a:spcPct val="35000"/>
            </a:spcAft>
          </a:pPr>
          <a:r>
            <a:rPr lang="es-ES" sz="1800" b="0" kern="1200" dirty="0" smtClean="0">
              <a:solidFill>
                <a:schemeClr val="tx1"/>
              </a:solidFill>
              <a:latin typeface="Arial Narrow"/>
              <a:ea typeface="Calibri"/>
              <a:cs typeface="Arial"/>
            </a:rPr>
            <a:t>Generar un Sistema de Información Minera de Antioquia, creando una plataforma que permita articular la información entre el Gobierno Nacional, el Departamental, las Corporaciones Autónomas Regionales, las Áreas Metropolitanas y los municipios donde se realice esta actividad; Fortalecer la actividad de fiscalización minera, producir bases de datos dinámicas, mejorar la calidad de los datos, facilitar la toma de decisiones y el control de la actividad minera en el territorio. Todo lo anterior pretendía obtener los siguientes beneficios: </a:t>
          </a:r>
          <a:endParaRPr lang="es-CO" sz="1800" b="0" kern="1200" dirty="0">
            <a:solidFill>
              <a:schemeClr val="tx1"/>
            </a:solidFill>
          </a:endParaRPr>
        </a:p>
      </dsp:txBody>
      <dsp:txXfrm>
        <a:off x="374469" y="153921"/>
        <a:ext cx="6963395" cy="208698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_tradnl" smtClean="0"/>
              <a:t>Clic para editar título</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_tradnl"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3A5E1490-2CA5-D04F-AA16-87534E8AA897}" type="datetimeFigureOut">
              <a:rPr lang="es-ES_tradnl" smtClean="0"/>
              <a:t>05/01/2018</a:t>
            </a:fld>
            <a:endParaRPr lang="es-ES_tradnl" dirty="0"/>
          </a:p>
        </p:txBody>
      </p:sp>
      <p:sp>
        <p:nvSpPr>
          <p:cNvPr id="5" name="Footer Placeholder 4"/>
          <p:cNvSpPr>
            <a:spLocks noGrp="1"/>
          </p:cNvSpPr>
          <p:nvPr>
            <p:ph type="ftr" sz="quarter" idx="11"/>
          </p:nvPr>
        </p:nvSpPr>
        <p:spPr/>
        <p:txBody>
          <a:bodyPr/>
          <a:lstStyle/>
          <a:p>
            <a:endParaRPr lang="es-ES_tradnl" dirty="0"/>
          </a:p>
        </p:txBody>
      </p:sp>
      <p:sp>
        <p:nvSpPr>
          <p:cNvPr id="6" name="Slide Number Placeholder 5"/>
          <p:cNvSpPr>
            <a:spLocks noGrp="1"/>
          </p:cNvSpPr>
          <p:nvPr>
            <p:ph type="sldNum" sz="quarter" idx="12"/>
          </p:nvPr>
        </p:nvSpPr>
        <p:spPr/>
        <p:txBody>
          <a:bodyPr/>
          <a:lstStyle/>
          <a:p>
            <a:fld id="{89507837-9550-2342-9B5A-DC54C5BE50A0}" type="slidenum">
              <a:rPr lang="es-ES_tradnl" smtClean="0"/>
              <a:t>‹Nº›</a:t>
            </a:fld>
            <a:endParaRPr lang="es-ES_tradnl"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lang="en-US" dirty="0"/>
          </a:p>
        </p:txBody>
      </p:sp>
      <p:sp>
        <p:nvSpPr>
          <p:cNvPr id="3" name="Vertical Text Placeholder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Date Placeholder 3"/>
          <p:cNvSpPr>
            <a:spLocks noGrp="1"/>
          </p:cNvSpPr>
          <p:nvPr>
            <p:ph type="dt" sz="half" idx="10"/>
          </p:nvPr>
        </p:nvSpPr>
        <p:spPr/>
        <p:txBody>
          <a:bodyPr/>
          <a:lstStyle/>
          <a:p>
            <a:fld id="{3A5E1490-2CA5-D04F-AA16-87534E8AA897}" type="datetimeFigureOut">
              <a:rPr lang="es-ES_tradnl" smtClean="0"/>
              <a:t>05/01/2018</a:t>
            </a:fld>
            <a:endParaRPr lang="es-ES_tradnl" dirty="0"/>
          </a:p>
        </p:txBody>
      </p:sp>
      <p:sp>
        <p:nvSpPr>
          <p:cNvPr id="5" name="Footer Placeholder 4"/>
          <p:cNvSpPr>
            <a:spLocks noGrp="1"/>
          </p:cNvSpPr>
          <p:nvPr>
            <p:ph type="ftr" sz="quarter" idx="11"/>
          </p:nvPr>
        </p:nvSpPr>
        <p:spPr/>
        <p:txBody>
          <a:bodyPr/>
          <a:lstStyle/>
          <a:p>
            <a:endParaRPr lang="es-ES_tradnl" dirty="0"/>
          </a:p>
        </p:txBody>
      </p:sp>
      <p:sp>
        <p:nvSpPr>
          <p:cNvPr id="6" name="Slide Number Placeholder 5"/>
          <p:cNvSpPr>
            <a:spLocks noGrp="1"/>
          </p:cNvSpPr>
          <p:nvPr>
            <p:ph type="sldNum" sz="quarter" idx="12"/>
          </p:nvPr>
        </p:nvSpPr>
        <p:spPr/>
        <p:txBody>
          <a:bodyPr/>
          <a:lstStyle/>
          <a:p>
            <a:fld id="{89507837-9550-2342-9B5A-DC54C5BE50A0}" type="slidenum">
              <a:rPr lang="es-ES_tradnl" smtClean="0"/>
              <a:t>‹Nº›</a:t>
            </a:fld>
            <a:endParaRPr lang="es-ES_tradnl"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_tradnl" smtClean="0"/>
              <a:t>Clic para editar título</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Date Placeholder 3"/>
          <p:cNvSpPr>
            <a:spLocks noGrp="1"/>
          </p:cNvSpPr>
          <p:nvPr>
            <p:ph type="dt" sz="half" idx="10"/>
          </p:nvPr>
        </p:nvSpPr>
        <p:spPr/>
        <p:txBody>
          <a:bodyPr/>
          <a:lstStyle/>
          <a:p>
            <a:fld id="{3A5E1490-2CA5-D04F-AA16-87534E8AA897}" type="datetimeFigureOut">
              <a:rPr lang="es-ES_tradnl" smtClean="0"/>
              <a:t>05/01/2018</a:t>
            </a:fld>
            <a:endParaRPr lang="es-ES_tradnl" dirty="0"/>
          </a:p>
        </p:txBody>
      </p:sp>
      <p:sp>
        <p:nvSpPr>
          <p:cNvPr id="5" name="Footer Placeholder 4"/>
          <p:cNvSpPr>
            <a:spLocks noGrp="1"/>
          </p:cNvSpPr>
          <p:nvPr>
            <p:ph type="ftr" sz="quarter" idx="11"/>
          </p:nvPr>
        </p:nvSpPr>
        <p:spPr/>
        <p:txBody>
          <a:bodyPr/>
          <a:lstStyle/>
          <a:p>
            <a:endParaRPr lang="es-ES_tradnl" dirty="0"/>
          </a:p>
        </p:txBody>
      </p:sp>
      <p:sp>
        <p:nvSpPr>
          <p:cNvPr id="6" name="Slide Number Placeholder 5"/>
          <p:cNvSpPr>
            <a:spLocks noGrp="1"/>
          </p:cNvSpPr>
          <p:nvPr>
            <p:ph type="sldNum" sz="quarter" idx="12"/>
          </p:nvPr>
        </p:nvSpPr>
        <p:spPr/>
        <p:txBody>
          <a:bodyPr/>
          <a:lstStyle/>
          <a:p>
            <a:fld id="{89507837-9550-2342-9B5A-DC54C5BE50A0}" type="slidenum">
              <a:rPr lang="es-ES_tradnl" smtClean="0"/>
              <a:t>‹Nº›</a:t>
            </a:fld>
            <a:endParaRPr lang="es-ES_tradnl"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lang="en-US" dirty="0"/>
          </a:p>
        </p:txBody>
      </p:sp>
      <p:sp>
        <p:nvSpPr>
          <p:cNvPr id="3" name="Content Placeholder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Date Placeholder 3"/>
          <p:cNvSpPr>
            <a:spLocks noGrp="1"/>
          </p:cNvSpPr>
          <p:nvPr>
            <p:ph type="dt" sz="half" idx="10"/>
          </p:nvPr>
        </p:nvSpPr>
        <p:spPr/>
        <p:txBody>
          <a:bodyPr/>
          <a:lstStyle/>
          <a:p>
            <a:fld id="{3A5E1490-2CA5-D04F-AA16-87534E8AA897}" type="datetimeFigureOut">
              <a:rPr lang="es-ES_tradnl" smtClean="0"/>
              <a:t>05/01/2018</a:t>
            </a:fld>
            <a:endParaRPr lang="es-ES_tradnl" dirty="0"/>
          </a:p>
        </p:txBody>
      </p:sp>
      <p:sp>
        <p:nvSpPr>
          <p:cNvPr id="5" name="Footer Placeholder 4"/>
          <p:cNvSpPr>
            <a:spLocks noGrp="1"/>
          </p:cNvSpPr>
          <p:nvPr>
            <p:ph type="ftr" sz="quarter" idx="11"/>
          </p:nvPr>
        </p:nvSpPr>
        <p:spPr/>
        <p:txBody>
          <a:bodyPr/>
          <a:lstStyle/>
          <a:p>
            <a:endParaRPr lang="es-ES_tradnl" dirty="0"/>
          </a:p>
        </p:txBody>
      </p:sp>
      <p:sp>
        <p:nvSpPr>
          <p:cNvPr id="6" name="Slide Number Placeholder 5"/>
          <p:cNvSpPr>
            <a:spLocks noGrp="1"/>
          </p:cNvSpPr>
          <p:nvPr>
            <p:ph type="sldNum" sz="quarter" idx="12"/>
          </p:nvPr>
        </p:nvSpPr>
        <p:spPr/>
        <p:txBody>
          <a:bodyPr/>
          <a:lstStyle/>
          <a:p>
            <a:fld id="{89507837-9550-2342-9B5A-DC54C5BE50A0}" type="slidenum">
              <a:rPr lang="es-ES_tradnl" smtClean="0"/>
              <a:t>‹Nº›</a:t>
            </a:fld>
            <a:endParaRPr lang="es-ES_tradnl"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_tradnl" smtClean="0"/>
              <a:t>Clic para editar título</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_tradnl" smtClean="0"/>
              <a:t>Haga clic para modificar el estilo de texto del patrón</a:t>
            </a:r>
          </a:p>
        </p:txBody>
      </p:sp>
      <p:sp>
        <p:nvSpPr>
          <p:cNvPr id="4" name="Date Placeholder 3"/>
          <p:cNvSpPr>
            <a:spLocks noGrp="1"/>
          </p:cNvSpPr>
          <p:nvPr>
            <p:ph type="dt" sz="half" idx="10"/>
          </p:nvPr>
        </p:nvSpPr>
        <p:spPr/>
        <p:txBody>
          <a:bodyPr/>
          <a:lstStyle/>
          <a:p>
            <a:fld id="{3A5E1490-2CA5-D04F-AA16-87534E8AA897}" type="datetimeFigureOut">
              <a:rPr lang="es-ES_tradnl" smtClean="0"/>
              <a:t>05/01/2018</a:t>
            </a:fld>
            <a:endParaRPr lang="es-ES_tradnl" dirty="0"/>
          </a:p>
        </p:txBody>
      </p:sp>
      <p:sp>
        <p:nvSpPr>
          <p:cNvPr id="5" name="Footer Placeholder 4"/>
          <p:cNvSpPr>
            <a:spLocks noGrp="1"/>
          </p:cNvSpPr>
          <p:nvPr>
            <p:ph type="ftr" sz="quarter" idx="11"/>
          </p:nvPr>
        </p:nvSpPr>
        <p:spPr/>
        <p:txBody>
          <a:bodyPr/>
          <a:lstStyle/>
          <a:p>
            <a:endParaRPr lang="es-ES_tradnl" dirty="0"/>
          </a:p>
        </p:txBody>
      </p:sp>
      <p:sp>
        <p:nvSpPr>
          <p:cNvPr id="6" name="Slide Number Placeholder 5"/>
          <p:cNvSpPr>
            <a:spLocks noGrp="1"/>
          </p:cNvSpPr>
          <p:nvPr>
            <p:ph type="sldNum" sz="quarter" idx="12"/>
          </p:nvPr>
        </p:nvSpPr>
        <p:spPr/>
        <p:txBody>
          <a:bodyPr/>
          <a:lstStyle/>
          <a:p>
            <a:fld id="{89507837-9550-2342-9B5A-DC54C5BE50A0}" type="slidenum">
              <a:rPr lang="es-ES_tradnl" smtClean="0"/>
              <a:t>‹Nº›</a:t>
            </a:fld>
            <a:endParaRPr lang="es-ES_tradnl"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5" name="Date Placeholder 4"/>
          <p:cNvSpPr>
            <a:spLocks noGrp="1"/>
          </p:cNvSpPr>
          <p:nvPr>
            <p:ph type="dt" sz="half" idx="10"/>
          </p:nvPr>
        </p:nvSpPr>
        <p:spPr/>
        <p:txBody>
          <a:bodyPr/>
          <a:lstStyle/>
          <a:p>
            <a:fld id="{3A5E1490-2CA5-D04F-AA16-87534E8AA897}" type="datetimeFigureOut">
              <a:rPr lang="es-ES_tradnl" smtClean="0"/>
              <a:t>05/01/2018</a:t>
            </a:fld>
            <a:endParaRPr lang="es-ES_tradnl" dirty="0"/>
          </a:p>
        </p:txBody>
      </p:sp>
      <p:sp>
        <p:nvSpPr>
          <p:cNvPr id="6" name="Footer Placeholder 5"/>
          <p:cNvSpPr>
            <a:spLocks noGrp="1"/>
          </p:cNvSpPr>
          <p:nvPr>
            <p:ph type="ftr" sz="quarter" idx="11"/>
          </p:nvPr>
        </p:nvSpPr>
        <p:spPr/>
        <p:txBody>
          <a:bodyPr/>
          <a:lstStyle/>
          <a:p>
            <a:endParaRPr lang="es-ES_tradnl" dirty="0"/>
          </a:p>
        </p:txBody>
      </p:sp>
      <p:sp>
        <p:nvSpPr>
          <p:cNvPr id="7" name="Slide Number Placeholder 6"/>
          <p:cNvSpPr>
            <a:spLocks noGrp="1"/>
          </p:cNvSpPr>
          <p:nvPr>
            <p:ph type="sldNum" sz="quarter" idx="12"/>
          </p:nvPr>
        </p:nvSpPr>
        <p:spPr/>
        <p:txBody>
          <a:bodyPr/>
          <a:lstStyle/>
          <a:p>
            <a:fld id="{89507837-9550-2342-9B5A-DC54C5BE50A0}" type="slidenum">
              <a:rPr lang="es-ES_tradnl" smtClean="0"/>
              <a:t>‹Nº›</a:t>
            </a:fld>
            <a:endParaRPr lang="es-ES_tradnl"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_tradnl" smtClean="0"/>
              <a:t>Clic para editar título</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7" name="Date Placeholder 6"/>
          <p:cNvSpPr>
            <a:spLocks noGrp="1"/>
          </p:cNvSpPr>
          <p:nvPr>
            <p:ph type="dt" sz="half" idx="10"/>
          </p:nvPr>
        </p:nvSpPr>
        <p:spPr/>
        <p:txBody>
          <a:bodyPr/>
          <a:lstStyle/>
          <a:p>
            <a:fld id="{3A5E1490-2CA5-D04F-AA16-87534E8AA897}" type="datetimeFigureOut">
              <a:rPr lang="es-ES_tradnl" smtClean="0"/>
              <a:t>05/01/2018</a:t>
            </a:fld>
            <a:endParaRPr lang="es-ES_tradnl" dirty="0"/>
          </a:p>
        </p:txBody>
      </p:sp>
      <p:sp>
        <p:nvSpPr>
          <p:cNvPr id="8" name="Footer Placeholder 7"/>
          <p:cNvSpPr>
            <a:spLocks noGrp="1"/>
          </p:cNvSpPr>
          <p:nvPr>
            <p:ph type="ftr" sz="quarter" idx="11"/>
          </p:nvPr>
        </p:nvSpPr>
        <p:spPr/>
        <p:txBody>
          <a:bodyPr/>
          <a:lstStyle/>
          <a:p>
            <a:endParaRPr lang="es-ES_tradnl" dirty="0"/>
          </a:p>
        </p:txBody>
      </p:sp>
      <p:sp>
        <p:nvSpPr>
          <p:cNvPr id="9" name="Slide Number Placeholder 8"/>
          <p:cNvSpPr>
            <a:spLocks noGrp="1"/>
          </p:cNvSpPr>
          <p:nvPr>
            <p:ph type="sldNum" sz="quarter" idx="12"/>
          </p:nvPr>
        </p:nvSpPr>
        <p:spPr/>
        <p:txBody>
          <a:bodyPr/>
          <a:lstStyle/>
          <a:p>
            <a:fld id="{89507837-9550-2342-9B5A-DC54C5BE50A0}" type="slidenum">
              <a:rPr lang="es-ES_tradnl" smtClean="0"/>
              <a:t>‹Nº›</a:t>
            </a:fld>
            <a:endParaRPr lang="es-ES_tradnl"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lang="en-US" dirty="0"/>
          </a:p>
        </p:txBody>
      </p:sp>
      <p:sp>
        <p:nvSpPr>
          <p:cNvPr id="3" name="Date Placeholder 2"/>
          <p:cNvSpPr>
            <a:spLocks noGrp="1"/>
          </p:cNvSpPr>
          <p:nvPr>
            <p:ph type="dt" sz="half" idx="10"/>
          </p:nvPr>
        </p:nvSpPr>
        <p:spPr/>
        <p:txBody>
          <a:bodyPr/>
          <a:lstStyle/>
          <a:p>
            <a:fld id="{3A5E1490-2CA5-D04F-AA16-87534E8AA897}" type="datetimeFigureOut">
              <a:rPr lang="es-ES_tradnl" smtClean="0"/>
              <a:t>05/01/2018</a:t>
            </a:fld>
            <a:endParaRPr lang="es-ES_tradnl" dirty="0"/>
          </a:p>
        </p:txBody>
      </p:sp>
      <p:sp>
        <p:nvSpPr>
          <p:cNvPr id="4" name="Footer Placeholder 3"/>
          <p:cNvSpPr>
            <a:spLocks noGrp="1"/>
          </p:cNvSpPr>
          <p:nvPr>
            <p:ph type="ftr" sz="quarter" idx="11"/>
          </p:nvPr>
        </p:nvSpPr>
        <p:spPr/>
        <p:txBody>
          <a:bodyPr/>
          <a:lstStyle/>
          <a:p>
            <a:endParaRPr lang="es-ES_tradnl" dirty="0"/>
          </a:p>
        </p:txBody>
      </p:sp>
      <p:sp>
        <p:nvSpPr>
          <p:cNvPr id="5" name="Slide Number Placeholder 4"/>
          <p:cNvSpPr>
            <a:spLocks noGrp="1"/>
          </p:cNvSpPr>
          <p:nvPr>
            <p:ph type="sldNum" sz="quarter" idx="12"/>
          </p:nvPr>
        </p:nvSpPr>
        <p:spPr/>
        <p:txBody>
          <a:bodyPr/>
          <a:lstStyle/>
          <a:p>
            <a:fld id="{89507837-9550-2342-9B5A-DC54C5BE50A0}" type="slidenum">
              <a:rPr lang="es-ES_tradnl" smtClean="0"/>
              <a:t>‹Nº›</a:t>
            </a:fld>
            <a:endParaRPr lang="es-ES_tradnl"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5E1490-2CA5-D04F-AA16-87534E8AA897}" type="datetimeFigureOut">
              <a:rPr lang="es-ES_tradnl" smtClean="0"/>
              <a:t>05/01/2018</a:t>
            </a:fld>
            <a:endParaRPr lang="es-ES_tradnl" dirty="0"/>
          </a:p>
        </p:txBody>
      </p:sp>
      <p:sp>
        <p:nvSpPr>
          <p:cNvPr id="3" name="Footer Placeholder 2"/>
          <p:cNvSpPr>
            <a:spLocks noGrp="1"/>
          </p:cNvSpPr>
          <p:nvPr>
            <p:ph type="ftr" sz="quarter" idx="11"/>
          </p:nvPr>
        </p:nvSpPr>
        <p:spPr/>
        <p:txBody>
          <a:bodyPr/>
          <a:lstStyle/>
          <a:p>
            <a:endParaRPr lang="es-ES_tradnl" dirty="0"/>
          </a:p>
        </p:txBody>
      </p:sp>
      <p:sp>
        <p:nvSpPr>
          <p:cNvPr id="4" name="Slide Number Placeholder 3"/>
          <p:cNvSpPr>
            <a:spLocks noGrp="1"/>
          </p:cNvSpPr>
          <p:nvPr>
            <p:ph type="sldNum" sz="quarter" idx="12"/>
          </p:nvPr>
        </p:nvSpPr>
        <p:spPr/>
        <p:txBody>
          <a:bodyPr/>
          <a:lstStyle/>
          <a:p>
            <a:fld id="{89507837-9550-2342-9B5A-DC54C5BE50A0}" type="slidenum">
              <a:rPr lang="es-ES_tradnl" smtClean="0"/>
              <a:t>‹Nº›</a:t>
            </a:fld>
            <a:endParaRPr lang="es-ES_tradnl"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_tradnl" smtClean="0"/>
              <a:t>Clic para editar título</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smtClean="0"/>
              <a:t>Haga clic para modificar el estilo de texto del patrón</a:t>
            </a:r>
          </a:p>
        </p:txBody>
      </p:sp>
      <p:sp>
        <p:nvSpPr>
          <p:cNvPr id="5" name="Date Placeholder 4"/>
          <p:cNvSpPr>
            <a:spLocks noGrp="1"/>
          </p:cNvSpPr>
          <p:nvPr>
            <p:ph type="dt" sz="half" idx="10"/>
          </p:nvPr>
        </p:nvSpPr>
        <p:spPr/>
        <p:txBody>
          <a:bodyPr/>
          <a:lstStyle/>
          <a:p>
            <a:fld id="{3A5E1490-2CA5-D04F-AA16-87534E8AA897}" type="datetimeFigureOut">
              <a:rPr lang="es-ES_tradnl" smtClean="0"/>
              <a:t>05/01/2018</a:t>
            </a:fld>
            <a:endParaRPr lang="es-ES_tradnl" dirty="0"/>
          </a:p>
        </p:txBody>
      </p:sp>
      <p:sp>
        <p:nvSpPr>
          <p:cNvPr id="6" name="Footer Placeholder 5"/>
          <p:cNvSpPr>
            <a:spLocks noGrp="1"/>
          </p:cNvSpPr>
          <p:nvPr>
            <p:ph type="ftr" sz="quarter" idx="11"/>
          </p:nvPr>
        </p:nvSpPr>
        <p:spPr/>
        <p:txBody>
          <a:bodyPr/>
          <a:lstStyle/>
          <a:p>
            <a:endParaRPr lang="es-ES_tradnl" dirty="0"/>
          </a:p>
        </p:txBody>
      </p:sp>
      <p:sp>
        <p:nvSpPr>
          <p:cNvPr id="7" name="Slide Number Placeholder 6"/>
          <p:cNvSpPr>
            <a:spLocks noGrp="1"/>
          </p:cNvSpPr>
          <p:nvPr>
            <p:ph type="sldNum" sz="quarter" idx="12"/>
          </p:nvPr>
        </p:nvSpPr>
        <p:spPr/>
        <p:txBody>
          <a:bodyPr/>
          <a:lstStyle/>
          <a:p>
            <a:fld id="{89507837-9550-2342-9B5A-DC54C5BE50A0}" type="slidenum">
              <a:rPr lang="es-ES_tradnl" smtClean="0"/>
              <a:t>‹Nº›</a:t>
            </a:fld>
            <a:endParaRPr lang="es-ES_tradnl"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_tradnl" smtClean="0"/>
              <a:t>Clic para editar título</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dirty="0" smtClean="0"/>
              <a:t>Arrastre la imagen al marcador de posición o haga clic en el icono para agregarla</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smtClean="0"/>
              <a:t>Haga clic para modificar el estilo de texto del patrón</a:t>
            </a:r>
          </a:p>
        </p:txBody>
      </p:sp>
      <p:sp>
        <p:nvSpPr>
          <p:cNvPr id="5" name="Date Placeholder 4"/>
          <p:cNvSpPr>
            <a:spLocks noGrp="1"/>
          </p:cNvSpPr>
          <p:nvPr>
            <p:ph type="dt" sz="half" idx="10"/>
          </p:nvPr>
        </p:nvSpPr>
        <p:spPr/>
        <p:txBody>
          <a:bodyPr/>
          <a:lstStyle/>
          <a:p>
            <a:fld id="{3A5E1490-2CA5-D04F-AA16-87534E8AA897}" type="datetimeFigureOut">
              <a:rPr lang="es-ES_tradnl" smtClean="0"/>
              <a:t>05/01/2018</a:t>
            </a:fld>
            <a:endParaRPr lang="es-ES_tradnl" dirty="0"/>
          </a:p>
        </p:txBody>
      </p:sp>
      <p:sp>
        <p:nvSpPr>
          <p:cNvPr id="6" name="Footer Placeholder 5"/>
          <p:cNvSpPr>
            <a:spLocks noGrp="1"/>
          </p:cNvSpPr>
          <p:nvPr>
            <p:ph type="ftr" sz="quarter" idx="11"/>
          </p:nvPr>
        </p:nvSpPr>
        <p:spPr/>
        <p:txBody>
          <a:bodyPr/>
          <a:lstStyle/>
          <a:p>
            <a:endParaRPr lang="es-ES_tradnl" dirty="0"/>
          </a:p>
        </p:txBody>
      </p:sp>
      <p:sp>
        <p:nvSpPr>
          <p:cNvPr id="7" name="Slide Number Placeholder 6"/>
          <p:cNvSpPr>
            <a:spLocks noGrp="1"/>
          </p:cNvSpPr>
          <p:nvPr>
            <p:ph type="sldNum" sz="quarter" idx="12"/>
          </p:nvPr>
        </p:nvSpPr>
        <p:spPr/>
        <p:txBody>
          <a:bodyPr/>
          <a:lstStyle/>
          <a:p>
            <a:fld id="{89507837-9550-2342-9B5A-DC54C5BE50A0}" type="slidenum">
              <a:rPr lang="es-ES_tradnl" smtClean="0"/>
              <a:t>‹Nº›</a:t>
            </a:fld>
            <a:endParaRPr lang="es-ES_tradnl"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4000" r="-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_tradnl" smtClean="0"/>
              <a:t>Clic para editar título</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5E1490-2CA5-D04F-AA16-87534E8AA897}" type="datetimeFigureOut">
              <a:rPr lang="es-ES_tradnl" smtClean="0"/>
              <a:t>05/01/2018</a:t>
            </a:fld>
            <a:endParaRPr lang="es-ES_tradnl"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507837-9550-2342-9B5A-DC54C5BE50A0}" type="slidenum">
              <a:rPr lang="es-ES_tradnl" smtClean="0"/>
              <a:t>‹Nº›</a:t>
            </a:fld>
            <a:endParaRPr lang="es-ES_tradnl" dirty="0"/>
          </a:p>
        </p:txBody>
      </p:sp>
    </p:spTree>
    <p:extLst>
      <p:ext uri="{BB962C8B-B14F-4D97-AF65-F5344CB8AC3E}">
        <p14:creationId xmlns:p14="http://schemas.microsoft.com/office/powerpoint/2010/main" val="18018302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984803" y="1527932"/>
            <a:ext cx="11007012" cy="923330"/>
          </a:xfrm>
          <a:prstGeom prst="rect">
            <a:avLst/>
          </a:prstGeom>
          <a:noFill/>
        </p:spPr>
        <p:txBody>
          <a:bodyPr>
            <a:spAutoFit/>
          </a:bodyPr>
          <a:lstStyle/>
          <a:p>
            <a:pPr algn="ctr" eaLnBrk="1" fontAlgn="auto" hangingPunct="1">
              <a:spcBef>
                <a:spcPts val="0"/>
              </a:spcBef>
              <a:spcAft>
                <a:spcPts val="0"/>
              </a:spcAft>
              <a:defRPr/>
            </a:pPr>
            <a:r>
              <a:rPr lang="es-CO" sz="5400" b="1" cap="all" dirty="0">
                <a:ln w="9000" cmpd="sng">
                  <a:solidFill>
                    <a:schemeClr val="accent4">
                      <a:shade val="50000"/>
                      <a:satMod val="120000"/>
                    </a:schemeClr>
                  </a:solidFill>
                  <a:prstDash val="solid"/>
                </a:ln>
                <a:effectLst>
                  <a:reflection blurRad="12700" stA="28000" endPos="45000" dist="1000" dir="5400000" sy="-100000" algn="bl" rotWithShape="0"/>
                </a:effectLst>
                <a:latin typeface="Arial" panose="020B0604020202020204" pitchFamily="34" charset="0"/>
                <a:cs typeface="Arial" panose="020B0604020202020204" pitchFamily="34" charset="0"/>
              </a:rPr>
              <a:t>Secretaría de minas</a:t>
            </a:r>
          </a:p>
        </p:txBody>
      </p:sp>
      <p:sp>
        <p:nvSpPr>
          <p:cNvPr id="3" name="2 CuadroTexto"/>
          <p:cNvSpPr txBox="1"/>
          <p:nvPr/>
        </p:nvSpPr>
        <p:spPr>
          <a:xfrm>
            <a:off x="1359937" y="3113425"/>
            <a:ext cx="6317531" cy="1446550"/>
          </a:xfrm>
          <a:prstGeom prst="rect">
            <a:avLst/>
          </a:prstGeom>
          <a:noFill/>
          <a:effectLst>
            <a:outerShdw blurRad="50800" dist="38100" dir="5400000" algn="t" rotWithShape="0">
              <a:prstClr val="black">
                <a:alpha val="40000"/>
              </a:prstClr>
            </a:outerShdw>
          </a:effectLst>
        </p:spPr>
        <p:txBody>
          <a:bodyPr wrap="square">
            <a:spAutoFit/>
          </a:bodyPr>
          <a:lstStyle/>
          <a:p>
            <a:pPr algn="ctr" eaLnBrk="1" fontAlgn="auto" hangingPunct="1">
              <a:spcBef>
                <a:spcPts val="0"/>
              </a:spcBef>
              <a:spcAft>
                <a:spcPts val="0"/>
              </a:spcAft>
              <a:defRPr/>
            </a:pPr>
            <a:r>
              <a:rPr lang="es-CO" sz="4400" b="1" dirty="0" smtClean="0">
                <a:latin typeface="Arial" panose="020B0604020202020204" pitchFamily="34" charset="0"/>
                <a:cs typeface="Arial" panose="020B0604020202020204" pitchFamily="34" charset="0"/>
              </a:rPr>
              <a:t>Rendición de cuentas</a:t>
            </a:r>
            <a:endParaRPr lang="es-CO" sz="4400" b="1" dirty="0">
              <a:latin typeface="Arial" panose="020B0604020202020204" pitchFamily="34" charset="0"/>
              <a:cs typeface="Arial" panose="020B0604020202020204" pitchFamily="34" charset="0"/>
            </a:endParaRPr>
          </a:p>
          <a:p>
            <a:pPr algn="ctr" eaLnBrk="1" fontAlgn="auto" hangingPunct="1">
              <a:spcBef>
                <a:spcPts val="0"/>
              </a:spcBef>
              <a:spcAft>
                <a:spcPts val="0"/>
              </a:spcAft>
              <a:defRPr/>
            </a:pPr>
            <a:r>
              <a:rPr lang="es-CO" sz="4400" b="1" dirty="0">
                <a:latin typeface="Arial" panose="020B0604020202020204" pitchFamily="34" charset="0"/>
                <a:cs typeface="Arial" panose="020B0604020202020204" pitchFamily="34" charset="0"/>
              </a:rPr>
              <a:t>2017</a:t>
            </a:r>
          </a:p>
        </p:txBody>
      </p:sp>
    </p:spTree>
    <p:extLst>
      <p:ext uri="{BB962C8B-B14F-4D97-AF65-F5344CB8AC3E}">
        <p14:creationId xmlns:p14="http://schemas.microsoft.com/office/powerpoint/2010/main" val="769429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4 Rectángulo redondeado"/>
          <p:cNvSpPr/>
          <p:nvPr/>
        </p:nvSpPr>
        <p:spPr>
          <a:xfrm>
            <a:off x="1151902" y="213755"/>
            <a:ext cx="7985723" cy="437243"/>
          </a:xfrm>
          <a:prstGeom prst="roundRect">
            <a:avLst/>
          </a:prstGeom>
          <a:solidFill>
            <a:srgbClr val="C00000"/>
          </a:solidFill>
          <a:ln>
            <a:solidFill>
              <a:srgbClr val="C00000"/>
            </a:solidFill>
          </a:ln>
        </p:spPr>
        <p:style>
          <a:lnRef idx="1">
            <a:schemeClr val="accent6"/>
          </a:lnRef>
          <a:fillRef idx="2">
            <a:schemeClr val="accent6"/>
          </a:fillRef>
          <a:effectRef idx="1">
            <a:schemeClr val="accent6"/>
          </a:effectRef>
          <a:fontRef idx="minor">
            <a:schemeClr val="dk1"/>
          </a:fontRef>
        </p:style>
        <p:txBody>
          <a:bodyPr anchor="ctr"/>
          <a:lstStyle/>
          <a:p>
            <a:pPr algn="r"/>
            <a:r>
              <a:rPr lang="es-CO" sz="3200" b="1" dirty="0" smtClean="0">
                <a:solidFill>
                  <a:schemeClr val="bg1"/>
                </a:solidFill>
                <a:latin typeface="Arial Narrow" pitchFamily="34" charset="0"/>
              </a:rPr>
              <a:t>PLATAFORMA TECNOLÓGICA</a:t>
            </a:r>
            <a:endParaRPr lang="es-CO" sz="3200" b="1" dirty="0">
              <a:solidFill>
                <a:schemeClr val="bg1"/>
              </a:solidFill>
              <a:latin typeface="Arial Narrow" pitchFamily="34" charset="0"/>
            </a:endParaRPr>
          </a:p>
        </p:txBody>
      </p:sp>
      <p:sp>
        <p:nvSpPr>
          <p:cNvPr id="9" name="Subtítulo 3"/>
          <p:cNvSpPr txBox="1">
            <a:spLocks/>
          </p:cNvSpPr>
          <p:nvPr/>
        </p:nvSpPr>
        <p:spPr>
          <a:xfrm>
            <a:off x="1085802" y="775800"/>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10" name="Rectángulo 1"/>
          <p:cNvSpPr/>
          <p:nvPr/>
        </p:nvSpPr>
        <p:spPr>
          <a:xfrm>
            <a:off x="1085803" y="775801"/>
            <a:ext cx="8312562" cy="329193"/>
          </a:xfrm>
          <a:prstGeom prst="rect">
            <a:avLst/>
          </a:prstGeom>
        </p:spPr>
        <p:txBody>
          <a:bodyPr wrap="square">
            <a:spAutoFit/>
          </a:bodyPr>
          <a:lstStyle/>
          <a:p>
            <a:endParaRPr lang="es-CO" sz="1539" dirty="0"/>
          </a:p>
        </p:txBody>
      </p:sp>
      <p:sp>
        <p:nvSpPr>
          <p:cNvPr id="7" name="Subtítulo 3"/>
          <p:cNvSpPr txBox="1">
            <a:spLocks/>
          </p:cNvSpPr>
          <p:nvPr/>
        </p:nvSpPr>
        <p:spPr>
          <a:xfrm>
            <a:off x="1049173" y="1281812"/>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8" name="Rectángulo 1"/>
          <p:cNvSpPr/>
          <p:nvPr/>
        </p:nvSpPr>
        <p:spPr>
          <a:xfrm>
            <a:off x="1049174" y="1281813"/>
            <a:ext cx="8312562" cy="329193"/>
          </a:xfrm>
          <a:prstGeom prst="rect">
            <a:avLst/>
          </a:prstGeom>
        </p:spPr>
        <p:txBody>
          <a:bodyPr wrap="square">
            <a:spAutoFit/>
          </a:bodyPr>
          <a:lstStyle/>
          <a:p>
            <a:endParaRPr lang="es-CO" sz="1539" dirty="0"/>
          </a:p>
        </p:txBody>
      </p:sp>
      <p:sp>
        <p:nvSpPr>
          <p:cNvPr id="11" name="Subtítulo 3"/>
          <p:cNvSpPr txBox="1">
            <a:spLocks/>
          </p:cNvSpPr>
          <p:nvPr/>
        </p:nvSpPr>
        <p:spPr>
          <a:xfrm>
            <a:off x="930423" y="1151187"/>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12" name="Rectángulo 1"/>
          <p:cNvSpPr/>
          <p:nvPr/>
        </p:nvSpPr>
        <p:spPr>
          <a:xfrm>
            <a:off x="930424" y="1151188"/>
            <a:ext cx="8312562" cy="329193"/>
          </a:xfrm>
          <a:prstGeom prst="rect">
            <a:avLst/>
          </a:prstGeom>
        </p:spPr>
        <p:txBody>
          <a:bodyPr wrap="square">
            <a:spAutoFit/>
          </a:bodyPr>
          <a:lstStyle/>
          <a:p>
            <a:endParaRPr lang="es-CO" sz="1539" dirty="0"/>
          </a:p>
        </p:txBody>
      </p:sp>
      <p:sp>
        <p:nvSpPr>
          <p:cNvPr id="13" name="Subtítulo 3"/>
          <p:cNvSpPr txBox="1">
            <a:spLocks/>
          </p:cNvSpPr>
          <p:nvPr/>
        </p:nvSpPr>
        <p:spPr>
          <a:xfrm>
            <a:off x="503681" y="1258062"/>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14" name="Rectángulo 1"/>
          <p:cNvSpPr/>
          <p:nvPr/>
        </p:nvSpPr>
        <p:spPr>
          <a:xfrm>
            <a:off x="503682" y="1258063"/>
            <a:ext cx="8312562" cy="329193"/>
          </a:xfrm>
          <a:prstGeom prst="rect">
            <a:avLst/>
          </a:prstGeom>
        </p:spPr>
        <p:txBody>
          <a:bodyPr wrap="square">
            <a:spAutoFit/>
          </a:bodyPr>
          <a:lstStyle/>
          <a:p>
            <a:endParaRPr lang="es-CO" sz="1539" dirty="0"/>
          </a:p>
        </p:txBody>
      </p:sp>
      <p:sp>
        <p:nvSpPr>
          <p:cNvPr id="15" name="Subtítulo 3"/>
          <p:cNvSpPr txBox="1">
            <a:spLocks/>
          </p:cNvSpPr>
          <p:nvPr/>
        </p:nvSpPr>
        <p:spPr>
          <a:xfrm>
            <a:off x="503681" y="1626187"/>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16" name="Rectángulo 1"/>
          <p:cNvSpPr/>
          <p:nvPr/>
        </p:nvSpPr>
        <p:spPr>
          <a:xfrm>
            <a:off x="503682" y="1626188"/>
            <a:ext cx="8312562" cy="329193"/>
          </a:xfrm>
          <a:prstGeom prst="rect">
            <a:avLst/>
          </a:prstGeom>
        </p:spPr>
        <p:txBody>
          <a:bodyPr wrap="square">
            <a:spAutoFit/>
          </a:bodyPr>
          <a:lstStyle/>
          <a:p>
            <a:endParaRPr lang="es-CO" sz="1539" dirty="0"/>
          </a:p>
        </p:txBody>
      </p:sp>
      <p:sp>
        <p:nvSpPr>
          <p:cNvPr id="17" name="Subtítulo 3"/>
          <p:cNvSpPr txBox="1">
            <a:spLocks/>
          </p:cNvSpPr>
          <p:nvPr/>
        </p:nvSpPr>
        <p:spPr>
          <a:xfrm>
            <a:off x="622431" y="1673687"/>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400" dirty="0"/>
          </a:p>
        </p:txBody>
      </p:sp>
      <p:sp>
        <p:nvSpPr>
          <p:cNvPr id="18" name="Rectángulo 1"/>
          <p:cNvSpPr/>
          <p:nvPr/>
        </p:nvSpPr>
        <p:spPr>
          <a:xfrm>
            <a:off x="622432" y="1673688"/>
            <a:ext cx="8312562" cy="338554"/>
          </a:xfrm>
          <a:prstGeom prst="rect">
            <a:avLst/>
          </a:prstGeom>
        </p:spPr>
        <p:txBody>
          <a:bodyPr wrap="square">
            <a:spAutoFit/>
          </a:bodyPr>
          <a:lstStyle/>
          <a:p>
            <a:endParaRPr lang="es-CO" sz="1600" dirty="0"/>
          </a:p>
        </p:txBody>
      </p:sp>
      <p:sp>
        <p:nvSpPr>
          <p:cNvPr id="19" name="Subtítulo 3"/>
          <p:cNvSpPr txBox="1">
            <a:spLocks/>
          </p:cNvSpPr>
          <p:nvPr/>
        </p:nvSpPr>
        <p:spPr>
          <a:xfrm>
            <a:off x="503681" y="1626187"/>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20" name="Rectángulo 1"/>
          <p:cNvSpPr/>
          <p:nvPr/>
        </p:nvSpPr>
        <p:spPr>
          <a:xfrm>
            <a:off x="503682" y="1626188"/>
            <a:ext cx="8312562" cy="329193"/>
          </a:xfrm>
          <a:prstGeom prst="rect">
            <a:avLst/>
          </a:prstGeom>
        </p:spPr>
        <p:txBody>
          <a:bodyPr wrap="square">
            <a:spAutoFit/>
          </a:bodyPr>
          <a:lstStyle/>
          <a:p>
            <a:endParaRPr lang="es-CO" sz="1539" dirty="0"/>
          </a:p>
        </p:txBody>
      </p:sp>
      <p:sp>
        <p:nvSpPr>
          <p:cNvPr id="24" name="23 Rectángulo"/>
          <p:cNvSpPr/>
          <p:nvPr/>
        </p:nvSpPr>
        <p:spPr>
          <a:xfrm>
            <a:off x="837943" y="890276"/>
            <a:ext cx="7560840" cy="1938992"/>
          </a:xfrm>
          <a:prstGeom prst="rect">
            <a:avLst/>
          </a:prstGeom>
        </p:spPr>
        <p:txBody>
          <a:bodyPr wrap="square">
            <a:spAutoFit/>
          </a:bodyPr>
          <a:lstStyle/>
          <a:p>
            <a:pPr lvl="0" algn="just"/>
            <a:r>
              <a:rPr lang="es-CO" sz="2000" b="1" dirty="0" smtClean="0">
                <a:latin typeface="Arial Narrow" pitchFamily="34" charset="0"/>
              </a:rPr>
              <a:t>1. Información </a:t>
            </a:r>
            <a:r>
              <a:rPr lang="es-CO" sz="2000" b="1" dirty="0">
                <a:latin typeface="Arial Narrow" pitchFamily="34" charset="0"/>
              </a:rPr>
              <a:t>de títulos mineros</a:t>
            </a:r>
            <a:r>
              <a:rPr lang="es-CO" sz="2000" dirty="0">
                <a:latin typeface="Arial Narrow" pitchFamily="34" charset="0"/>
              </a:rPr>
              <a:t>: </a:t>
            </a:r>
            <a:r>
              <a:rPr lang="es-CO" sz="2000" dirty="0" smtClean="0">
                <a:latin typeface="Arial Narrow" pitchFamily="34" charset="0"/>
              </a:rPr>
              <a:t>módulos </a:t>
            </a:r>
            <a:r>
              <a:rPr lang="es-CO" sz="2000" dirty="0">
                <a:latin typeface="Arial Narrow" pitchFamily="34" charset="0"/>
              </a:rPr>
              <a:t>que permite acceder a la información asociados a un título minero en los que se puede realizar la consulta de Información General del Títulos Minero en el catastro minero Colombiano (CMC),  Información Minera Colombiana (SI.MINERO), Información Ambiental (SIRENA) y la información de Telemetría que ha sido implementada en un título minero. </a:t>
            </a:r>
          </a:p>
        </p:txBody>
      </p:sp>
      <p:pic>
        <p:nvPicPr>
          <p:cNvPr id="25" name="Imagen 2"/>
          <p:cNvPicPr>
            <a:picLocks noChangeAspect="1" noChangeArrowheads="1"/>
          </p:cNvPicPr>
          <p:nvPr/>
        </p:nvPicPr>
        <p:blipFill>
          <a:blip r:embed="rId2">
            <a:extLst>
              <a:ext uri="{28A0092B-C50C-407E-A947-70E740481C1C}">
                <a14:useLocalDpi xmlns:a14="http://schemas.microsoft.com/office/drawing/2010/main" val="0"/>
              </a:ext>
            </a:extLst>
          </a:blip>
          <a:srcRect l="375" t="8604" b="10233"/>
          <a:stretch>
            <a:fillRect/>
          </a:stretch>
        </p:blipFill>
        <p:spPr bwMode="auto">
          <a:xfrm>
            <a:off x="1677531" y="2867085"/>
            <a:ext cx="5610225"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22154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4 Rectángulo redondeado"/>
          <p:cNvSpPr/>
          <p:nvPr/>
        </p:nvSpPr>
        <p:spPr>
          <a:xfrm>
            <a:off x="1151902" y="213755"/>
            <a:ext cx="7985723" cy="437243"/>
          </a:xfrm>
          <a:prstGeom prst="roundRect">
            <a:avLst/>
          </a:prstGeom>
          <a:solidFill>
            <a:srgbClr val="C00000"/>
          </a:solidFill>
          <a:ln>
            <a:solidFill>
              <a:srgbClr val="C00000"/>
            </a:solidFill>
          </a:ln>
        </p:spPr>
        <p:style>
          <a:lnRef idx="1">
            <a:schemeClr val="accent6"/>
          </a:lnRef>
          <a:fillRef idx="2">
            <a:schemeClr val="accent6"/>
          </a:fillRef>
          <a:effectRef idx="1">
            <a:schemeClr val="accent6"/>
          </a:effectRef>
          <a:fontRef idx="minor">
            <a:schemeClr val="dk1"/>
          </a:fontRef>
        </p:style>
        <p:txBody>
          <a:bodyPr anchor="ctr"/>
          <a:lstStyle/>
          <a:p>
            <a:pPr algn="r"/>
            <a:r>
              <a:rPr lang="es-CO" sz="3200" b="1" dirty="0" smtClean="0">
                <a:solidFill>
                  <a:schemeClr val="bg1"/>
                </a:solidFill>
                <a:latin typeface="Arial Narrow" pitchFamily="34" charset="0"/>
              </a:rPr>
              <a:t>PLATAFORMA TECNOLÓGICA</a:t>
            </a:r>
            <a:endParaRPr lang="es-CO" sz="3200" b="1" dirty="0">
              <a:solidFill>
                <a:schemeClr val="bg1"/>
              </a:solidFill>
              <a:latin typeface="Arial Narrow" pitchFamily="34" charset="0"/>
            </a:endParaRPr>
          </a:p>
        </p:txBody>
      </p:sp>
      <p:sp>
        <p:nvSpPr>
          <p:cNvPr id="9" name="Subtítulo 3"/>
          <p:cNvSpPr txBox="1">
            <a:spLocks/>
          </p:cNvSpPr>
          <p:nvPr/>
        </p:nvSpPr>
        <p:spPr>
          <a:xfrm>
            <a:off x="967052" y="775800"/>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10" name="Rectángulo 1"/>
          <p:cNvSpPr/>
          <p:nvPr/>
        </p:nvSpPr>
        <p:spPr>
          <a:xfrm>
            <a:off x="967053" y="775801"/>
            <a:ext cx="8312562" cy="329193"/>
          </a:xfrm>
          <a:prstGeom prst="rect">
            <a:avLst/>
          </a:prstGeom>
        </p:spPr>
        <p:txBody>
          <a:bodyPr wrap="square">
            <a:spAutoFit/>
          </a:bodyPr>
          <a:lstStyle/>
          <a:p>
            <a:endParaRPr lang="es-CO" sz="1539" dirty="0"/>
          </a:p>
        </p:txBody>
      </p:sp>
      <p:sp>
        <p:nvSpPr>
          <p:cNvPr id="7" name="Subtítulo 3"/>
          <p:cNvSpPr txBox="1">
            <a:spLocks/>
          </p:cNvSpPr>
          <p:nvPr/>
        </p:nvSpPr>
        <p:spPr>
          <a:xfrm>
            <a:off x="966048" y="1174937"/>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8" name="Rectángulo 1"/>
          <p:cNvSpPr/>
          <p:nvPr/>
        </p:nvSpPr>
        <p:spPr>
          <a:xfrm>
            <a:off x="966049" y="1174938"/>
            <a:ext cx="8312562" cy="329193"/>
          </a:xfrm>
          <a:prstGeom prst="rect">
            <a:avLst/>
          </a:prstGeom>
        </p:spPr>
        <p:txBody>
          <a:bodyPr wrap="square">
            <a:spAutoFit/>
          </a:bodyPr>
          <a:lstStyle/>
          <a:p>
            <a:endParaRPr lang="es-CO" sz="1539" dirty="0"/>
          </a:p>
        </p:txBody>
      </p:sp>
      <p:sp>
        <p:nvSpPr>
          <p:cNvPr id="11" name="Subtítulo 3"/>
          <p:cNvSpPr txBox="1">
            <a:spLocks/>
          </p:cNvSpPr>
          <p:nvPr/>
        </p:nvSpPr>
        <p:spPr>
          <a:xfrm>
            <a:off x="847298" y="1044312"/>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12" name="Rectángulo 1"/>
          <p:cNvSpPr/>
          <p:nvPr/>
        </p:nvSpPr>
        <p:spPr>
          <a:xfrm>
            <a:off x="847299" y="1044313"/>
            <a:ext cx="8312562" cy="329193"/>
          </a:xfrm>
          <a:prstGeom prst="rect">
            <a:avLst/>
          </a:prstGeom>
        </p:spPr>
        <p:txBody>
          <a:bodyPr wrap="square">
            <a:spAutoFit/>
          </a:bodyPr>
          <a:lstStyle/>
          <a:p>
            <a:endParaRPr lang="es-CO" sz="1539" dirty="0"/>
          </a:p>
        </p:txBody>
      </p:sp>
      <p:sp>
        <p:nvSpPr>
          <p:cNvPr id="13" name="Subtítulo 3"/>
          <p:cNvSpPr txBox="1">
            <a:spLocks/>
          </p:cNvSpPr>
          <p:nvPr/>
        </p:nvSpPr>
        <p:spPr>
          <a:xfrm>
            <a:off x="420556" y="1151187"/>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14" name="Rectángulo 1"/>
          <p:cNvSpPr/>
          <p:nvPr/>
        </p:nvSpPr>
        <p:spPr>
          <a:xfrm>
            <a:off x="420557" y="1151188"/>
            <a:ext cx="8312562" cy="329193"/>
          </a:xfrm>
          <a:prstGeom prst="rect">
            <a:avLst/>
          </a:prstGeom>
        </p:spPr>
        <p:txBody>
          <a:bodyPr wrap="square">
            <a:spAutoFit/>
          </a:bodyPr>
          <a:lstStyle/>
          <a:p>
            <a:endParaRPr lang="es-CO" sz="1539" dirty="0"/>
          </a:p>
        </p:txBody>
      </p:sp>
      <p:sp>
        <p:nvSpPr>
          <p:cNvPr id="15" name="Subtítulo 3"/>
          <p:cNvSpPr txBox="1">
            <a:spLocks/>
          </p:cNvSpPr>
          <p:nvPr/>
        </p:nvSpPr>
        <p:spPr>
          <a:xfrm>
            <a:off x="420556" y="1519312"/>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16" name="Rectángulo 1"/>
          <p:cNvSpPr/>
          <p:nvPr/>
        </p:nvSpPr>
        <p:spPr>
          <a:xfrm>
            <a:off x="420557" y="1519313"/>
            <a:ext cx="8312562" cy="329193"/>
          </a:xfrm>
          <a:prstGeom prst="rect">
            <a:avLst/>
          </a:prstGeom>
        </p:spPr>
        <p:txBody>
          <a:bodyPr wrap="square">
            <a:spAutoFit/>
          </a:bodyPr>
          <a:lstStyle/>
          <a:p>
            <a:endParaRPr lang="es-CO" sz="1539" dirty="0"/>
          </a:p>
        </p:txBody>
      </p:sp>
      <p:sp>
        <p:nvSpPr>
          <p:cNvPr id="17" name="Subtítulo 3"/>
          <p:cNvSpPr txBox="1">
            <a:spLocks/>
          </p:cNvSpPr>
          <p:nvPr/>
        </p:nvSpPr>
        <p:spPr>
          <a:xfrm>
            <a:off x="539306" y="1566812"/>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400" dirty="0"/>
          </a:p>
        </p:txBody>
      </p:sp>
      <p:sp>
        <p:nvSpPr>
          <p:cNvPr id="18" name="Rectángulo 1"/>
          <p:cNvSpPr/>
          <p:nvPr/>
        </p:nvSpPr>
        <p:spPr>
          <a:xfrm>
            <a:off x="539307" y="1566813"/>
            <a:ext cx="8312562" cy="338554"/>
          </a:xfrm>
          <a:prstGeom prst="rect">
            <a:avLst/>
          </a:prstGeom>
        </p:spPr>
        <p:txBody>
          <a:bodyPr wrap="square">
            <a:spAutoFit/>
          </a:bodyPr>
          <a:lstStyle/>
          <a:p>
            <a:endParaRPr lang="es-CO" sz="1600" dirty="0"/>
          </a:p>
        </p:txBody>
      </p:sp>
      <p:sp>
        <p:nvSpPr>
          <p:cNvPr id="19" name="Subtítulo 3"/>
          <p:cNvSpPr txBox="1">
            <a:spLocks/>
          </p:cNvSpPr>
          <p:nvPr/>
        </p:nvSpPr>
        <p:spPr>
          <a:xfrm>
            <a:off x="420556" y="1519312"/>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20" name="Rectángulo 1"/>
          <p:cNvSpPr/>
          <p:nvPr/>
        </p:nvSpPr>
        <p:spPr>
          <a:xfrm>
            <a:off x="420557" y="1519313"/>
            <a:ext cx="8312562" cy="329193"/>
          </a:xfrm>
          <a:prstGeom prst="rect">
            <a:avLst/>
          </a:prstGeom>
        </p:spPr>
        <p:txBody>
          <a:bodyPr wrap="square">
            <a:spAutoFit/>
          </a:bodyPr>
          <a:lstStyle/>
          <a:p>
            <a:endParaRPr lang="es-CO" sz="1539" dirty="0"/>
          </a:p>
        </p:txBody>
      </p:sp>
      <p:sp>
        <p:nvSpPr>
          <p:cNvPr id="21" name="Subtítulo 3"/>
          <p:cNvSpPr txBox="1">
            <a:spLocks/>
          </p:cNvSpPr>
          <p:nvPr/>
        </p:nvSpPr>
        <p:spPr>
          <a:xfrm>
            <a:off x="420556" y="1626187"/>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22" name="Rectángulo 1"/>
          <p:cNvSpPr/>
          <p:nvPr/>
        </p:nvSpPr>
        <p:spPr>
          <a:xfrm>
            <a:off x="420557" y="1626188"/>
            <a:ext cx="8312562" cy="329193"/>
          </a:xfrm>
          <a:prstGeom prst="rect">
            <a:avLst/>
          </a:prstGeom>
        </p:spPr>
        <p:txBody>
          <a:bodyPr wrap="square">
            <a:spAutoFit/>
          </a:bodyPr>
          <a:lstStyle/>
          <a:p>
            <a:endParaRPr lang="es-CO" sz="1539" dirty="0"/>
          </a:p>
        </p:txBody>
      </p:sp>
      <p:pic>
        <p:nvPicPr>
          <p:cNvPr id="23" name="Imagen 3"/>
          <p:cNvPicPr>
            <a:picLocks noChangeAspect="1" noChangeArrowheads="1"/>
          </p:cNvPicPr>
          <p:nvPr/>
        </p:nvPicPr>
        <p:blipFill>
          <a:blip r:embed="rId2">
            <a:extLst>
              <a:ext uri="{28A0092B-C50C-407E-A947-70E740481C1C}">
                <a14:useLocalDpi xmlns:a14="http://schemas.microsoft.com/office/drawing/2010/main" val="0"/>
              </a:ext>
            </a:extLst>
          </a:blip>
          <a:srcRect t="7970" b="10168"/>
          <a:stretch>
            <a:fillRect/>
          </a:stretch>
        </p:blipFill>
        <p:spPr bwMode="auto">
          <a:xfrm>
            <a:off x="1246914" y="2723069"/>
            <a:ext cx="6659847" cy="2736304"/>
          </a:xfrm>
          <a:prstGeom prst="rect">
            <a:avLst/>
          </a:prstGeom>
          <a:noFill/>
          <a:extLst>
            <a:ext uri="{909E8E84-426E-40DD-AFC4-6F175D3DCCD1}">
              <a14:hiddenFill xmlns:a14="http://schemas.microsoft.com/office/drawing/2010/main">
                <a:solidFill>
                  <a:srgbClr val="FFFFFF"/>
                </a:solidFill>
              </a14:hiddenFill>
            </a:ext>
          </a:extLst>
        </p:spPr>
      </p:pic>
      <p:sp>
        <p:nvSpPr>
          <p:cNvPr id="26" name="25 Rectángulo"/>
          <p:cNvSpPr/>
          <p:nvPr/>
        </p:nvSpPr>
        <p:spPr>
          <a:xfrm>
            <a:off x="922686" y="1176000"/>
            <a:ext cx="7213331" cy="1476815"/>
          </a:xfrm>
          <a:prstGeom prst="rect">
            <a:avLst/>
          </a:prstGeom>
        </p:spPr>
        <p:txBody>
          <a:bodyPr wrap="square">
            <a:spAutoFit/>
          </a:bodyPr>
          <a:lstStyle/>
          <a:p>
            <a:pPr lvl="0" algn="just">
              <a:lnSpc>
                <a:spcPct val="115000"/>
              </a:lnSpc>
              <a:spcAft>
                <a:spcPts val="0"/>
              </a:spcAft>
            </a:pPr>
            <a:r>
              <a:rPr lang="es-CO" sz="2000" b="1" dirty="0" smtClean="0">
                <a:latin typeface="Arial Narrow" pitchFamily="34" charset="0"/>
                <a:ea typeface="Calibri"/>
                <a:cs typeface="Arial"/>
              </a:rPr>
              <a:t>2. Monitoreo </a:t>
            </a:r>
            <a:r>
              <a:rPr lang="es-CO" sz="2000" b="1" dirty="0">
                <a:latin typeface="Arial Narrow" pitchFamily="34" charset="0"/>
                <a:ea typeface="Calibri"/>
                <a:cs typeface="Arial"/>
              </a:rPr>
              <a:t>de </a:t>
            </a:r>
            <a:r>
              <a:rPr lang="es-CO" sz="2000" b="1" dirty="0" smtClean="0">
                <a:latin typeface="Arial Narrow" pitchFamily="34" charset="0"/>
                <a:ea typeface="Calibri"/>
                <a:cs typeface="Arial"/>
              </a:rPr>
              <a:t>sensores</a:t>
            </a:r>
            <a:r>
              <a:rPr lang="es-CO" sz="2000" b="1" dirty="0">
                <a:latin typeface="Arial Narrow" pitchFamily="34" charset="0"/>
                <a:ea typeface="Calibri"/>
                <a:cs typeface="Arial"/>
              </a:rPr>
              <a:t>: </a:t>
            </a:r>
            <a:r>
              <a:rPr lang="es-CO" sz="2000" dirty="0">
                <a:latin typeface="Arial Narrow" pitchFamily="34" charset="0"/>
                <a:ea typeface="Calibri"/>
                <a:cs typeface="Arial"/>
              </a:rPr>
              <a:t>p</a:t>
            </a:r>
            <a:r>
              <a:rPr lang="es-CO" sz="2000" dirty="0" smtClean="0">
                <a:latin typeface="Arial Narrow" pitchFamily="34" charset="0"/>
                <a:ea typeface="Calibri"/>
                <a:cs typeface="Arial"/>
              </a:rPr>
              <a:t>ermite </a:t>
            </a:r>
            <a:r>
              <a:rPr lang="es-CO" sz="2000" dirty="0">
                <a:latin typeface="Arial Narrow" pitchFamily="34" charset="0"/>
                <a:ea typeface="Calibri"/>
                <a:cs typeface="Arial"/>
              </a:rPr>
              <a:t>el monitoreo del nivel del cuerpos de aguas, la calidad de la atmósfera minera y el movimiento de taludes en los diferentes títulos que se implementaron los prototipos, para medir  los riesgos asociados con la actividad minera. </a:t>
            </a:r>
            <a:endParaRPr lang="es-CO" dirty="0">
              <a:effectLst/>
              <a:latin typeface="Arial Narrow" pitchFamily="34" charset="0"/>
              <a:ea typeface="Calibri"/>
              <a:cs typeface="Times New Roman"/>
            </a:endParaRPr>
          </a:p>
        </p:txBody>
      </p:sp>
    </p:spTree>
    <p:extLst>
      <p:ext uri="{BB962C8B-B14F-4D97-AF65-F5344CB8AC3E}">
        <p14:creationId xmlns:p14="http://schemas.microsoft.com/office/powerpoint/2010/main" val="13267340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4 Rectángulo redondeado"/>
          <p:cNvSpPr/>
          <p:nvPr/>
        </p:nvSpPr>
        <p:spPr>
          <a:xfrm>
            <a:off x="1151902" y="213755"/>
            <a:ext cx="7985723" cy="437243"/>
          </a:xfrm>
          <a:prstGeom prst="roundRect">
            <a:avLst/>
          </a:prstGeom>
          <a:solidFill>
            <a:srgbClr val="C00000"/>
          </a:solidFill>
          <a:ln>
            <a:solidFill>
              <a:srgbClr val="C00000"/>
            </a:solidFill>
          </a:ln>
        </p:spPr>
        <p:style>
          <a:lnRef idx="1">
            <a:schemeClr val="accent6"/>
          </a:lnRef>
          <a:fillRef idx="2">
            <a:schemeClr val="accent6"/>
          </a:fillRef>
          <a:effectRef idx="1">
            <a:schemeClr val="accent6"/>
          </a:effectRef>
          <a:fontRef idx="minor">
            <a:schemeClr val="dk1"/>
          </a:fontRef>
        </p:style>
        <p:txBody>
          <a:bodyPr anchor="ctr"/>
          <a:lstStyle/>
          <a:p>
            <a:pPr algn="r"/>
            <a:r>
              <a:rPr lang="es-CO" sz="3200" b="1" dirty="0" smtClean="0">
                <a:solidFill>
                  <a:schemeClr val="bg1"/>
                </a:solidFill>
                <a:latin typeface="Arial Narrow" pitchFamily="34" charset="0"/>
              </a:rPr>
              <a:t>PLATAFORMA TECNOLÓGICA</a:t>
            </a:r>
            <a:endParaRPr lang="es-CO" sz="3200" b="1" dirty="0">
              <a:solidFill>
                <a:schemeClr val="bg1"/>
              </a:solidFill>
              <a:latin typeface="Arial Narrow" pitchFamily="34" charset="0"/>
            </a:endParaRPr>
          </a:p>
        </p:txBody>
      </p:sp>
      <p:sp>
        <p:nvSpPr>
          <p:cNvPr id="9" name="Subtítulo 3"/>
          <p:cNvSpPr txBox="1">
            <a:spLocks/>
          </p:cNvSpPr>
          <p:nvPr/>
        </p:nvSpPr>
        <p:spPr>
          <a:xfrm>
            <a:off x="990802" y="704550"/>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10" name="Rectángulo 1"/>
          <p:cNvSpPr/>
          <p:nvPr/>
        </p:nvSpPr>
        <p:spPr>
          <a:xfrm>
            <a:off x="990803" y="704551"/>
            <a:ext cx="8312562" cy="329193"/>
          </a:xfrm>
          <a:prstGeom prst="rect">
            <a:avLst/>
          </a:prstGeom>
        </p:spPr>
        <p:txBody>
          <a:bodyPr wrap="square">
            <a:spAutoFit/>
          </a:bodyPr>
          <a:lstStyle/>
          <a:p>
            <a:endParaRPr lang="es-CO" sz="1539" dirty="0"/>
          </a:p>
        </p:txBody>
      </p:sp>
      <p:sp>
        <p:nvSpPr>
          <p:cNvPr id="7" name="Subtítulo 3"/>
          <p:cNvSpPr txBox="1">
            <a:spLocks/>
          </p:cNvSpPr>
          <p:nvPr/>
        </p:nvSpPr>
        <p:spPr>
          <a:xfrm>
            <a:off x="989798" y="1103687"/>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8" name="Rectángulo 1"/>
          <p:cNvSpPr/>
          <p:nvPr/>
        </p:nvSpPr>
        <p:spPr>
          <a:xfrm>
            <a:off x="989799" y="1103688"/>
            <a:ext cx="8312562" cy="329193"/>
          </a:xfrm>
          <a:prstGeom prst="rect">
            <a:avLst/>
          </a:prstGeom>
        </p:spPr>
        <p:txBody>
          <a:bodyPr wrap="square">
            <a:spAutoFit/>
          </a:bodyPr>
          <a:lstStyle/>
          <a:p>
            <a:endParaRPr lang="es-CO" sz="1539" dirty="0"/>
          </a:p>
        </p:txBody>
      </p:sp>
      <p:sp>
        <p:nvSpPr>
          <p:cNvPr id="11" name="Subtítulo 3"/>
          <p:cNvSpPr txBox="1">
            <a:spLocks/>
          </p:cNvSpPr>
          <p:nvPr/>
        </p:nvSpPr>
        <p:spPr>
          <a:xfrm>
            <a:off x="871048" y="973062"/>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12" name="Rectángulo 1"/>
          <p:cNvSpPr/>
          <p:nvPr/>
        </p:nvSpPr>
        <p:spPr>
          <a:xfrm>
            <a:off x="871049" y="973063"/>
            <a:ext cx="8312562" cy="329193"/>
          </a:xfrm>
          <a:prstGeom prst="rect">
            <a:avLst/>
          </a:prstGeom>
        </p:spPr>
        <p:txBody>
          <a:bodyPr wrap="square">
            <a:spAutoFit/>
          </a:bodyPr>
          <a:lstStyle/>
          <a:p>
            <a:endParaRPr lang="es-CO" sz="1539" dirty="0"/>
          </a:p>
        </p:txBody>
      </p:sp>
      <p:sp>
        <p:nvSpPr>
          <p:cNvPr id="13" name="Subtítulo 3"/>
          <p:cNvSpPr txBox="1">
            <a:spLocks/>
          </p:cNvSpPr>
          <p:nvPr/>
        </p:nvSpPr>
        <p:spPr>
          <a:xfrm>
            <a:off x="444306" y="1079937"/>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14" name="Rectángulo 1"/>
          <p:cNvSpPr/>
          <p:nvPr/>
        </p:nvSpPr>
        <p:spPr>
          <a:xfrm>
            <a:off x="444307" y="1079938"/>
            <a:ext cx="8312562" cy="329193"/>
          </a:xfrm>
          <a:prstGeom prst="rect">
            <a:avLst/>
          </a:prstGeom>
        </p:spPr>
        <p:txBody>
          <a:bodyPr wrap="square">
            <a:spAutoFit/>
          </a:bodyPr>
          <a:lstStyle/>
          <a:p>
            <a:endParaRPr lang="es-CO" sz="1539" dirty="0"/>
          </a:p>
        </p:txBody>
      </p:sp>
      <p:sp>
        <p:nvSpPr>
          <p:cNvPr id="15" name="Subtítulo 3"/>
          <p:cNvSpPr txBox="1">
            <a:spLocks/>
          </p:cNvSpPr>
          <p:nvPr/>
        </p:nvSpPr>
        <p:spPr>
          <a:xfrm>
            <a:off x="444306" y="1448062"/>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16" name="Rectángulo 1"/>
          <p:cNvSpPr/>
          <p:nvPr/>
        </p:nvSpPr>
        <p:spPr>
          <a:xfrm>
            <a:off x="444307" y="1448063"/>
            <a:ext cx="8312562" cy="329193"/>
          </a:xfrm>
          <a:prstGeom prst="rect">
            <a:avLst/>
          </a:prstGeom>
        </p:spPr>
        <p:txBody>
          <a:bodyPr wrap="square">
            <a:spAutoFit/>
          </a:bodyPr>
          <a:lstStyle/>
          <a:p>
            <a:endParaRPr lang="es-CO" sz="1539" dirty="0"/>
          </a:p>
        </p:txBody>
      </p:sp>
      <p:sp>
        <p:nvSpPr>
          <p:cNvPr id="17" name="Subtítulo 3"/>
          <p:cNvSpPr txBox="1">
            <a:spLocks/>
          </p:cNvSpPr>
          <p:nvPr/>
        </p:nvSpPr>
        <p:spPr>
          <a:xfrm>
            <a:off x="563056" y="1495562"/>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400" dirty="0"/>
          </a:p>
        </p:txBody>
      </p:sp>
      <p:sp>
        <p:nvSpPr>
          <p:cNvPr id="18" name="Rectángulo 1"/>
          <p:cNvSpPr/>
          <p:nvPr/>
        </p:nvSpPr>
        <p:spPr>
          <a:xfrm>
            <a:off x="563057" y="1495563"/>
            <a:ext cx="8312562" cy="338554"/>
          </a:xfrm>
          <a:prstGeom prst="rect">
            <a:avLst/>
          </a:prstGeom>
        </p:spPr>
        <p:txBody>
          <a:bodyPr wrap="square">
            <a:spAutoFit/>
          </a:bodyPr>
          <a:lstStyle/>
          <a:p>
            <a:endParaRPr lang="es-CO" sz="1600" dirty="0"/>
          </a:p>
        </p:txBody>
      </p:sp>
      <p:sp>
        <p:nvSpPr>
          <p:cNvPr id="19" name="Subtítulo 3"/>
          <p:cNvSpPr txBox="1">
            <a:spLocks/>
          </p:cNvSpPr>
          <p:nvPr/>
        </p:nvSpPr>
        <p:spPr>
          <a:xfrm>
            <a:off x="444306" y="1448062"/>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20" name="Rectángulo 1"/>
          <p:cNvSpPr/>
          <p:nvPr/>
        </p:nvSpPr>
        <p:spPr>
          <a:xfrm>
            <a:off x="444307" y="1448063"/>
            <a:ext cx="8312562" cy="329193"/>
          </a:xfrm>
          <a:prstGeom prst="rect">
            <a:avLst/>
          </a:prstGeom>
        </p:spPr>
        <p:txBody>
          <a:bodyPr wrap="square">
            <a:spAutoFit/>
          </a:bodyPr>
          <a:lstStyle/>
          <a:p>
            <a:endParaRPr lang="es-CO" sz="1539" dirty="0"/>
          </a:p>
        </p:txBody>
      </p:sp>
      <p:sp>
        <p:nvSpPr>
          <p:cNvPr id="21" name="Subtítulo 3"/>
          <p:cNvSpPr txBox="1">
            <a:spLocks/>
          </p:cNvSpPr>
          <p:nvPr/>
        </p:nvSpPr>
        <p:spPr>
          <a:xfrm>
            <a:off x="444306" y="1554937"/>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22" name="Rectángulo 1"/>
          <p:cNvSpPr/>
          <p:nvPr/>
        </p:nvSpPr>
        <p:spPr>
          <a:xfrm>
            <a:off x="444307" y="1554938"/>
            <a:ext cx="8312562" cy="329193"/>
          </a:xfrm>
          <a:prstGeom prst="rect">
            <a:avLst/>
          </a:prstGeom>
        </p:spPr>
        <p:txBody>
          <a:bodyPr wrap="square">
            <a:spAutoFit/>
          </a:bodyPr>
          <a:lstStyle/>
          <a:p>
            <a:endParaRPr lang="es-CO" sz="1539" dirty="0"/>
          </a:p>
        </p:txBody>
      </p:sp>
      <p:sp>
        <p:nvSpPr>
          <p:cNvPr id="24" name="Subtítulo 3"/>
          <p:cNvSpPr txBox="1">
            <a:spLocks/>
          </p:cNvSpPr>
          <p:nvPr/>
        </p:nvSpPr>
        <p:spPr>
          <a:xfrm>
            <a:off x="408681" y="1756812"/>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25" name="Rectángulo 1"/>
          <p:cNvSpPr/>
          <p:nvPr/>
        </p:nvSpPr>
        <p:spPr>
          <a:xfrm>
            <a:off x="408682" y="1756813"/>
            <a:ext cx="8312562" cy="329193"/>
          </a:xfrm>
          <a:prstGeom prst="rect">
            <a:avLst/>
          </a:prstGeom>
        </p:spPr>
        <p:txBody>
          <a:bodyPr wrap="square">
            <a:spAutoFit/>
          </a:bodyPr>
          <a:lstStyle/>
          <a:p>
            <a:endParaRPr lang="es-CO" sz="1539" dirty="0"/>
          </a:p>
        </p:txBody>
      </p:sp>
      <p:sp>
        <p:nvSpPr>
          <p:cNvPr id="27" name="26 Rectángulo"/>
          <p:cNvSpPr/>
          <p:nvPr/>
        </p:nvSpPr>
        <p:spPr>
          <a:xfrm>
            <a:off x="564060" y="945712"/>
            <a:ext cx="7501007" cy="1012585"/>
          </a:xfrm>
          <a:prstGeom prst="rect">
            <a:avLst/>
          </a:prstGeom>
        </p:spPr>
        <p:txBody>
          <a:bodyPr wrap="square">
            <a:spAutoFit/>
          </a:bodyPr>
          <a:lstStyle/>
          <a:p>
            <a:pPr algn="just">
              <a:lnSpc>
                <a:spcPct val="115000"/>
              </a:lnSpc>
            </a:pPr>
            <a:r>
              <a:rPr lang="es-CO" b="1" dirty="0" smtClean="0">
                <a:latin typeface="Arial Narrow" pitchFamily="34" charset="0"/>
              </a:rPr>
              <a:t>3. Información </a:t>
            </a:r>
            <a:r>
              <a:rPr lang="es-CO" b="1" dirty="0">
                <a:latin typeface="Arial Narrow" pitchFamily="34" charset="0"/>
              </a:rPr>
              <a:t>g</a:t>
            </a:r>
            <a:r>
              <a:rPr lang="es-CO" b="1" dirty="0" smtClean="0">
                <a:latin typeface="Arial Narrow" pitchFamily="34" charset="0"/>
              </a:rPr>
              <a:t>eográfica</a:t>
            </a:r>
            <a:r>
              <a:rPr lang="es-CO" b="1" dirty="0">
                <a:latin typeface="Arial Narrow" pitchFamily="34" charset="0"/>
              </a:rPr>
              <a:t>: </a:t>
            </a:r>
            <a:r>
              <a:rPr lang="es-CO" dirty="0">
                <a:latin typeface="Arial Narrow" pitchFamily="34" charset="0"/>
              </a:rPr>
              <a:t>v</a:t>
            </a:r>
            <a:r>
              <a:rPr lang="es-CO" dirty="0" smtClean="0">
                <a:latin typeface="Arial Narrow" pitchFamily="34" charset="0"/>
              </a:rPr>
              <a:t>isor </a:t>
            </a:r>
            <a:r>
              <a:rPr lang="es-CO" dirty="0">
                <a:latin typeface="Arial Narrow" pitchFamily="34" charset="0"/>
              </a:rPr>
              <a:t>g</a:t>
            </a:r>
            <a:r>
              <a:rPr lang="es-CO" dirty="0" smtClean="0">
                <a:latin typeface="Arial Narrow" pitchFamily="34" charset="0"/>
              </a:rPr>
              <a:t>eográfico </a:t>
            </a:r>
            <a:r>
              <a:rPr lang="es-CO" dirty="0">
                <a:latin typeface="Arial Narrow" pitchFamily="34" charset="0"/>
              </a:rPr>
              <a:t>que presenta las capas de información minera de Antioquia según los diferentes análisis</a:t>
            </a:r>
          </a:p>
          <a:p>
            <a:pPr lvl="0" algn="just">
              <a:lnSpc>
                <a:spcPct val="115000"/>
              </a:lnSpc>
              <a:spcAft>
                <a:spcPts val="0"/>
              </a:spcAft>
            </a:pPr>
            <a:endParaRPr lang="es-CO" sz="1600" dirty="0">
              <a:effectLst/>
              <a:latin typeface="Arial Narrow" pitchFamily="34" charset="0"/>
              <a:ea typeface="Calibri"/>
              <a:cs typeface="Times New Roman"/>
            </a:endParaRPr>
          </a:p>
        </p:txBody>
      </p:sp>
      <p:sp>
        <p:nvSpPr>
          <p:cNvPr id="28" name="27 Rectángulo"/>
          <p:cNvSpPr/>
          <p:nvPr/>
        </p:nvSpPr>
        <p:spPr>
          <a:xfrm>
            <a:off x="513348" y="1781554"/>
            <a:ext cx="8207896" cy="4133504"/>
          </a:xfrm>
          <a:prstGeom prst="rect">
            <a:avLst/>
          </a:prstGeom>
        </p:spPr>
        <p:txBody>
          <a:bodyPr wrap="square">
            <a:spAutoFit/>
          </a:bodyPr>
          <a:lstStyle/>
          <a:p>
            <a:pPr algn="just">
              <a:lnSpc>
                <a:spcPct val="115000"/>
              </a:lnSpc>
              <a:spcAft>
                <a:spcPts val="0"/>
              </a:spcAft>
            </a:pPr>
            <a:r>
              <a:rPr lang="es-ES" sz="1600" dirty="0" smtClean="0">
                <a:latin typeface="Arial Narrow"/>
                <a:ea typeface="Calibri"/>
                <a:cs typeface="Arial"/>
              </a:rPr>
              <a:t>Con </a:t>
            </a:r>
            <a:r>
              <a:rPr lang="es-ES" sz="1600" dirty="0">
                <a:latin typeface="Arial Narrow"/>
                <a:ea typeface="Calibri"/>
                <a:cs typeface="Arial"/>
              </a:rPr>
              <a:t>el Plan Piloto de las Tecnologías se busca  </a:t>
            </a:r>
            <a:r>
              <a:rPr lang="es-CO" sz="1600" dirty="0">
                <a:latin typeface="Arial Narrow"/>
                <a:ea typeface="Calibri"/>
                <a:cs typeface="Arial"/>
              </a:rPr>
              <a:t>sistematizar la fiscalización en Antioquia, en alianza con la Agencia Nacional Minera por medio de dispositivos electrónicos como tabletas, lo cual permitirá facilitarlos procesos e seguimiento y control de los títulos mineros. En el momento se está en el proceso para firma del convenio para el uso del aplicativo que tendrá entre otros los siguientes beneficios: </a:t>
            </a:r>
            <a:endParaRPr lang="es-CO" sz="1400" dirty="0">
              <a:latin typeface="Calibri"/>
              <a:ea typeface="Calibri"/>
              <a:cs typeface="Times New Roman"/>
            </a:endParaRPr>
          </a:p>
          <a:p>
            <a:pPr algn="just">
              <a:lnSpc>
                <a:spcPct val="115000"/>
              </a:lnSpc>
              <a:spcAft>
                <a:spcPts val="0"/>
              </a:spcAft>
            </a:pPr>
            <a:endParaRPr lang="es-CO" sz="1400" dirty="0">
              <a:latin typeface="Calibri"/>
              <a:ea typeface="Calibri"/>
              <a:cs typeface="Times New Roman"/>
            </a:endParaRPr>
          </a:p>
          <a:p>
            <a:pPr marL="342900" lvl="0" indent="-342900" algn="just">
              <a:lnSpc>
                <a:spcPct val="107000"/>
              </a:lnSpc>
              <a:spcAft>
                <a:spcPts val="0"/>
              </a:spcAft>
              <a:buFont typeface="Wingdings"/>
              <a:buChar char=""/>
            </a:pPr>
            <a:r>
              <a:rPr lang="es-CO" sz="1600" dirty="0">
                <a:latin typeface="Arial Narrow"/>
                <a:ea typeface="Calibri"/>
                <a:cs typeface="Arial"/>
              </a:rPr>
              <a:t>Agilidad en el diligenciamiento del acta visita de fiscalización y exportable en </a:t>
            </a:r>
            <a:r>
              <a:rPr lang="es-CO" sz="1600" dirty="0" err="1">
                <a:latin typeface="Arial Narrow"/>
                <a:ea typeface="Calibri"/>
                <a:cs typeface="Arial"/>
              </a:rPr>
              <a:t>pdf</a:t>
            </a:r>
            <a:r>
              <a:rPr lang="es-CO" sz="1600" dirty="0">
                <a:latin typeface="Arial Narrow"/>
                <a:ea typeface="Calibri"/>
                <a:cs typeface="Arial"/>
              </a:rPr>
              <a:t> al SIMA.</a:t>
            </a:r>
            <a:endParaRPr lang="es-CO" sz="1400" dirty="0">
              <a:latin typeface="Calibri"/>
              <a:ea typeface="Calibri"/>
              <a:cs typeface="Times New Roman"/>
            </a:endParaRPr>
          </a:p>
          <a:p>
            <a:pPr marL="342900" lvl="0" indent="-342900" algn="just">
              <a:lnSpc>
                <a:spcPct val="107000"/>
              </a:lnSpc>
              <a:spcAft>
                <a:spcPts val="0"/>
              </a:spcAft>
              <a:buFont typeface="Wingdings"/>
              <a:buChar char=""/>
            </a:pPr>
            <a:r>
              <a:rPr lang="es-CO" sz="1600" dirty="0">
                <a:latin typeface="Arial Narrow"/>
                <a:ea typeface="Calibri"/>
                <a:cs typeface="Arial"/>
              </a:rPr>
              <a:t>Registro fotográfico de la visita </a:t>
            </a:r>
            <a:endParaRPr lang="es-CO" sz="1400" dirty="0">
              <a:latin typeface="Calibri"/>
              <a:ea typeface="Calibri"/>
              <a:cs typeface="Times New Roman"/>
            </a:endParaRPr>
          </a:p>
          <a:p>
            <a:pPr marL="342900" lvl="0" indent="-342900" algn="just">
              <a:lnSpc>
                <a:spcPct val="107000"/>
              </a:lnSpc>
              <a:spcAft>
                <a:spcPts val="0"/>
              </a:spcAft>
              <a:buFont typeface="Wingdings"/>
              <a:buChar char=""/>
            </a:pPr>
            <a:r>
              <a:rPr lang="es-CO" sz="1600" dirty="0">
                <a:latin typeface="Arial Narrow"/>
                <a:ea typeface="Calibri"/>
                <a:cs typeface="Arial"/>
              </a:rPr>
              <a:t>Sistema GPS basado en </a:t>
            </a:r>
            <a:r>
              <a:rPr lang="es-CO" sz="1600" dirty="0" err="1">
                <a:latin typeface="Arial Narrow"/>
                <a:ea typeface="Calibri"/>
                <a:cs typeface="Arial"/>
              </a:rPr>
              <a:t>Glonas</a:t>
            </a:r>
            <a:r>
              <a:rPr lang="es-CO" sz="1600" dirty="0">
                <a:latin typeface="Arial Narrow"/>
                <a:ea typeface="Calibri"/>
                <a:cs typeface="Arial"/>
              </a:rPr>
              <a:t> precisiones entre 3 y </a:t>
            </a:r>
            <a:r>
              <a:rPr lang="es-CO" sz="1600" dirty="0" smtClean="0">
                <a:latin typeface="Arial Narrow"/>
                <a:ea typeface="Calibri"/>
                <a:cs typeface="Arial"/>
              </a:rPr>
              <a:t>5 metros</a:t>
            </a:r>
            <a:r>
              <a:rPr lang="es-CO" sz="1600" dirty="0">
                <a:latin typeface="Arial Narrow"/>
                <a:ea typeface="Calibri"/>
                <a:cs typeface="Arial"/>
              </a:rPr>
              <a:t>. </a:t>
            </a:r>
            <a:endParaRPr lang="es-CO" sz="1400" dirty="0">
              <a:latin typeface="Calibri"/>
              <a:ea typeface="Calibri"/>
              <a:cs typeface="Times New Roman"/>
            </a:endParaRPr>
          </a:p>
          <a:p>
            <a:pPr marL="342900" lvl="0" indent="-342900" algn="just">
              <a:lnSpc>
                <a:spcPct val="107000"/>
              </a:lnSpc>
              <a:spcAft>
                <a:spcPts val="0"/>
              </a:spcAft>
              <a:buFont typeface="Wingdings"/>
              <a:buChar char=""/>
            </a:pPr>
            <a:r>
              <a:rPr lang="es-CO" sz="1600" dirty="0">
                <a:latin typeface="Arial Narrow"/>
                <a:ea typeface="Calibri"/>
                <a:cs typeface="Arial"/>
              </a:rPr>
              <a:t>Generar programación de visitas</a:t>
            </a:r>
            <a:endParaRPr lang="es-CO" sz="1400" dirty="0">
              <a:latin typeface="Calibri"/>
              <a:ea typeface="Calibri"/>
              <a:cs typeface="Times New Roman"/>
            </a:endParaRPr>
          </a:p>
          <a:p>
            <a:pPr marL="342900" lvl="0" indent="-342900" algn="just">
              <a:lnSpc>
                <a:spcPct val="107000"/>
              </a:lnSpc>
              <a:spcAft>
                <a:spcPts val="0"/>
              </a:spcAft>
              <a:buFont typeface="Wingdings"/>
              <a:buChar char=""/>
            </a:pPr>
            <a:r>
              <a:rPr lang="es-CO" sz="1600" dirty="0">
                <a:latin typeface="Arial Narrow"/>
                <a:ea typeface="Calibri"/>
                <a:cs typeface="Arial"/>
              </a:rPr>
              <a:t>Sistema Antifraude</a:t>
            </a:r>
            <a:endParaRPr lang="es-CO" sz="1400" dirty="0">
              <a:latin typeface="Calibri"/>
              <a:ea typeface="Calibri"/>
              <a:cs typeface="Times New Roman"/>
            </a:endParaRPr>
          </a:p>
          <a:p>
            <a:pPr algn="just">
              <a:lnSpc>
                <a:spcPct val="107000"/>
              </a:lnSpc>
              <a:spcAft>
                <a:spcPts val="0"/>
              </a:spcAft>
            </a:pPr>
            <a:r>
              <a:rPr lang="es-CO" sz="1600" dirty="0">
                <a:latin typeface="Arial Narrow"/>
                <a:ea typeface="Calibri"/>
                <a:cs typeface="Arial"/>
              </a:rPr>
              <a:t> </a:t>
            </a:r>
            <a:endParaRPr lang="es-CO" sz="1400" dirty="0">
              <a:latin typeface="Calibri"/>
              <a:ea typeface="Calibri"/>
              <a:cs typeface="Times New Roman"/>
            </a:endParaRPr>
          </a:p>
          <a:p>
            <a:pPr algn="just">
              <a:lnSpc>
                <a:spcPct val="115000"/>
              </a:lnSpc>
              <a:spcAft>
                <a:spcPts val="0"/>
              </a:spcAft>
            </a:pPr>
            <a:r>
              <a:rPr lang="es-ES" sz="1600" b="1" dirty="0">
                <a:latin typeface="Arial Narrow"/>
                <a:ea typeface="Calibri"/>
                <a:cs typeface="Arial"/>
              </a:rPr>
              <a:t>El Ministerio de Minas en memorando de </a:t>
            </a:r>
            <a:r>
              <a:rPr lang="es-ES" sz="1600" b="1" dirty="0" smtClean="0">
                <a:latin typeface="Arial Narrow"/>
                <a:ea typeface="Calibri"/>
                <a:cs typeface="Arial"/>
              </a:rPr>
              <a:t>“concepto </a:t>
            </a:r>
            <a:r>
              <a:rPr lang="es-ES" sz="1600" b="1" dirty="0">
                <a:latin typeface="Arial Narrow"/>
                <a:ea typeface="Calibri"/>
                <a:cs typeface="Arial"/>
              </a:rPr>
              <a:t>de recursos adicionales para desarrollos tecnológicos para mejorar la eficiencia y seguimiento a las obligaciones, control  las producción y monitoreo de zonas de riesgo” aprobó </a:t>
            </a:r>
            <a:r>
              <a:rPr lang="es-ES" sz="1600" b="1" dirty="0" smtClean="0">
                <a:latin typeface="Arial Narrow"/>
                <a:ea typeface="Calibri"/>
                <a:cs typeface="Arial"/>
              </a:rPr>
              <a:t>recursos para </a:t>
            </a:r>
            <a:r>
              <a:rPr lang="es-ES" sz="1600" b="1" dirty="0">
                <a:latin typeface="Arial Narrow"/>
                <a:ea typeface="Calibri"/>
                <a:cs typeface="Arial"/>
              </a:rPr>
              <a:t>continuar con este proyecto. </a:t>
            </a:r>
            <a:endParaRPr lang="es-CO" sz="1400" dirty="0">
              <a:latin typeface="Calibri"/>
              <a:ea typeface="Calibri"/>
              <a:cs typeface="Times New Roman"/>
            </a:endParaRPr>
          </a:p>
          <a:p>
            <a:pPr algn="just">
              <a:lnSpc>
                <a:spcPct val="107000"/>
              </a:lnSpc>
              <a:spcAft>
                <a:spcPts val="0"/>
              </a:spcAft>
            </a:pPr>
            <a:r>
              <a:rPr lang="es-CO" sz="1400" dirty="0">
                <a:latin typeface="Arial Narrow"/>
                <a:ea typeface="Calibri"/>
                <a:cs typeface="Arial"/>
              </a:rPr>
              <a:t> </a:t>
            </a:r>
            <a:endParaRPr lang="es-CO" sz="1200" dirty="0">
              <a:effectLst/>
              <a:latin typeface="Calibri"/>
              <a:ea typeface="Calibri"/>
              <a:cs typeface="Times New Roman"/>
            </a:endParaRPr>
          </a:p>
        </p:txBody>
      </p:sp>
    </p:spTree>
    <p:extLst>
      <p:ext uri="{BB962C8B-B14F-4D97-AF65-F5344CB8AC3E}">
        <p14:creationId xmlns:p14="http://schemas.microsoft.com/office/powerpoint/2010/main" val="5042241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4 Rectángulo redondeado"/>
          <p:cNvSpPr/>
          <p:nvPr/>
        </p:nvSpPr>
        <p:spPr>
          <a:xfrm>
            <a:off x="1151902" y="213755"/>
            <a:ext cx="7985723" cy="437243"/>
          </a:xfrm>
          <a:prstGeom prst="roundRect">
            <a:avLst/>
          </a:prstGeom>
          <a:solidFill>
            <a:srgbClr val="C00000"/>
          </a:solidFill>
          <a:ln>
            <a:solidFill>
              <a:srgbClr val="C00000"/>
            </a:solidFill>
          </a:ln>
        </p:spPr>
        <p:style>
          <a:lnRef idx="1">
            <a:schemeClr val="accent6"/>
          </a:lnRef>
          <a:fillRef idx="2">
            <a:schemeClr val="accent6"/>
          </a:fillRef>
          <a:effectRef idx="1">
            <a:schemeClr val="accent6"/>
          </a:effectRef>
          <a:fontRef idx="minor">
            <a:schemeClr val="dk1"/>
          </a:fontRef>
        </p:style>
        <p:txBody>
          <a:bodyPr anchor="ctr"/>
          <a:lstStyle/>
          <a:p>
            <a:pPr algn="r"/>
            <a:r>
              <a:rPr lang="es-CO" sz="2800" b="1" dirty="0" smtClean="0">
                <a:solidFill>
                  <a:schemeClr val="bg1"/>
                </a:solidFill>
                <a:latin typeface="Arial Narrow" pitchFamily="34" charset="0"/>
              </a:rPr>
              <a:t>REACCIÓN INMEDIATA DE PREVENCIÓN DEL RIESGO </a:t>
            </a:r>
            <a:endParaRPr lang="es-CO" sz="2800" b="1" dirty="0">
              <a:solidFill>
                <a:schemeClr val="bg1"/>
              </a:solidFill>
              <a:latin typeface="Arial Narrow" pitchFamily="34" charset="0"/>
            </a:endParaRPr>
          </a:p>
        </p:txBody>
      </p:sp>
      <p:sp>
        <p:nvSpPr>
          <p:cNvPr id="9" name="Subtítulo 3"/>
          <p:cNvSpPr txBox="1">
            <a:spLocks/>
          </p:cNvSpPr>
          <p:nvPr/>
        </p:nvSpPr>
        <p:spPr>
          <a:xfrm>
            <a:off x="990802" y="704550"/>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10" name="Rectángulo 1"/>
          <p:cNvSpPr/>
          <p:nvPr/>
        </p:nvSpPr>
        <p:spPr>
          <a:xfrm>
            <a:off x="990803" y="704551"/>
            <a:ext cx="8312562" cy="329193"/>
          </a:xfrm>
          <a:prstGeom prst="rect">
            <a:avLst/>
          </a:prstGeom>
        </p:spPr>
        <p:txBody>
          <a:bodyPr wrap="square">
            <a:spAutoFit/>
          </a:bodyPr>
          <a:lstStyle/>
          <a:p>
            <a:endParaRPr lang="es-CO" sz="1539" dirty="0"/>
          </a:p>
        </p:txBody>
      </p:sp>
      <p:sp>
        <p:nvSpPr>
          <p:cNvPr id="7" name="Subtítulo 3"/>
          <p:cNvSpPr txBox="1">
            <a:spLocks/>
          </p:cNvSpPr>
          <p:nvPr/>
        </p:nvSpPr>
        <p:spPr>
          <a:xfrm>
            <a:off x="989798" y="1103687"/>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8" name="Rectángulo 1"/>
          <p:cNvSpPr/>
          <p:nvPr/>
        </p:nvSpPr>
        <p:spPr>
          <a:xfrm>
            <a:off x="989799" y="1103688"/>
            <a:ext cx="8312562" cy="329193"/>
          </a:xfrm>
          <a:prstGeom prst="rect">
            <a:avLst/>
          </a:prstGeom>
        </p:spPr>
        <p:txBody>
          <a:bodyPr wrap="square">
            <a:spAutoFit/>
          </a:bodyPr>
          <a:lstStyle/>
          <a:p>
            <a:endParaRPr lang="es-CO" sz="1539" dirty="0"/>
          </a:p>
        </p:txBody>
      </p:sp>
      <p:sp>
        <p:nvSpPr>
          <p:cNvPr id="11" name="Subtítulo 3"/>
          <p:cNvSpPr txBox="1">
            <a:spLocks/>
          </p:cNvSpPr>
          <p:nvPr/>
        </p:nvSpPr>
        <p:spPr>
          <a:xfrm>
            <a:off x="871048" y="973062"/>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12" name="Rectángulo 1"/>
          <p:cNvSpPr/>
          <p:nvPr/>
        </p:nvSpPr>
        <p:spPr>
          <a:xfrm>
            <a:off x="871049" y="973063"/>
            <a:ext cx="8312562" cy="329193"/>
          </a:xfrm>
          <a:prstGeom prst="rect">
            <a:avLst/>
          </a:prstGeom>
        </p:spPr>
        <p:txBody>
          <a:bodyPr wrap="square">
            <a:spAutoFit/>
          </a:bodyPr>
          <a:lstStyle/>
          <a:p>
            <a:endParaRPr lang="es-CO" sz="1539" dirty="0"/>
          </a:p>
        </p:txBody>
      </p:sp>
      <p:sp>
        <p:nvSpPr>
          <p:cNvPr id="13" name="Subtítulo 3"/>
          <p:cNvSpPr txBox="1">
            <a:spLocks/>
          </p:cNvSpPr>
          <p:nvPr/>
        </p:nvSpPr>
        <p:spPr>
          <a:xfrm>
            <a:off x="444306" y="1079937"/>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14" name="Rectángulo 1"/>
          <p:cNvSpPr/>
          <p:nvPr/>
        </p:nvSpPr>
        <p:spPr>
          <a:xfrm>
            <a:off x="444307" y="1079938"/>
            <a:ext cx="8312562" cy="329193"/>
          </a:xfrm>
          <a:prstGeom prst="rect">
            <a:avLst/>
          </a:prstGeom>
        </p:spPr>
        <p:txBody>
          <a:bodyPr wrap="square">
            <a:spAutoFit/>
          </a:bodyPr>
          <a:lstStyle/>
          <a:p>
            <a:endParaRPr lang="es-CO" sz="1539" dirty="0"/>
          </a:p>
        </p:txBody>
      </p:sp>
      <p:sp>
        <p:nvSpPr>
          <p:cNvPr id="15" name="Subtítulo 3"/>
          <p:cNvSpPr txBox="1">
            <a:spLocks/>
          </p:cNvSpPr>
          <p:nvPr/>
        </p:nvSpPr>
        <p:spPr>
          <a:xfrm>
            <a:off x="444306" y="1448062"/>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16" name="Rectángulo 1"/>
          <p:cNvSpPr/>
          <p:nvPr/>
        </p:nvSpPr>
        <p:spPr>
          <a:xfrm>
            <a:off x="444307" y="1448063"/>
            <a:ext cx="8312562" cy="329193"/>
          </a:xfrm>
          <a:prstGeom prst="rect">
            <a:avLst/>
          </a:prstGeom>
        </p:spPr>
        <p:txBody>
          <a:bodyPr wrap="square">
            <a:spAutoFit/>
          </a:bodyPr>
          <a:lstStyle/>
          <a:p>
            <a:endParaRPr lang="es-CO" sz="1539" dirty="0"/>
          </a:p>
        </p:txBody>
      </p:sp>
      <p:sp>
        <p:nvSpPr>
          <p:cNvPr id="17" name="Subtítulo 3"/>
          <p:cNvSpPr txBox="1">
            <a:spLocks/>
          </p:cNvSpPr>
          <p:nvPr/>
        </p:nvSpPr>
        <p:spPr>
          <a:xfrm>
            <a:off x="563056" y="1495562"/>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400" dirty="0"/>
          </a:p>
        </p:txBody>
      </p:sp>
      <p:sp>
        <p:nvSpPr>
          <p:cNvPr id="18" name="Rectángulo 1"/>
          <p:cNvSpPr/>
          <p:nvPr/>
        </p:nvSpPr>
        <p:spPr>
          <a:xfrm>
            <a:off x="563057" y="1495563"/>
            <a:ext cx="8312562" cy="338554"/>
          </a:xfrm>
          <a:prstGeom prst="rect">
            <a:avLst/>
          </a:prstGeom>
        </p:spPr>
        <p:txBody>
          <a:bodyPr wrap="square">
            <a:spAutoFit/>
          </a:bodyPr>
          <a:lstStyle/>
          <a:p>
            <a:endParaRPr lang="es-CO" sz="1600" dirty="0"/>
          </a:p>
        </p:txBody>
      </p:sp>
      <p:sp>
        <p:nvSpPr>
          <p:cNvPr id="19" name="Subtítulo 3"/>
          <p:cNvSpPr txBox="1">
            <a:spLocks/>
          </p:cNvSpPr>
          <p:nvPr/>
        </p:nvSpPr>
        <p:spPr>
          <a:xfrm>
            <a:off x="444306" y="1448062"/>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20" name="Rectángulo 1"/>
          <p:cNvSpPr/>
          <p:nvPr/>
        </p:nvSpPr>
        <p:spPr>
          <a:xfrm>
            <a:off x="444307" y="1448063"/>
            <a:ext cx="8312562" cy="329193"/>
          </a:xfrm>
          <a:prstGeom prst="rect">
            <a:avLst/>
          </a:prstGeom>
        </p:spPr>
        <p:txBody>
          <a:bodyPr wrap="square">
            <a:spAutoFit/>
          </a:bodyPr>
          <a:lstStyle/>
          <a:p>
            <a:endParaRPr lang="es-CO" sz="1539" dirty="0"/>
          </a:p>
        </p:txBody>
      </p:sp>
      <p:sp>
        <p:nvSpPr>
          <p:cNvPr id="21" name="Subtítulo 3"/>
          <p:cNvSpPr txBox="1">
            <a:spLocks/>
          </p:cNvSpPr>
          <p:nvPr/>
        </p:nvSpPr>
        <p:spPr>
          <a:xfrm>
            <a:off x="444306" y="1554937"/>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22" name="Rectángulo 1"/>
          <p:cNvSpPr/>
          <p:nvPr/>
        </p:nvSpPr>
        <p:spPr>
          <a:xfrm>
            <a:off x="444307" y="1554938"/>
            <a:ext cx="8312562" cy="329193"/>
          </a:xfrm>
          <a:prstGeom prst="rect">
            <a:avLst/>
          </a:prstGeom>
        </p:spPr>
        <p:txBody>
          <a:bodyPr wrap="square">
            <a:spAutoFit/>
          </a:bodyPr>
          <a:lstStyle/>
          <a:p>
            <a:endParaRPr lang="es-CO" sz="1539" dirty="0"/>
          </a:p>
        </p:txBody>
      </p:sp>
      <p:sp>
        <p:nvSpPr>
          <p:cNvPr id="24" name="Subtítulo 3"/>
          <p:cNvSpPr txBox="1">
            <a:spLocks/>
          </p:cNvSpPr>
          <p:nvPr/>
        </p:nvSpPr>
        <p:spPr>
          <a:xfrm>
            <a:off x="408681" y="1756812"/>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25" name="Rectángulo 1"/>
          <p:cNvSpPr/>
          <p:nvPr/>
        </p:nvSpPr>
        <p:spPr>
          <a:xfrm>
            <a:off x="408682" y="1756813"/>
            <a:ext cx="8312562" cy="329193"/>
          </a:xfrm>
          <a:prstGeom prst="rect">
            <a:avLst/>
          </a:prstGeom>
        </p:spPr>
        <p:txBody>
          <a:bodyPr wrap="square">
            <a:spAutoFit/>
          </a:bodyPr>
          <a:lstStyle/>
          <a:p>
            <a:endParaRPr lang="es-CO" sz="1539" dirty="0"/>
          </a:p>
        </p:txBody>
      </p:sp>
      <p:sp>
        <p:nvSpPr>
          <p:cNvPr id="23" name="Subtítulo 3"/>
          <p:cNvSpPr txBox="1">
            <a:spLocks/>
          </p:cNvSpPr>
          <p:nvPr/>
        </p:nvSpPr>
        <p:spPr>
          <a:xfrm>
            <a:off x="384931" y="1068062"/>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26" name="Rectángulo 1"/>
          <p:cNvSpPr/>
          <p:nvPr/>
        </p:nvSpPr>
        <p:spPr>
          <a:xfrm>
            <a:off x="384932" y="1068063"/>
            <a:ext cx="8312562" cy="329193"/>
          </a:xfrm>
          <a:prstGeom prst="rect">
            <a:avLst/>
          </a:prstGeom>
        </p:spPr>
        <p:txBody>
          <a:bodyPr wrap="square">
            <a:spAutoFit/>
          </a:bodyPr>
          <a:lstStyle/>
          <a:p>
            <a:endParaRPr lang="es-CO" sz="1539" dirty="0"/>
          </a:p>
        </p:txBody>
      </p:sp>
      <p:sp>
        <p:nvSpPr>
          <p:cNvPr id="29" name="28 Rectángulo"/>
          <p:cNvSpPr/>
          <p:nvPr/>
        </p:nvSpPr>
        <p:spPr>
          <a:xfrm>
            <a:off x="827123" y="1677561"/>
            <a:ext cx="7668344" cy="322845"/>
          </a:xfrm>
          <a:prstGeom prst="rect">
            <a:avLst/>
          </a:prstGeom>
        </p:spPr>
        <p:txBody>
          <a:bodyPr wrap="square">
            <a:spAutoFit/>
          </a:bodyPr>
          <a:lstStyle/>
          <a:p>
            <a:pPr algn="just">
              <a:lnSpc>
                <a:spcPct val="107000"/>
              </a:lnSpc>
              <a:spcAft>
                <a:spcPts val="0"/>
              </a:spcAft>
            </a:pPr>
            <a:r>
              <a:rPr lang="es-CO" sz="1400" dirty="0">
                <a:latin typeface="Arial Narrow"/>
                <a:ea typeface="Calibri"/>
                <a:cs typeface="Arial"/>
              </a:rPr>
              <a:t> </a:t>
            </a:r>
            <a:endParaRPr lang="es-CO" sz="1200" dirty="0">
              <a:effectLst/>
              <a:latin typeface="Calibri"/>
              <a:ea typeface="Calibri"/>
              <a:cs typeface="Times New Roman"/>
            </a:endParaRPr>
          </a:p>
        </p:txBody>
      </p:sp>
      <p:sp>
        <p:nvSpPr>
          <p:cNvPr id="30" name="29 Rectángulo"/>
          <p:cNvSpPr/>
          <p:nvPr/>
        </p:nvSpPr>
        <p:spPr>
          <a:xfrm>
            <a:off x="464897" y="695994"/>
            <a:ext cx="8355576" cy="5047536"/>
          </a:xfrm>
          <a:prstGeom prst="rect">
            <a:avLst/>
          </a:prstGeom>
        </p:spPr>
        <p:txBody>
          <a:bodyPr wrap="square">
            <a:spAutoFit/>
          </a:bodyPr>
          <a:lstStyle/>
          <a:p>
            <a:pPr algn="just">
              <a:lnSpc>
                <a:spcPct val="115000"/>
              </a:lnSpc>
              <a:spcAft>
                <a:spcPts val="0"/>
              </a:spcAft>
            </a:pPr>
            <a:r>
              <a:rPr lang="es-ES" sz="1600" dirty="0">
                <a:latin typeface="Arial Narrow"/>
                <a:ea typeface="Calibri"/>
                <a:cs typeface="Arial"/>
              </a:rPr>
              <a:t>S</a:t>
            </a:r>
            <a:r>
              <a:rPr lang="es-ES" sz="1600" dirty="0" smtClean="0">
                <a:latin typeface="Arial Narrow"/>
                <a:ea typeface="Calibri"/>
                <a:cs typeface="Arial"/>
              </a:rPr>
              <a:t>e </a:t>
            </a:r>
            <a:r>
              <a:rPr lang="es-ES" sz="1600" dirty="0">
                <a:latin typeface="Arial Narrow"/>
                <a:ea typeface="Calibri"/>
                <a:cs typeface="Arial"/>
              </a:rPr>
              <a:t>realizó visita de fiscalización geotécnica a 21 canteras de 52 priorizadas e identificadas con riesgo ambiental, encontrándose en algunas lo siguiente: </a:t>
            </a:r>
            <a:endParaRPr lang="es-ES" sz="1600" dirty="0" smtClean="0">
              <a:latin typeface="Arial Narrow"/>
              <a:ea typeface="Calibri"/>
              <a:cs typeface="Arial"/>
            </a:endParaRPr>
          </a:p>
          <a:p>
            <a:pPr algn="just">
              <a:lnSpc>
                <a:spcPct val="115000"/>
              </a:lnSpc>
              <a:spcAft>
                <a:spcPts val="0"/>
              </a:spcAft>
            </a:pPr>
            <a:endParaRPr lang="es-CO" sz="1600" dirty="0">
              <a:latin typeface="Calibri"/>
              <a:ea typeface="Calibri"/>
              <a:cs typeface="Times New Roman"/>
            </a:endParaRPr>
          </a:p>
          <a:p>
            <a:pPr marL="342900" lvl="0" indent="-342900" algn="just">
              <a:lnSpc>
                <a:spcPct val="115000"/>
              </a:lnSpc>
              <a:spcAft>
                <a:spcPts val="0"/>
              </a:spcAft>
              <a:buFont typeface="Wingdings"/>
              <a:buChar char=""/>
            </a:pPr>
            <a:r>
              <a:rPr lang="es-ES" sz="1600" dirty="0">
                <a:latin typeface="Arial Narrow"/>
                <a:ea typeface="Calibri"/>
                <a:cs typeface="Arial"/>
              </a:rPr>
              <a:t>No se llevan a cabo actividades de explotación minera ni de mantenimiento, lo que representa un riesgo de deslizamiento e inestabilidad. </a:t>
            </a:r>
            <a:endParaRPr lang="es-CO" sz="1600" dirty="0">
              <a:latin typeface="Calibri"/>
              <a:ea typeface="Calibri"/>
              <a:cs typeface="Times New Roman"/>
            </a:endParaRPr>
          </a:p>
          <a:p>
            <a:pPr marL="342900" lvl="0" indent="-342900" algn="just">
              <a:lnSpc>
                <a:spcPct val="115000"/>
              </a:lnSpc>
              <a:spcAft>
                <a:spcPts val="0"/>
              </a:spcAft>
              <a:buFont typeface="Wingdings"/>
              <a:buChar char=""/>
            </a:pPr>
            <a:r>
              <a:rPr lang="es-ES" sz="1600" dirty="0">
                <a:latin typeface="Arial Narrow"/>
                <a:ea typeface="Calibri"/>
                <a:cs typeface="Arial"/>
              </a:rPr>
              <a:t>Se realizan operaciones antitécnicas ya que su actividad no se desarrolla conforme al </a:t>
            </a:r>
            <a:r>
              <a:rPr lang="es-ES" sz="1600" dirty="0" smtClean="0">
                <a:latin typeface="Arial Narrow"/>
                <a:ea typeface="Calibri"/>
                <a:cs typeface="Arial"/>
              </a:rPr>
              <a:t>programa </a:t>
            </a:r>
            <a:r>
              <a:rPr lang="es-ES" sz="1600" dirty="0">
                <a:latin typeface="Arial Narrow"/>
                <a:ea typeface="Calibri"/>
                <a:cs typeface="Arial"/>
              </a:rPr>
              <a:t>de </a:t>
            </a:r>
            <a:r>
              <a:rPr lang="es-ES" sz="1600" dirty="0" smtClean="0">
                <a:latin typeface="Arial Narrow"/>
                <a:ea typeface="Calibri"/>
                <a:cs typeface="Arial"/>
              </a:rPr>
              <a:t>trabajos </a:t>
            </a:r>
            <a:r>
              <a:rPr lang="es-ES" sz="1600" dirty="0">
                <a:latin typeface="Arial Narrow"/>
                <a:ea typeface="Calibri"/>
                <a:cs typeface="Arial"/>
              </a:rPr>
              <a:t>y o</a:t>
            </a:r>
            <a:r>
              <a:rPr lang="es-ES" sz="1600" dirty="0" smtClean="0">
                <a:latin typeface="Arial Narrow"/>
                <a:ea typeface="Calibri"/>
                <a:cs typeface="Arial"/>
              </a:rPr>
              <a:t>bras </a:t>
            </a:r>
            <a:r>
              <a:rPr lang="es-ES" sz="1600" dirty="0">
                <a:latin typeface="Arial Narrow"/>
                <a:ea typeface="Calibri"/>
                <a:cs typeface="Arial"/>
              </a:rPr>
              <a:t>aprobado. </a:t>
            </a:r>
            <a:endParaRPr lang="es-CO" sz="1600" dirty="0">
              <a:latin typeface="Calibri"/>
              <a:ea typeface="Calibri"/>
              <a:cs typeface="Times New Roman"/>
            </a:endParaRPr>
          </a:p>
          <a:p>
            <a:pPr marL="342900" lvl="0" indent="-342900" algn="just">
              <a:lnSpc>
                <a:spcPct val="115000"/>
              </a:lnSpc>
              <a:spcAft>
                <a:spcPts val="0"/>
              </a:spcAft>
              <a:buFont typeface="Wingdings"/>
              <a:buChar char=""/>
            </a:pPr>
            <a:r>
              <a:rPr lang="es-ES" sz="1600" dirty="0">
                <a:latin typeface="Arial Narrow"/>
                <a:ea typeface="Calibri"/>
                <a:cs typeface="Arial"/>
              </a:rPr>
              <a:t>No se cuenta con estudios geotécnicos, hidrológicos e hidrogeológicos. </a:t>
            </a:r>
            <a:endParaRPr lang="es-CO" sz="1600" dirty="0">
              <a:latin typeface="Calibri"/>
              <a:ea typeface="Calibri"/>
              <a:cs typeface="Times New Roman"/>
            </a:endParaRPr>
          </a:p>
          <a:p>
            <a:pPr algn="just">
              <a:lnSpc>
                <a:spcPct val="115000"/>
              </a:lnSpc>
              <a:spcAft>
                <a:spcPts val="0"/>
              </a:spcAft>
            </a:pPr>
            <a:r>
              <a:rPr lang="es-ES" sz="1600" dirty="0">
                <a:latin typeface="Arial Narrow"/>
                <a:ea typeface="Calibri"/>
                <a:cs typeface="Arial"/>
              </a:rPr>
              <a:t> </a:t>
            </a:r>
            <a:endParaRPr lang="es-CO" sz="1600" dirty="0">
              <a:latin typeface="Calibri"/>
              <a:ea typeface="Calibri"/>
              <a:cs typeface="Times New Roman"/>
            </a:endParaRPr>
          </a:p>
          <a:p>
            <a:pPr algn="just">
              <a:lnSpc>
                <a:spcPct val="115000"/>
              </a:lnSpc>
              <a:spcAft>
                <a:spcPts val="0"/>
              </a:spcAft>
            </a:pPr>
            <a:r>
              <a:rPr lang="es-ES" sz="1600" dirty="0" smtClean="0">
                <a:latin typeface="Arial Narrow"/>
                <a:ea typeface="Calibri"/>
                <a:cs typeface="Arial"/>
              </a:rPr>
              <a:t>Se </a:t>
            </a:r>
            <a:r>
              <a:rPr lang="es-ES" sz="1600" dirty="0">
                <a:latin typeface="Arial Narrow"/>
                <a:ea typeface="Calibri"/>
                <a:cs typeface="Arial"/>
              </a:rPr>
              <a:t>visitaron 6 canteras ubicadas sobre la </a:t>
            </a:r>
            <a:r>
              <a:rPr lang="es-ES" sz="1600" dirty="0" smtClean="0">
                <a:latin typeface="Arial Narrow"/>
                <a:ea typeface="Calibri"/>
                <a:cs typeface="Arial"/>
              </a:rPr>
              <a:t>autopista </a:t>
            </a:r>
            <a:r>
              <a:rPr lang="es-ES" sz="1600" dirty="0">
                <a:latin typeface="Arial Narrow"/>
                <a:ea typeface="Calibri"/>
                <a:cs typeface="Arial"/>
              </a:rPr>
              <a:t>Medellín-Bogotá encontrándose que todas las operaciones se encuentran en inactividad ordenada por la autoridad ambiental. Con esta situación, se verificó que no se realiza el debido mantenimiento de los taludes, los canales perimetrales de drenajes y las vías internas, ya que se presentan en condiciones de deterioro e inestabilidad. </a:t>
            </a:r>
            <a:endParaRPr lang="es-CO" sz="1600" dirty="0">
              <a:latin typeface="Calibri"/>
              <a:ea typeface="Calibri"/>
              <a:cs typeface="Times New Roman"/>
            </a:endParaRPr>
          </a:p>
          <a:p>
            <a:pPr algn="just">
              <a:lnSpc>
                <a:spcPct val="115000"/>
              </a:lnSpc>
              <a:spcAft>
                <a:spcPts val="0"/>
              </a:spcAft>
            </a:pPr>
            <a:r>
              <a:rPr lang="es-ES" sz="1600" dirty="0">
                <a:latin typeface="Arial Narrow"/>
                <a:ea typeface="Calibri"/>
                <a:cs typeface="Arial"/>
              </a:rPr>
              <a:t> </a:t>
            </a:r>
            <a:endParaRPr lang="es-CO" sz="1600" dirty="0">
              <a:latin typeface="Calibri"/>
              <a:ea typeface="Calibri"/>
              <a:cs typeface="Times New Roman"/>
            </a:endParaRPr>
          </a:p>
          <a:p>
            <a:pPr algn="just">
              <a:lnSpc>
                <a:spcPct val="115000"/>
              </a:lnSpc>
              <a:spcAft>
                <a:spcPts val="0"/>
              </a:spcAft>
            </a:pPr>
            <a:r>
              <a:rPr lang="es-ES" sz="1600" dirty="0" smtClean="0">
                <a:latin typeface="Arial Narrow"/>
                <a:ea typeface="Calibri"/>
                <a:cs typeface="Arial"/>
              </a:rPr>
              <a:t>Se han </a:t>
            </a:r>
            <a:r>
              <a:rPr lang="es-ES" sz="1600" dirty="0">
                <a:latin typeface="Arial Narrow"/>
                <a:ea typeface="Calibri"/>
                <a:cs typeface="Arial"/>
              </a:rPr>
              <a:t>realizado visitas de seguimiento y verificación a todos aquellos títulos en los que se han presentado accidentes, y se han designado comités de expertos con el propósito de indagar causas de incidentes y exigir el cumplimiento de la normativa. </a:t>
            </a:r>
            <a:endParaRPr lang="es-CO" sz="1600" dirty="0">
              <a:effectLst/>
              <a:latin typeface="Calibri"/>
              <a:ea typeface="Calibri"/>
              <a:cs typeface="Times New Roman"/>
            </a:endParaRPr>
          </a:p>
        </p:txBody>
      </p:sp>
    </p:spTree>
    <p:extLst>
      <p:ext uri="{BB962C8B-B14F-4D97-AF65-F5344CB8AC3E}">
        <p14:creationId xmlns:p14="http://schemas.microsoft.com/office/powerpoint/2010/main" val="37074305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4 Rectángulo redondeado"/>
          <p:cNvSpPr/>
          <p:nvPr/>
        </p:nvSpPr>
        <p:spPr>
          <a:xfrm>
            <a:off x="1151902" y="213755"/>
            <a:ext cx="7985723" cy="437243"/>
          </a:xfrm>
          <a:prstGeom prst="roundRect">
            <a:avLst/>
          </a:prstGeom>
          <a:solidFill>
            <a:srgbClr val="C00000"/>
          </a:solidFill>
          <a:ln>
            <a:solidFill>
              <a:srgbClr val="C00000"/>
            </a:solidFill>
          </a:ln>
        </p:spPr>
        <p:style>
          <a:lnRef idx="1">
            <a:schemeClr val="accent6"/>
          </a:lnRef>
          <a:fillRef idx="2">
            <a:schemeClr val="accent6"/>
          </a:fillRef>
          <a:effectRef idx="1">
            <a:schemeClr val="accent6"/>
          </a:effectRef>
          <a:fontRef idx="minor">
            <a:schemeClr val="dk1"/>
          </a:fontRef>
        </p:style>
        <p:txBody>
          <a:bodyPr anchor="ctr"/>
          <a:lstStyle/>
          <a:p>
            <a:pPr algn="r"/>
            <a:r>
              <a:rPr lang="es-CO" sz="3200" b="1" dirty="0" smtClean="0">
                <a:solidFill>
                  <a:schemeClr val="bg1"/>
                </a:solidFill>
                <a:latin typeface="Arial Narrow" pitchFamily="34" charset="0"/>
              </a:rPr>
              <a:t>ALIANZA COMITÉ ÉLITE DE EXPLOSIVOS</a:t>
            </a:r>
            <a:endParaRPr lang="es-CO" sz="3200" b="1" dirty="0">
              <a:solidFill>
                <a:schemeClr val="bg1"/>
              </a:solidFill>
              <a:latin typeface="Arial Narrow" pitchFamily="34" charset="0"/>
            </a:endParaRPr>
          </a:p>
        </p:txBody>
      </p:sp>
      <p:sp>
        <p:nvSpPr>
          <p:cNvPr id="9" name="Subtítulo 3"/>
          <p:cNvSpPr txBox="1">
            <a:spLocks/>
          </p:cNvSpPr>
          <p:nvPr/>
        </p:nvSpPr>
        <p:spPr>
          <a:xfrm>
            <a:off x="990802" y="704550"/>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10" name="Rectángulo 1"/>
          <p:cNvSpPr/>
          <p:nvPr/>
        </p:nvSpPr>
        <p:spPr>
          <a:xfrm>
            <a:off x="990803" y="704551"/>
            <a:ext cx="8312562" cy="329193"/>
          </a:xfrm>
          <a:prstGeom prst="rect">
            <a:avLst/>
          </a:prstGeom>
        </p:spPr>
        <p:txBody>
          <a:bodyPr wrap="square">
            <a:spAutoFit/>
          </a:bodyPr>
          <a:lstStyle/>
          <a:p>
            <a:endParaRPr lang="es-CO" sz="1539" dirty="0"/>
          </a:p>
        </p:txBody>
      </p:sp>
      <p:sp>
        <p:nvSpPr>
          <p:cNvPr id="7" name="Subtítulo 3"/>
          <p:cNvSpPr txBox="1">
            <a:spLocks/>
          </p:cNvSpPr>
          <p:nvPr/>
        </p:nvSpPr>
        <p:spPr>
          <a:xfrm>
            <a:off x="989798" y="1103687"/>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8" name="Rectángulo 1"/>
          <p:cNvSpPr/>
          <p:nvPr/>
        </p:nvSpPr>
        <p:spPr>
          <a:xfrm>
            <a:off x="989799" y="1103688"/>
            <a:ext cx="8312562" cy="329193"/>
          </a:xfrm>
          <a:prstGeom prst="rect">
            <a:avLst/>
          </a:prstGeom>
        </p:spPr>
        <p:txBody>
          <a:bodyPr wrap="square">
            <a:spAutoFit/>
          </a:bodyPr>
          <a:lstStyle/>
          <a:p>
            <a:endParaRPr lang="es-CO" sz="1539" dirty="0"/>
          </a:p>
        </p:txBody>
      </p:sp>
      <p:sp>
        <p:nvSpPr>
          <p:cNvPr id="11" name="Subtítulo 3"/>
          <p:cNvSpPr txBox="1">
            <a:spLocks/>
          </p:cNvSpPr>
          <p:nvPr/>
        </p:nvSpPr>
        <p:spPr>
          <a:xfrm>
            <a:off x="871048" y="973062"/>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12" name="Rectángulo 1"/>
          <p:cNvSpPr/>
          <p:nvPr/>
        </p:nvSpPr>
        <p:spPr>
          <a:xfrm>
            <a:off x="871049" y="973063"/>
            <a:ext cx="8312562" cy="329193"/>
          </a:xfrm>
          <a:prstGeom prst="rect">
            <a:avLst/>
          </a:prstGeom>
        </p:spPr>
        <p:txBody>
          <a:bodyPr wrap="square">
            <a:spAutoFit/>
          </a:bodyPr>
          <a:lstStyle/>
          <a:p>
            <a:endParaRPr lang="es-CO" sz="1539" dirty="0"/>
          </a:p>
        </p:txBody>
      </p:sp>
      <p:sp>
        <p:nvSpPr>
          <p:cNvPr id="13" name="Subtítulo 3"/>
          <p:cNvSpPr txBox="1">
            <a:spLocks/>
          </p:cNvSpPr>
          <p:nvPr/>
        </p:nvSpPr>
        <p:spPr>
          <a:xfrm>
            <a:off x="444306" y="1079937"/>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14" name="Rectángulo 1"/>
          <p:cNvSpPr/>
          <p:nvPr/>
        </p:nvSpPr>
        <p:spPr>
          <a:xfrm>
            <a:off x="444307" y="1079938"/>
            <a:ext cx="8312562" cy="329193"/>
          </a:xfrm>
          <a:prstGeom prst="rect">
            <a:avLst/>
          </a:prstGeom>
        </p:spPr>
        <p:txBody>
          <a:bodyPr wrap="square">
            <a:spAutoFit/>
          </a:bodyPr>
          <a:lstStyle/>
          <a:p>
            <a:endParaRPr lang="es-CO" sz="1539" dirty="0"/>
          </a:p>
        </p:txBody>
      </p:sp>
      <p:sp>
        <p:nvSpPr>
          <p:cNvPr id="15" name="Subtítulo 3"/>
          <p:cNvSpPr txBox="1">
            <a:spLocks/>
          </p:cNvSpPr>
          <p:nvPr/>
        </p:nvSpPr>
        <p:spPr>
          <a:xfrm>
            <a:off x="444306" y="1448062"/>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16" name="Rectángulo 1"/>
          <p:cNvSpPr/>
          <p:nvPr/>
        </p:nvSpPr>
        <p:spPr>
          <a:xfrm>
            <a:off x="444307" y="1448063"/>
            <a:ext cx="8312562" cy="329193"/>
          </a:xfrm>
          <a:prstGeom prst="rect">
            <a:avLst/>
          </a:prstGeom>
        </p:spPr>
        <p:txBody>
          <a:bodyPr wrap="square">
            <a:spAutoFit/>
          </a:bodyPr>
          <a:lstStyle/>
          <a:p>
            <a:endParaRPr lang="es-CO" sz="1539" dirty="0"/>
          </a:p>
        </p:txBody>
      </p:sp>
      <p:sp>
        <p:nvSpPr>
          <p:cNvPr id="17" name="Subtítulo 3"/>
          <p:cNvSpPr txBox="1">
            <a:spLocks/>
          </p:cNvSpPr>
          <p:nvPr/>
        </p:nvSpPr>
        <p:spPr>
          <a:xfrm>
            <a:off x="563056" y="1495562"/>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400" dirty="0"/>
          </a:p>
        </p:txBody>
      </p:sp>
      <p:sp>
        <p:nvSpPr>
          <p:cNvPr id="18" name="Rectángulo 1"/>
          <p:cNvSpPr/>
          <p:nvPr/>
        </p:nvSpPr>
        <p:spPr>
          <a:xfrm>
            <a:off x="563057" y="1495563"/>
            <a:ext cx="8312562" cy="338554"/>
          </a:xfrm>
          <a:prstGeom prst="rect">
            <a:avLst/>
          </a:prstGeom>
        </p:spPr>
        <p:txBody>
          <a:bodyPr wrap="square">
            <a:spAutoFit/>
          </a:bodyPr>
          <a:lstStyle/>
          <a:p>
            <a:endParaRPr lang="es-CO" sz="1600" dirty="0"/>
          </a:p>
        </p:txBody>
      </p:sp>
      <p:sp>
        <p:nvSpPr>
          <p:cNvPr id="19" name="Subtítulo 3"/>
          <p:cNvSpPr txBox="1">
            <a:spLocks/>
          </p:cNvSpPr>
          <p:nvPr/>
        </p:nvSpPr>
        <p:spPr>
          <a:xfrm>
            <a:off x="444306" y="1448062"/>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20" name="Rectángulo 1"/>
          <p:cNvSpPr/>
          <p:nvPr/>
        </p:nvSpPr>
        <p:spPr>
          <a:xfrm>
            <a:off x="444307" y="1448063"/>
            <a:ext cx="8312562" cy="329193"/>
          </a:xfrm>
          <a:prstGeom prst="rect">
            <a:avLst/>
          </a:prstGeom>
        </p:spPr>
        <p:txBody>
          <a:bodyPr wrap="square">
            <a:spAutoFit/>
          </a:bodyPr>
          <a:lstStyle/>
          <a:p>
            <a:endParaRPr lang="es-CO" sz="1539" dirty="0"/>
          </a:p>
        </p:txBody>
      </p:sp>
      <p:sp>
        <p:nvSpPr>
          <p:cNvPr id="21" name="Subtítulo 3"/>
          <p:cNvSpPr txBox="1">
            <a:spLocks/>
          </p:cNvSpPr>
          <p:nvPr/>
        </p:nvSpPr>
        <p:spPr>
          <a:xfrm>
            <a:off x="444306" y="1554937"/>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22" name="Rectángulo 1"/>
          <p:cNvSpPr/>
          <p:nvPr/>
        </p:nvSpPr>
        <p:spPr>
          <a:xfrm>
            <a:off x="444307" y="1554938"/>
            <a:ext cx="8312562" cy="329193"/>
          </a:xfrm>
          <a:prstGeom prst="rect">
            <a:avLst/>
          </a:prstGeom>
        </p:spPr>
        <p:txBody>
          <a:bodyPr wrap="square">
            <a:spAutoFit/>
          </a:bodyPr>
          <a:lstStyle/>
          <a:p>
            <a:endParaRPr lang="es-CO" sz="1539" dirty="0"/>
          </a:p>
        </p:txBody>
      </p:sp>
      <p:sp>
        <p:nvSpPr>
          <p:cNvPr id="24" name="Subtítulo 3"/>
          <p:cNvSpPr txBox="1">
            <a:spLocks/>
          </p:cNvSpPr>
          <p:nvPr/>
        </p:nvSpPr>
        <p:spPr>
          <a:xfrm>
            <a:off x="408681" y="1756812"/>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25" name="Rectángulo 1"/>
          <p:cNvSpPr/>
          <p:nvPr/>
        </p:nvSpPr>
        <p:spPr>
          <a:xfrm>
            <a:off x="408682" y="1756813"/>
            <a:ext cx="8312562" cy="329193"/>
          </a:xfrm>
          <a:prstGeom prst="rect">
            <a:avLst/>
          </a:prstGeom>
        </p:spPr>
        <p:txBody>
          <a:bodyPr wrap="square">
            <a:spAutoFit/>
          </a:bodyPr>
          <a:lstStyle/>
          <a:p>
            <a:endParaRPr lang="es-CO" sz="1539" dirty="0"/>
          </a:p>
        </p:txBody>
      </p:sp>
      <p:sp>
        <p:nvSpPr>
          <p:cNvPr id="23" name="Subtítulo 3"/>
          <p:cNvSpPr txBox="1">
            <a:spLocks/>
          </p:cNvSpPr>
          <p:nvPr/>
        </p:nvSpPr>
        <p:spPr>
          <a:xfrm>
            <a:off x="384931" y="1068062"/>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26" name="Rectángulo 1"/>
          <p:cNvSpPr/>
          <p:nvPr/>
        </p:nvSpPr>
        <p:spPr>
          <a:xfrm>
            <a:off x="384932" y="1068063"/>
            <a:ext cx="8312562" cy="329193"/>
          </a:xfrm>
          <a:prstGeom prst="rect">
            <a:avLst/>
          </a:prstGeom>
        </p:spPr>
        <p:txBody>
          <a:bodyPr wrap="square">
            <a:spAutoFit/>
          </a:bodyPr>
          <a:lstStyle/>
          <a:p>
            <a:endParaRPr lang="es-CO" sz="1539" dirty="0"/>
          </a:p>
        </p:txBody>
      </p:sp>
      <p:sp>
        <p:nvSpPr>
          <p:cNvPr id="29" name="28 Rectángulo"/>
          <p:cNvSpPr/>
          <p:nvPr/>
        </p:nvSpPr>
        <p:spPr>
          <a:xfrm>
            <a:off x="827123" y="1677561"/>
            <a:ext cx="7668344" cy="322845"/>
          </a:xfrm>
          <a:prstGeom prst="rect">
            <a:avLst/>
          </a:prstGeom>
        </p:spPr>
        <p:txBody>
          <a:bodyPr wrap="square">
            <a:spAutoFit/>
          </a:bodyPr>
          <a:lstStyle/>
          <a:p>
            <a:pPr algn="just">
              <a:lnSpc>
                <a:spcPct val="107000"/>
              </a:lnSpc>
              <a:spcAft>
                <a:spcPts val="0"/>
              </a:spcAft>
            </a:pPr>
            <a:r>
              <a:rPr lang="es-CO" sz="1400" dirty="0">
                <a:latin typeface="Arial Narrow"/>
                <a:ea typeface="Calibri"/>
                <a:cs typeface="Arial"/>
              </a:rPr>
              <a:t> </a:t>
            </a:r>
            <a:endParaRPr lang="es-CO" sz="1200" dirty="0">
              <a:effectLst/>
              <a:latin typeface="Calibri"/>
              <a:ea typeface="Calibri"/>
              <a:cs typeface="Times New Roman"/>
            </a:endParaRPr>
          </a:p>
        </p:txBody>
      </p:sp>
      <p:sp>
        <p:nvSpPr>
          <p:cNvPr id="27" name="26 Rectángulo"/>
          <p:cNvSpPr/>
          <p:nvPr/>
        </p:nvSpPr>
        <p:spPr>
          <a:xfrm>
            <a:off x="611560" y="613571"/>
            <a:ext cx="7992888" cy="5355312"/>
          </a:xfrm>
          <a:prstGeom prst="rect">
            <a:avLst/>
          </a:prstGeom>
        </p:spPr>
        <p:txBody>
          <a:bodyPr wrap="square">
            <a:spAutoFit/>
          </a:bodyPr>
          <a:lstStyle/>
          <a:p>
            <a:pPr algn="just">
              <a:spcAft>
                <a:spcPts val="0"/>
              </a:spcAft>
            </a:pPr>
            <a:r>
              <a:rPr lang="es-ES" dirty="0" smtClean="0">
                <a:latin typeface="Arial Narrow"/>
                <a:ea typeface="Calibri"/>
                <a:cs typeface="Arial"/>
              </a:rPr>
              <a:t>Se hicieron seguimientos a títulos </a:t>
            </a:r>
            <a:r>
              <a:rPr lang="es-ES" dirty="0">
                <a:latin typeface="Arial Narrow"/>
                <a:ea typeface="Calibri"/>
                <a:cs typeface="Arial"/>
              </a:rPr>
              <a:t>mineros a los que se otorgó explosivos para el año 2017, se realizaron </a:t>
            </a:r>
            <a:r>
              <a:rPr lang="es-ES" dirty="0" smtClean="0">
                <a:latin typeface="Arial Narrow"/>
                <a:ea typeface="Calibri"/>
                <a:cs typeface="Arial"/>
              </a:rPr>
              <a:t>visitas </a:t>
            </a:r>
            <a:r>
              <a:rPr lang="es-ES" dirty="0">
                <a:latin typeface="Arial Narrow"/>
                <a:ea typeface="Calibri"/>
                <a:cs typeface="Arial"/>
              </a:rPr>
              <a:t>en los municipios de Segovia y Remedios, algunas de las cuales contaron con el acompañamiento del Ejército Nacional y el Departamento del Control y Comercio de Armas-DCCA. Dirección Control Comercio de Armas del Ejército Nacional quien acompaña las visitas de verificación e inspección.</a:t>
            </a:r>
            <a:endParaRPr lang="es-CO" sz="1600" dirty="0">
              <a:latin typeface="Calibri"/>
              <a:ea typeface="Calibri"/>
              <a:cs typeface="Times New Roman"/>
            </a:endParaRPr>
          </a:p>
          <a:p>
            <a:pPr algn="just">
              <a:spcAft>
                <a:spcPts val="0"/>
              </a:spcAft>
            </a:pPr>
            <a:r>
              <a:rPr lang="es-ES" dirty="0">
                <a:latin typeface="Arial Narrow"/>
                <a:ea typeface="Calibri"/>
                <a:cs typeface="Arial"/>
              </a:rPr>
              <a:t> </a:t>
            </a:r>
            <a:endParaRPr lang="es-CO" sz="1600" dirty="0">
              <a:latin typeface="Calibri"/>
              <a:ea typeface="Calibri"/>
              <a:cs typeface="Times New Roman"/>
            </a:endParaRPr>
          </a:p>
          <a:p>
            <a:pPr algn="just">
              <a:spcAft>
                <a:spcPts val="0"/>
              </a:spcAft>
            </a:pPr>
            <a:r>
              <a:rPr lang="es-ES" dirty="0" smtClean="0">
                <a:latin typeface="Arial Narrow"/>
                <a:ea typeface="Calibri"/>
                <a:cs typeface="Arial"/>
              </a:rPr>
              <a:t>Se </a:t>
            </a:r>
            <a:r>
              <a:rPr lang="es-ES" dirty="0">
                <a:latin typeface="Arial Narrow"/>
                <a:ea typeface="Calibri"/>
                <a:cs typeface="Arial"/>
              </a:rPr>
              <a:t>requirió a 85 t</a:t>
            </a:r>
            <a:r>
              <a:rPr lang="es-ES" dirty="0" smtClean="0">
                <a:latin typeface="Arial Narrow"/>
                <a:ea typeface="Calibri"/>
                <a:cs typeface="Arial"/>
              </a:rPr>
              <a:t>itulares </a:t>
            </a:r>
            <a:r>
              <a:rPr lang="es-ES" dirty="0">
                <a:latin typeface="Arial Narrow"/>
                <a:ea typeface="Calibri"/>
                <a:cs typeface="Arial"/>
              </a:rPr>
              <a:t>m</a:t>
            </a:r>
            <a:r>
              <a:rPr lang="es-ES" dirty="0" smtClean="0">
                <a:latin typeface="Arial Narrow"/>
                <a:ea typeface="Calibri"/>
                <a:cs typeface="Arial"/>
              </a:rPr>
              <a:t>ineros </a:t>
            </a:r>
            <a:r>
              <a:rPr lang="es-ES" dirty="0">
                <a:latin typeface="Arial Narrow"/>
                <a:ea typeface="Calibri"/>
                <a:cs typeface="Arial"/>
              </a:rPr>
              <a:t>información sobre el estado actual del consumo de explosivos, fechas de realización y ejecución de cada voladura y protocolos de voladura para cada tipo de explotación </a:t>
            </a:r>
            <a:r>
              <a:rPr lang="es-ES" dirty="0" smtClean="0">
                <a:latin typeface="Arial Narrow"/>
                <a:ea typeface="Calibri"/>
                <a:cs typeface="Arial"/>
              </a:rPr>
              <a:t>minera. Con </a:t>
            </a:r>
            <a:r>
              <a:rPr lang="es-ES" dirty="0">
                <a:latin typeface="Arial Narrow"/>
                <a:ea typeface="Calibri"/>
                <a:cs typeface="Arial"/>
              </a:rPr>
              <a:t>el fin de vincular a los alcaldes y corporaciones ambientales de los diferentes municipios, se </a:t>
            </a:r>
            <a:r>
              <a:rPr lang="es-ES" dirty="0" smtClean="0">
                <a:latin typeface="Arial Narrow"/>
                <a:ea typeface="Calibri"/>
                <a:cs typeface="Arial"/>
              </a:rPr>
              <a:t>les ha </a:t>
            </a:r>
            <a:r>
              <a:rPr lang="es-ES" dirty="0">
                <a:latin typeface="Arial Narrow"/>
                <a:ea typeface="Calibri"/>
                <a:cs typeface="Arial"/>
              </a:rPr>
              <a:t>oficiado para que hagan parte del seguimiento e inspección de explosivos. </a:t>
            </a:r>
            <a:endParaRPr lang="es-CO" sz="1600" dirty="0">
              <a:latin typeface="Calibri"/>
              <a:ea typeface="Calibri"/>
              <a:cs typeface="Times New Roman"/>
            </a:endParaRPr>
          </a:p>
          <a:p>
            <a:pPr algn="just">
              <a:spcAft>
                <a:spcPts val="0"/>
              </a:spcAft>
            </a:pPr>
            <a:r>
              <a:rPr lang="es-ES" dirty="0">
                <a:solidFill>
                  <a:srgbClr val="000000"/>
                </a:solidFill>
                <a:latin typeface="Arial Narrow"/>
                <a:ea typeface="Calibri"/>
                <a:cs typeface="Arial"/>
              </a:rPr>
              <a:t> </a:t>
            </a:r>
            <a:endParaRPr lang="es-CO" sz="1600" dirty="0">
              <a:latin typeface="Calibri"/>
              <a:ea typeface="Calibri"/>
              <a:cs typeface="Times New Roman"/>
            </a:endParaRPr>
          </a:p>
          <a:p>
            <a:pPr algn="just"/>
            <a:r>
              <a:rPr lang="es-CO" dirty="0" smtClean="0">
                <a:latin typeface="Arial Narrow"/>
                <a:ea typeface="Calibri"/>
                <a:cs typeface="Arial"/>
              </a:rPr>
              <a:t>Se </a:t>
            </a:r>
            <a:r>
              <a:rPr lang="es-CO" dirty="0">
                <a:latin typeface="Arial Narrow"/>
                <a:ea typeface="Calibri"/>
                <a:cs typeface="Arial"/>
              </a:rPr>
              <a:t>creó el </a:t>
            </a:r>
            <a:r>
              <a:rPr lang="es-CO" b="1" dirty="0">
                <a:latin typeface="Arial Narrow"/>
                <a:ea typeface="Calibri"/>
                <a:cs typeface="Arial"/>
              </a:rPr>
              <a:t>“</a:t>
            </a:r>
            <a:r>
              <a:rPr lang="es-CO" b="1" spc="10" dirty="0">
                <a:latin typeface="Arial Narrow"/>
                <a:ea typeface="Calibri"/>
                <a:cs typeface="Arial"/>
              </a:rPr>
              <a:t>P</a:t>
            </a:r>
            <a:r>
              <a:rPr lang="es-CO" b="1" spc="-5" dirty="0">
                <a:latin typeface="Arial Narrow"/>
                <a:ea typeface="Calibri"/>
                <a:cs typeface="Arial"/>
              </a:rPr>
              <a:t>r</a:t>
            </a:r>
            <a:r>
              <a:rPr lang="es-CO" b="1" spc="5" dirty="0">
                <a:latin typeface="Arial Narrow"/>
                <a:ea typeface="Calibri"/>
                <a:cs typeface="Arial"/>
              </a:rPr>
              <a:t>o</a:t>
            </a:r>
            <a:r>
              <a:rPr lang="es-CO" b="1" spc="-5" dirty="0">
                <a:latin typeface="Arial Narrow"/>
                <a:ea typeface="Calibri"/>
                <a:cs typeface="Arial"/>
              </a:rPr>
              <a:t>ced</a:t>
            </a:r>
            <a:r>
              <a:rPr lang="es-CO" b="1" spc="-10" dirty="0">
                <a:latin typeface="Arial Narrow"/>
                <a:ea typeface="Calibri"/>
                <a:cs typeface="Arial"/>
              </a:rPr>
              <a:t>i</a:t>
            </a:r>
            <a:r>
              <a:rPr lang="es-CO" b="1" dirty="0">
                <a:latin typeface="Arial Narrow"/>
                <a:ea typeface="Calibri"/>
                <a:cs typeface="Arial"/>
              </a:rPr>
              <a:t>m</a:t>
            </a:r>
            <a:r>
              <a:rPr lang="es-CO" b="1" spc="5" dirty="0">
                <a:latin typeface="Arial Narrow"/>
                <a:ea typeface="Calibri"/>
                <a:cs typeface="Arial"/>
              </a:rPr>
              <a:t>i</a:t>
            </a:r>
            <a:r>
              <a:rPr lang="es-CO" b="1" spc="-5" dirty="0">
                <a:latin typeface="Arial Narrow"/>
                <a:ea typeface="Calibri"/>
                <a:cs typeface="Arial"/>
              </a:rPr>
              <a:t>ent</a:t>
            </a:r>
            <a:r>
              <a:rPr lang="es-CO" b="1" dirty="0">
                <a:latin typeface="Arial Narrow"/>
                <a:ea typeface="Calibri"/>
                <a:cs typeface="Arial"/>
              </a:rPr>
              <a:t>o </a:t>
            </a:r>
            <a:r>
              <a:rPr lang="es-CO" b="1" spc="10" dirty="0">
                <a:latin typeface="Arial Narrow"/>
                <a:ea typeface="Calibri"/>
                <a:cs typeface="Arial"/>
              </a:rPr>
              <a:t>P</a:t>
            </a:r>
            <a:r>
              <a:rPr lang="es-CO" b="1" spc="-5" dirty="0">
                <a:latin typeface="Arial Narrow"/>
                <a:ea typeface="Calibri"/>
                <a:cs typeface="Arial"/>
              </a:rPr>
              <a:t>a</a:t>
            </a:r>
            <a:r>
              <a:rPr lang="es-CO" b="1" spc="-15" dirty="0">
                <a:latin typeface="Arial Narrow"/>
                <a:ea typeface="Calibri"/>
                <a:cs typeface="Arial"/>
              </a:rPr>
              <a:t>r</a:t>
            </a:r>
            <a:r>
              <a:rPr lang="es-CO" b="1" dirty="0">
                <a:latin typeface="Arial Narrow"/>
                <a:ea typeface="Calibri"/>
                <a:cs typeface="Arial"/>
              </a:rPr>
              <a:t>a Ma</a:t>
            </a:r>
            <a:r>
              <a:rPr lang="es-CO" b="1" spc="-10" dirty="0">
                <a:latin typeface="Arial Narrow"/>
                <a:ea typeface="Calibri"/>
                <a:cs typeface="Arial"/>
              </a:rPr>
              <a:t>n</a:t>
            </a:r>
            <a:r>
              <a:rPr lang="es-CO" b="1" spc="-5" dirty="0">
                <a:latin typeface="Arial Narrow"/>
                <a:ea typeface="Calibri"/>
                <a:cs typeface="Arial"/>
              </a:rPr>
              <a:t>e</a:t>
            </a:r>
            <a:r>
              <a:rPr lang="es-CO" b="1" dirty="0">
                <a:latin typeface="Arial Narrow"/>
                <a:ea typeface="Calibri"/>
                <a:cs typeface="Arial"/>
              </a:rPr>
              <a:t>jo</a:t>
            </a:r>
            <a:r>
              <a:rPr lang="es-CO" b="1" spc="5" dirty="0">
                <a:latin typeface="Arial Narrow"/>
                <a:ea typeface="Calibri"/>
                <a:cs typeface="Arial"/>
              </a:rPr>
              <a:t> </a:t>
            </a:r>
            <a:r>
              <a:rPr lang="es-CO" b="1" spc="-5" dirty="0">
                <a:latin typeface="Arial Narrow"/>
                <a:ea typeface="Calibri"/>
                <a:cs typeface="Arial"/>
              </a:rPr>
              <a:t>D</a:t>
            </a:r>
            <a:r>
              <a:rPr lang="es-CO" b="1" dirty="0">
                <a:latin typeface="Arial Narrow"/>
                <a:ea typeface="Calibri"/>
                <a:cs typeface="Arial"/>
              </a:rPr>
              <a:t>e</a:t>
            </a:r>
            <a:r>
              <a:rPr lang="es-CO" b="1" spc="-5" dirty="0">
                <a:latin typeface="Arial Narrow"/>
                <a:ea typeface="Calibri"/>
                <a:cs typeface="Arial"/>
              </a:rPr>
              <a:t> Ex</a:t>
            </a:r>
            <a:r>
              <a:rPr lang="es-CO" b="1" spc="10" dirty="0">
                <a:latin typeface="Arial Narrow"/>
                <a:ea typeface="Calibri"/>
                <a:cs typeface="Arial"/>
              </a:rPr>
              <a:t>p</a:t>
            </a:r>
            <a:r>
              <a:rPr lang="es-CO" b="1" spc="-15" dirty="0">
                <a:latin typeface="Arial Narrow"/>
                <a:ea typeface="Calibri"/>
                <a:cs typeface="Arial"/>
              </a:rPr>
              <a:t>l</a:t>
            </a:r>
            <a:r>
              <a:rPr lang="es-CO" b="1" spc="5" dirty="0">
                <a:latin typeface="Arial Narrow"/>
                <a:ea typeface="Calibri"/>
                <a:cs typeface="Arial"/>
              </a:rPr>
              <a:t>o</a:t>
            </a:r>
            <a:r>
              <a:rPr lang="es-CO" b="1" dirty="0">
                <a:latin typeface="Arial Narrow"/>
                <a:ea typeface="Calibri"/>
                <a:cs typeface="Arial"/>
              </a:rPr>
              <a:t>s</a:t>
            </a:r>
            <a:r>
              <a:rPr lang="es-CO" b="1" spc="-10" dirty="0">
                <a:latin typeface="Arial Narrow"/>
                <a:ea typeface="Calibri"/>
                <a:cs typeface="Arial"/>
              </a:rPr>
              <a:t>i</a:t>
            </a:r>
            <a:r>
              <a:rPr lang="es-CO" b="1" spc="-5" dirty="0">
                <a:latin typeface="Arial Narrow"/>
                <a:ea typeface="Calibri"/>
                <a:cs typeface="Arial"/>
              </a:rPr>
              <a:t>v</a:t>
            </a:r>
            <a:r>
              <a:rPr lang="es-CO" b="1" spc="5" dirty="0">
                <a:latin typeface="Arial Narrow"/>
                <a:ea typeface="Calibri"/>
                <a:cs typeface="Arial"/>
              </a:rPr>
              <a:t>o</a:t>
            </a:r>
            <a:r>
              <a:rPr lang="es-CO" b="1" dirty="0">
                <a:latin typeface="Arial Narrow"/>
                <a:ea typeface="Calibri"/>
                <a:cs typeface="Arial"/>
              </a:rPr>
              <a:t>s </a:t>
            </a:r>
            <a:r>
              <a:rPr lang="es-CO" b="1" spc="-5" dirty="0">
                <a:latin typeface="Arial Narrow"/>
                <a:ea typeface="Calibri"/>
                <a:cs typeface="Arial"/>
              </a:rPr>
              <a:t>E</a:t>
            </a:r>
            <a:r>
              <a:rPr lang="es-CO" b="1" dirty="0">
                <a:latin typeface="Arial Narrow"/>
                <a:ea typeface="Calibri"/>
                <a:cs typeface="Arial"/>
              </a:rPr>
              <a:t>n</a:t>
            </a:r>
            <a:r>
              <a:rPr lang="es-CO" b="1" spc="-5" dirty="0">
                <a:latin typeface="Arial Narrow"/>
                <a:ea typeface="Calibri"/>
                <a:cs typeface="Arial"/>
              </a:rPr>
              <a:t> La</a:t>
            </a:r>
            <a:r>
              <a:rPr lang="es-CO" b="1" spc="5" dirty="0">
                <a:latin typeface="Arial Narrow"/>
                <a:ea typeface="Calibri"/>
                <a:cs typeface="Arial"/>
              </a:rPr>
              <a:t>bo</a:t>
            </a:r>
            <a:r>
              <a:rPr lang="es-CO" b="1" spc="-5" dirty="0">
                <a:latin typeface="Arial Narrow"/>
                <a:ea typeface="Calibri"/>
                <a:cs typeface="Arial"/>
              </a:rPr>
              <a:t>re</a:t>
            </a:r>
            <a:r>
              <a:rPr lang="es-CO" b="1" dirty="0">
                <a:latin typeface="Arial Narrow"/>
                <a:ea typeface="Calibri"/>
                <a:cs typeface="Arial"/>
              </a:rPr>
              <a:t>s Min</a:t>
            </a:r>
            <a:r>
              <a:rPr lang="es-CO" b="1" spc="-5" dirty="0">
                <a:latin typeface="Arial Narrow"/>
                <a:ea typeface="Calibri"/>
                <a:cs typeface="Arial"/>
              </a:rPr>
              <a:t>er</a:t>
            </a:r>
            <a:r>
              <a:rPr lang="es-CO" b="1" spc="-15" dirty="0">
                <a:latin typeface="Arial Narrow"/>
                <a:ea typeface="Calibri"/>
                <a:cs typeface="Arial"/>
              </a:rPr>
              <a:t>a</a:t>
            </a:r>
            <a:r>
              <a:rPr lang="es-CO" b="1" dirty="0">
                <a:latin typeface="Arial Narrow"/>
                <a:ea typeface="Calibri"/>
                <a:cs typeface="Arial"/>
              </a:rPr>
              <a:t>s” </a:t>
            </a:r>
            <a:r>
              <a:rPr lang="es-CO" dirty="0">
                <a:latin typeface="Arial Narrow"/>
                <a:ea typeface="Calibri"/>
                <a:cs typeface="Arial"/>
              </a:rPr>
              <a:t>que exige la realización de visita de fiscalización minera para aquellos títulos mineros que solicitan explosivos para el año </a:t>
            </a:r>
            <a:r>
              <a:rPr lang="es-CO" dirty="0" smtClean="0">
                <a:latin typeface="Arial Narrow"/>
                <a:ea typeface="Calibri"/>
                <a:cs typeface="Arial"/>
              </a:rPr>
              <a:t>2018, con el cual se realiza: </a:t>
            </a:r>
          </a:p>
          <a:p>
            <a:pPr marL="285750" indent="-285750" algn="just">
              <a:buFont typeface="Arial" pitchFamily="34" charset="0"/>
              <a:buChar char="•"/>
            </a:pPr>
            <a:r>
              <a:rPr lang="es-CO" dirty="0" smtClean="0">
                <a:latin typeface="Arial Narrow"/>
                <a:cs typeface="Arial"/>
              </a:rPr>
              <a:t>Evaluación documental</a:t>
            </a:r>
          </a:p>
          <a:p>
            <a:pPr marL="285750" indent="-285750" algn="just">
              <a:buFont typeface="Arial" pitchFamily="34" charset="0"/>
              <a:buChar char="•"/>
            </a:pPr>
            <a:r>
              <a:rPr lang="es-CO" dirty="0" smtClean="0">
                <a:latin typeface="Arial Narrow"/>
                <a:cs typeface="Arial"/>
              </a:rPr>
              <a:t>Visita de verificación y seguimiento al uso de explosivos</a:t>
            </a:r>
          </a:p>
          <a:p>
            <a:pPr marL="285750" indent="-285750" algn="just">
              <a:buFont typeface="Arial" pitchFamily="34" charset="0"/>
              <a:buChar char="•"/>
            </a:pPr>
            <a:r>
              <a:rPr lang="es-CO" dirty="0" smtClean="0">
                <a:latin typeface="Arial Narrow"/>
                <a:cs typeface="Arial"/>
              </a:rPr>
              <a:t>Concepto técnico de explosivos</a:t>
            </a:r>
          </a:p>
          <a:p>
            <a:pPr marL="285750" indent="-285750" algn="just">
              <a:buFont typeface="Arial" pitchFamily="34" charset="0"/>
              <a:buChar char="•"/>
            </a:pPr>
            <a:r>
              <a:rPr lang="es-CO" dirty="0" smtClean="0">
                <a:latin typeface="Arial Narrow"/>
                <a:cs typeface="Arial"/>
              </a:rPr>
              <a:t>Certificado de uso y consumo de explosivos</a:t>
            </a:r>
            <a:endParaRPr lang="es-CO" dirty="0"/>
          </a:p>
        </p:txBody>
      </p:sp>
    </p:spTree>
    <p:extLst>
      <p:ext uri="{BB962C8B-B14F-4D97-AF65-F5344CB8AC3E}">
        <p14:creationId xmlns:p14="http://schemas.microsoft.com/office/powerpoint/2010/main" val="33465169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4 Rectángulo redondeado"/>
          <p:cNvSpPr/>
          <p:nvPr/>
        </p:nvSpPr>
        <p:spPr>
          <a:xfrm>
            <a:off x="1151902" y="213755"/>
            <a:ext cx="7985723" cy="437243"/>
          </a:xfrm>
          <a:prstGeom prst="roundRect">
            <a:avLst/>
          </a:prstGeom>
          <a:solidFill>
            <a:srgbClr val="C00000"/>
          </a:solidFill>
          <a:ln>
            <a:solidFill>
              <a:srgbClr val="C00000"/>
            </a:solidFill>
          </a:ln>
        </p:spPr>
        <p:style>
          <a:lnRef idx="1">
            <a:schemeClr val="accent6"/>
          </a:lnRef>
          <a:fillRef idx="2">
            <a:schemeClr val="accent6"/>
          </a:fillRef>
          <a:effectRef idx="1">
            <a:schemeClr val="accent6"/>
          </a:effectRef>
          <a:fontRef idx="minor">
            <a:schemeClr val="dk1"/>
          </a:fontRef>
        </p:style>
        <p:txBody>
          <a:bodyPr anchor="ctr"/>
          <a:lstStyle/>
          <a:p>
            <a:pPr algn="r"/>
            <a:r>
              <a:rPr lang="es-CO" b="1" dirty="0" smtClean="0">
                <a:solidFill>
                  <a:schemeClr val="bg1"/>
                </a:solidFill>
                <a:latin typeface="Arial Narrow" pitchFamily="34" charset="0"/>
              </a:rPr>
              <a:t>PROCEDIMIENTO PARA MANEJO DE EXPLOSIVOS EN LABORES MINERAS - VISITAS</a:t>
            </a:r>
            <a:endParaRPr lang="es-CO" b="1" dirty="0">
              <a:solidFill>
                <a:schemeClr val="bg1"/>
              </a:solidFill>
              <a:latin typeface="Arial Narrow" pitchFamily="34" charset="0"/>
            </a:endParaRPr>
          </a:p>
        </p:txBody>
      </p:sp>
      <p:sp>
        <p:nvSpPr>
          <p:cNvPr id="9" name="Subtítulo 3"/>
          <p:cNvSpPr txBox="1">
            <a:spLocks/>
          </p:cNvSpPr>
          <p:nvPr/>
        </p:nvSpPr>
        <p:spPr>
          <a:xfrm>
            <a:off x="990802" y="704550"/>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10" name="Rectángulo 1"/>
          <p:cNvSpPr/>
          <p:nvPr/>
        </p:nvSpPr>
        <p:spPr>
          <a:xfrm>
            <a:off x="990803" y="704551"/>
            <a:ext cx="8312562" cy="329193"/>
          </a:xfrm>
          <a:prstGeom prst="rect">
            <a:avLst/>
          </a:prstGeom>
        </p:spPr>
        <p:txBody>
          <a:bodyPr wrap="square">
            <a:spAutoFit/>
          </a:bodyPr>
          <a:lstStyle/>
          <a:p>
            <a:endParaRPr lang="es-CO" sz="1539" dirty="0"/>
          </a:p>
        </p:txBody>
      </p:sp>
      <p:sp>
        <p:nvSpPr>
          <p:cNvPr id="7" name="Subtítulo 3"/>
          <p:cNvSpPr txBox="1">
            <a:spLocks/>
          </p:cNvSpPr>
          <p:nvPr/>
        </p:nvSpPr>
        <p:spPr>
          <a:xfrm>
            <a:off x="989798" y="1103687"/>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8" name="Rectángulo 1"/>
          <p:cNvSpPr/>
          <p:nvPr/>
        </p:nvSpPr>
        <p:spPr>
          <a:xfrm>
            <a:off x="989799" y="1103688"/>
            <a:ext cx="8312562" cy="329193"/>
          </a:xfrm>
          <a:prstGeom prst="rect">
            <a:avLst/>
          </a:prstGeom>
        </p:spPr>
        <p:txBody>
          <a:bodyPr wrap="square">
            <a:spAutoFit/>
          </a:bodyPr>
          <a:lstStyle/>
          <a:p>
            <a:endParaRPr lang="es-CO" sz="1539" dirty="0"/>
          </a:p>
        </p:txBody>
      </p:sp>
      <p:sp>
        <p:nvSpPr>
          <p:cNvPr id="11" name="Subtítulo 3"/>
          <p:cNvSpPr txBox="1">
            <a:spLocks/>
          </p:cNvSpPr>
          <p:nvPr/>
        </p:nvSpPr>
        <p:spPr>
          <a:xfrm>
            <a:off x="871048" y="973062"/>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12" name="Rectángulo 1"/>
          <p:cNvSpPr/>
          <p:nvPr/>
        </p:nvSpPr>
        <p:spPr>
          <a:xfrm>
            <a:off x="871049" y="973063"/>
            <a:ext cx="8312562" cy="329193"/>
          </a:xfrm>
          <a:prstGeom prst="rect">
            <a:avLst/>
          </a:prstGeom>
        </p:spPr>
        <p:txBody>
          <a:bodyPr wrap="square">
            <a:spAutoFit/>
          </a:bodyPr>
          <a:lstStyle/>
          <a:p>
            <a:endParaRPr lang="es-CO" sz="1539" dirty="0"/>
          </a:p>
        </p:txBody>
      </p:sp>
      <p:sp>
        <p:nvSpPr>
          <p:cNvPr id="13" name="Subtítulo 3"/>
          <p:cNvSpPr txBox="1">
            <a:spLocks/>
          </p:cNvSpPr>
          <p:nvPr/>
        </p:nvSpPr>
        <p:spPr>
          <a:xfrm>
            <a:off x="444306" y="1079937"/>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14" name="Rectángulo 1"/>
          <p:cNvSpPr/>
          <p:nvPr/>
        </p:nvSpPr>
        <p:spPr>
          <a:xfrm>
            <a:off x="444307" y="1079938"/>
            <a:ext cx="8312562" cy="329193"/>
          </a:xfrm>
          <a:prstGeom prst="rect">
            <a:avLst/>
          </a:prstGeom>
        </p:spPr>
        <p:txBody>
          <a:bodyPr wrap="square">
            <a:spAutoFit/>
          </a:bodyPr>
          <a:lstStyle/>
          <a:p>
            <a:endParaRPr lang="es-CO" sz="1539" dirty="0"/>
          </a:p>
        </p:txBody>
      </p:sp>
      <p:sp>
        <p:nvSpPr>
          <p:cNvPr id="15" name="Subtítulo 3"/>
          <p:cNvSpPr txBox="1">
            <a:spLocks/>
          </p:cNvSpPr>
          <p:nvPr/>
        </p:nvSpPr>
        <p:spPr>
          <a:xfrm>
            <a:off x="444306" y="1448062"/>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16" name="Rectángulo 1"/>
          <p:cNvSpPr/>
          <p:nvPr/>
        </p:nvSpPr>
        <p:spPr>
          <a:xfrm>
            <a:off x="444307" y="1448063"/>
            <a:ext cx="8312562" cy="329193"/>
          </a:xfrm>
          <a:prstGeom prst="rect">
            <a:avLst/>
          </a:prstGeom>
        </p:spPr>
        <p:txBody>
          <a:bodyPr wrap="square">
            <a:spAutoFit/>
          </a:bodyPr>
          <a:lstStyle/>
          <a:p>
            <a:endParaRPr lang="es-CO" sz="1539" dirty="0"/>
          </a:p>
        </p:txBody>
      </p:sp>
      <p:sp>
        <p:nvSpPr>
          <p:cNvPr id="17" name="Subtítulo 3"/>
          <p:cNvSpPr txBox="1">
            <a:spLocks/>
          </p:cNvSpPr>
          <p:nvPr/>
        </p:nvSpPr>
        <p:spPr>
          <a:xfrm>
            <a:off x="563056" y="1495562"/>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400" dirty="0"/>
          </a:p>
        </p:txBody>
      </p:sp>
      <p:sp>
        <p:nvSpPr>
          <p:cNvPr id="18" name="Rectángulo 1"/>
          <p:cNvSpPr/>
          <p:nvPr/>
        </p:nvSpPr>
        <p:spPr>
          <a:xfrm>
            <a:off x="563057" y="1495563"/>
            <a:ext cx="8312562" cy="338554"/>
          </a:xfrm>
          <a:prstGeom prst="rect">
            <a:avLst/>
          </a:prstGeom>
        </p:spPr>
        <p:txBody>
          <a:bodyPr wrap="square">
            <a:spAutoFit/>
          </a:bodyPr>
          <a:lstStyle/>
          <a:p>
            <a:endParaRPr lang="es-CO" sz="1600" dirty="0"/>
          </a:p>
        </p:txBody>
      </p:sp>
      <p:sp>
        <p:nvSpPr>
          <p:cNvPr id="19" name="Subtítulo 3"/>
          <p:cNvSpPr txBox="1">
            <a:spLocks/>
          </p:cNvSpPr>
          <p:nvPr/>
        </p:nvSpPr>
        <p:spPr>
          <a:xfrm>
            <a:off x="444306" y="1448062"/>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20" name="Rectángulo 1"/>
          <p:cNvSpPr/>
          <p:nvPr/>
        </p:nvSpPr>
        <p:spPr>
          <a:xfrm>
            <a:off x="444307" y="1448063"/>
            <a:ext cx="8312562" cy="329193"/>
          </a:xfrm>
          <a:prstGeom prst="rect">
            <a:avLst/>
          </a:prstGeom>
        </p:spPr>
        <p:txBody>
          <a:bodyPr wrap="square">
            <a:spAutoFit/>
          </a:bodyPr>
          <a:lstStyle/>
          <a:p>
            <a:endParaRPr lang="es-CO" sz="1539" dirty="0"/>
          </a:p>
        </p:txBody>
      </p:sp>
      <p:sp>
        <p:nvSpPr>
          <p:cNvPr id="21" name="Subtítulo 3"/>
          <p:cNvSpPr txBox="1">
            <a:spLocks/>
          </p:cNvSpPr>
          <p:nvPr/>
        </p:nvSpPr>
        <p:spPr>
          <a:xfrm>
            <a:off x="444306" y="1554937"/>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22" name="Rectángulo 1"/>
          <p:cNvSpPr/>
          <p:nvPr/>
        </p:nvSpPr>
        <p:spPr>
          <a:xfrm>
            <a:off x="444307" y="1554938"/>
            <a:ext cx="8312562" cy="329193"/>
          </a:xfrm>
          <a:prstGeom prst="rect">
            <a:avLst/>
          </a:prstGeom>
        </p:spPr>
        <p:txBody>
          <a:bodyPr wrap="square">
            <a:spAutoFit/>
          </a:bodyPr>
          <a:lstStyle/>
          <a:p>
            <a:endParaRPr lang="es-CO" sz="1539" dirty="0"/>
          </a:p>
        </p:txBody>
      </p:sp>
      <p:sp>
        <p:nvSpPr>
          <p:cNvPr id="24" name="Subtítulo 3"/>
          <p:cNvSpPr txBox="1">
            <a:spLocks/>
          </p:cNvSpPr>
          <p:nvPr/>
        </p:nvSpPr>
        <p:spPr>
          <a:xfrm>
            <a:off x="408681" y="1756812"/>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25" name="Rectángulo 1"/>
          <p:cNvSpPr/>
          <p:nvPr/>
        </p:nvSpPr>
        <p:spPr>
          <a:xfrm>
            <a:off x="408682" y="1756813"/>
            <a:ext cx="8312562" cy="329193"/>
          </a:xfrm>
          <a:prstGeom prst="rect">
            <a:avLst/>
          </a:prstGeom>
        </p:spPr>
        <p:txBody>
          <a:bodyPr wrap="square">
            <a:spAutoFit/>
          </a:bodyPr>
          <a:lstStyle/>
          <a:p>
            <a:endParaRPr lang="es-CO" sz="1539" dirty="0"/>
          </a:p>
        </p:txBody>
      </p:sp>
      <p:sp>
        <p:nvSpPr>
          <p:cNvPr id="23" name="Subtítulo 3"/>
          <p:cNvSpPr txBox="1">
            <a:spLocks/>
          </p:cNvSpPr>
          <p:nvPr/>
        </p:nvSpPr>
        <p:spPr>
          <a:xfrm>
            <a:off x="384931" y="1068062"/>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26" name="Rectángulo 1"/>
          <p:cNvSpPr/>
          <p:nvPr/>
        </p:nvSpPr>
        <p:spPr>
          <a:xfrm>
            <a:off x="384932" y="1068063"/>
            <a:ext cx="8312562" cy="329193"/>
          </a:xfrm>
          <a:prstGeom prst="rect">
            <a:avLst/>
          </a:prstGeom>
        </p:spPr>
        <p:txBody>
          <a:bodyPr wrap="square">
            <a:spAutoFit/>
          </a:bodyPr>
          <a:lstStyle/>
          <a:p>
            <a:endParaRPr lang="es-CO" sz="1539" dirty="0"/>
          </a:p>
        </p:txBody>
      </p:sp>
      <p:sp>
        <p:nvSpPr>
          <p:cNvPr id="29" name="28 Rectángulo"/>
          <p:cNvSpPr/>
          <p:nvPr/>
        </p:nvSpPr>
        <p:spPr>
          <a:xfrm>
            <a:off x="827123" y="1677561"/>
            <a:ext cx="7668344" cy="322845"/>
          </a:xfrm>
          <a:prstGeom prst="rect">
            <a:avLst/>
          </a:prstGeom>
        </p:spPr>
        <p:txBody>
          <a:bodyPr wrap="square">
            <a:spAutoFit/>
          </a:bodyPr>
          <a:lstStyle/>
          <a:p>
            <a:pPr algn="just">
              <a:lnSpc>
                <a:spcPct val="107000"/>
              </a:lnSpc>
              <a:spcAft>
                <a:spcPts val="0"/>
              </a:spcAft>
            </a:pPr>
            <a:r>
              <a:rPr lang="es-CO" sz="1400" dirty="0">
                <a:latin typeface="Arial Narrow"/>
                <a:ea typeface="Calibri"/>
                <a:cs typeface="Arial"/>
              </a:rPr>
              <a:t> </a:t>
            </a:r>
            <a:endParaRPr lang="es-CO" sz="1200" dirty="0">
              <a:effectLst/>
              <a:latin typeface="Calibri"/>
              <a:ea typeface="Calibri"/>
              <a:cs typeface="Times New Roman"/>
            </a:endParaRPr>
          </a:p>
        </p:txBody>
      </p:sp>
      <p:sp>
        <p:nvSpPr>
          <p:cNvPr id="28" name="27 Rectángulo"/>
          <p:cNvSpPr/>
          <p:nvPr/>
        </p:nvSpPr>
        <p:spPr>
          <a:xfrm>
            <a:off x="557218" y="843075"/>
            <a:ext cx="8136904" cy="4801314"/>
          </a:xfrm>
          <a:prstGeom prst="rect">
            <a:avLst/>
          </a:prstGeom>
        </p:spPr>
        <p:txBody>
          <a:bodyPr wrap="square">
            <a:spAutoFit/>
          </a:bodyPr>
          <a:lstStyle/>
          <a:p>
            <a:pPr marL="109855" marR="108585" algn="just">
              <a:spcAft>
                <a:spcPts val="0"/>
              </a:spcAft>
            </a:pPr>
            <a:r>
              <a:rPr lang="es-CO" dirty="0">
                <a:latin typeface="Arial Narrow" pitchFamily="34" charset="0"/>
                <a:ea typeface="Arial"/>
              </a:rPr>
              <a:t>En las visitas de fiscalización, se revisa lo siguiente: </a:t>
            </a:r>
          </a:p>
          <a:p>
            <a:pPr marL="109855" marR="108585" algn="just">
              <a:spcAft>
                <a:spcPts val="0"/>
              </a:spcAft>
            </a:pPr>
            <a:endParaRPr lang="es-CO" dirty="0">
              <a:latin typeface="Arial Narrow" pitchFamily="34" charset="0"/>
              <a:ea typeface="Arial"/>
            </a:endParaRPr>
          </a:p>
          <a:p>
            <a:pPr marL="342900" marR="111125" lvl="0" indent="-342900" algn="just">
              <a:buFont typeface="Wingdings"/>
              <a:buChar char=""/>
            </a:pPr>
            <a:r>
              <a:rPr lang="es-CO" dirty="0">
                <a:latin typeface="Arial Narrow" pitchFamily="34" charset="0"/>
                <a:ea typeface="Arial"/>
              </a:rPr>
              <a:t>F</a:t>
            </a:r>
            <a:r>
              <a:rPr lang="es-CO" spc="-5" dirty="0">
                <a:latin typeface="Arial Narrow" pitchFamily="34" charset="0"/>
                <a:ea typeface="Arial"/>
              </a:rPr>
              <a:t>a</a:t>
            </a:r>
            <a:r>
              <a:rPr lang="es-CO" dirty="0">
                <a:latin typeface="Arial Narrow" pitchFamily="34" charset="0"/>
                <a:ea typeface="Arial"/>
              </a:rPr>
              <a:t>c</a:t>
            </a:r>
            <a:r>
              <a:rPr lang="es-CO" spc="5" dirty="0">
                <a:latin typeface="Arial Narrow" pitchFamily="34" charset="0"/>
                <a:ea typeface="Arial"/>
              </a:rPr>
              <a:t>t</a:t>
            </a:r>
            <a:r>
              <a:rPr lang="es-CO" dirty="0">
                <a:latin typeface="Arial Narrow" pitchFamily="34" charset="0"/>
                <a:ea typeface="Arial"/>
              </a:rPr>
              <a:t>ura</a:t>
            </a:r>
            <a:r>
              <a:rPr lang="es-CO" spc="35" dirty="0">
                <a:latin typeface="Arial Narrow" pitchFamily="34" charset="0"/>
                <a:ea typeface="Arial"/>
              </a:rPr>
              <a:t> </a:t>
            </a:r>
            <a:r>
              <a:rPr lang="es-CO" dirty="0">
                <a:latin typeface="Arial Narrow" pitchFamily="34" charset="0"/>
                <a:ea typeface="Arial"/>
              </a:rPr>
              <a:t>de</a:t>
            </a:r>
            <a:r>
              <a:rPr lang="es-CO" spc="30" dirty="0">
                <a:latin typeface="Arial Narrow" pitchFamily="34" charset="0"/>
                <a:ea typeface="Arial"/>
              </a:rPr>
              <a:t> </a:t>
            </a:r>
            <a:r>
              <a:rPr lang="es-CO" spc="-10" dirty="0">
                <a:latin typeface="Arial Narrow" pitchFamily="34" charset="0"/>
                <a:ea typeface="Arial"/>
              </a:rPr>
              <a:t>v</a:t>
            </a:r>
            <a:r>
              <a:rPr lang="es-CO" dirty="0">
                <a:latin typeface="Arial Narrow" pitchFamily="34" charset="0"/>
                <a:ea typeface="Arial"/>
              </a:rPr>
              <a:t>e</a:t>
            </a:r>
            <a:r>
              <a:rPr lang="es-CO" spc="-5" dirty="0">
                <a:latin typeface="Arial Narrow" pitchFamily="34" charset="0"/>
                <a:ea typeface="Arial"/>
              </a:rPr>
              <a:t>n</a:t>
            </a:r>
            <a:r>
              <a:rPr lang="es-CO" spc="5" dirty="0">
                <a:latin typeface="Arial Narrow" pitchFamily="34" charset="0"/>
                <a:ea typeface="Arial"/>
              </a:rPr>
              <a:t>t</a:t>
            </a:r>
            <a:r>
              <a:rPr lang="es-CO" dirty="0">
                <a:latin typeface="Arial Narrow" pitchFamily="34" charset="0"/>
                <a:ea typeface="Arial"/>
              </a:rPr>
              <a:t>a</a:t>
            </a:r>
            <a:r>
              <a:rPr lang="es-CO" spc="30" dirty="0">
                <a:latin typeface="Arial Narrow" pitchFamily="34" charset="0"/>
                <a:ea typeface="Arial"/>
              </a:rPr>
              <a:t> </a:t>
            </a:r>
            <a:r>
              <a:rPr lang="es-CO" dirty="0">
                <a:latin typeface="Arial Narrow" pitchFamily="34" charset="0"/>
                <a:ea typeface="Arial"/>
              </a:rPr>
              <a:t>de</a:t>
            </a:r>
            <a:r>
              <a:rPr lang="es-CO" spc="30" dirty="0">
                <a:latin typeface="Arial Narrow" pitchFamily="34" charset="0"/>
                <a:ea typeface="Arial"/>
              </a:rPr>
              <a:t> </a:t>
            </a:r>
            <a:r>
              <a:rPr lang="es-CO" spc="5" dirty="0">
                <a:latin typeface="Arial Narrow" pitchFamily="34" charset="0"/>
                <a:ea typeface="Arial"/>
              </a:rPr>
              <a:t>m</a:t>
            </a:r>
            <a:r>
              <a:rPr lang="es-CO" spc="-15" dirty="0">
                <a:latin typeface="Arial Narrow" pitchFamily="34" charset="0"/>
                <a:ea typeface="Arial"/>
              </a:rPr>
              <a:t>a</a:t>
            </a:r>
            <a:r>
              <a:rPr lang="es-CO" spc="5" dirty="0">
                <a:latin typeface="Arial Narrow" pitchFamily="34" charset="0"/>
                <a:ea typeface="Arial"/>
              </a:rPr>
              <a:t>t</a:t>
            </a:r>
            <a:r>
              <a:rPr lang="es-CO" dirty="0">
                <a:latin typeface="Arial Narrow" pitchFamily="34" charset="0"/>
                <a:ea typeface="Arial"/>
              </a:rPr>
              <a:t>eri</a:t>
            </a:r>
            <a:r>
              <a:rPr lang="es-CO" spc="-5" dirty="0">
                <a:latin typeface="Arial Narrow" pitchFamily="34" charset="0"/>
                <a:ea typeface="Arial"/>
              </a:rPr>
              <a:t>a</a:t>
            </a:r>
            <a:r>
              <a:rPr lang="es-CO" dirty="0">
                <a:latin typeface="Arial Narrow" pitchFamily="34" charset="0"/>
                <a:ea typeface="Arial"/>
              </a:rPr>
              <a:t>l</a:t>
            </a:r>
            <a:r>
              <a:rPr lang="es-CO" spc="25" dirty="0">
                <a:latin typeface="Arial Narrow" pitchFamily="34" charset="0"/>
                <a:ea typeface="Arial"/>
              </a:rPr>
              <a:t> </a:t>
            </a:r>
            <a:r>
              <a:rPr lang="es-CO" dirty="0">
                <a:latin typeface="Arial Narrow" pitchFamily="34" charset="0"/>
                <a:ea typeface="Arial"/>
              </a:rPr>
              <a:t>e</a:t>
            </a:r>
            <a:r>
              <a:rPr lang="es-CO" spc="-15" dirty="0">
                <a:latin typeface="Arial Narrow" pitchFamily="34" charset="0"/>
                <a:ea typeface="Arial"/>
              </a:rPr>
              <a:t>x</a:t>
            </a:r>
            <a:r>
              <a:rPr lang="es-CO" dirty="0">
                <a:latin typeface="Arial Narrow" pitchFamily="34" charset="0"/>
                <a:ea typeface="Arial"/>
              </a:rPr>
              <a:t>p</a:t>
            </a:r>
            <a:r>
              <a:rPr lang="es-CO" spc="-5" dirty="0">
                <a:latin typeface="Arial Narrow" pitchFamily="34" charset="0"/>
                <a:ea typeface="Arial"/>
              </a:rPr>
              <a:t>l</a:t>
            </a:r>
            <a:r>
              <a:rPr lang="es-CO" dirty="0">
                <a:latin typeface="Arial Narrow" pitchFamily="34" charset="0"/>
                <a:ea typeface="Arial"/>
              </a:rPr>
              <a:t>os</a:t>
            </a:r>
            <a:r>
              <a:rPr lang="es-CO" spc="5" dirty="0">
                <a:latin typeface="Arial Narrow" pitchFamily="34" charset="0"/>
                <a:ea typeface="Arial"/>
              </a:rPr>
              <a:t>i</a:t>
            </a:r>
            <a:r>
              <a:rPr lang="es-CO" spc="-10" dirty="0">
                <a:latin typeface="Arial Narrow" pitchFamily="34" charset="0"/>
                <a:ea typeface="Arial"/>
              </a:rPr>
              <a:t>v</a:t>
            </a:r>
            <a:r>
              <a:rPr lang="es-CO" dirty="0">
                <a:latin typeface="Arial Narrow" pitchFamily="34" charset="0"/>
                <a:ea typeface="Arial"/>
              </a:rPr>
              <a:t>o,</a:t>
            </a:r>
            <a:r>
              <a:rPr lang="es-CO" spc="35" dirty="0">
                <a:latin typeface="Arial Narrow" pitchFamily="34" charset="0"/>
                <a:ea typeface="Arial"/>
              </a:rPr>
              <a:t> </a:t>
            </a:r>
            <a:r>
              <a:rPr lang="es-CO" dirty="0">
                <a:latin typeface="Arial Narrow" pitchFamily="34" charset="0"/>
                <a:ea typeface="Arial"/>
              </a:rPr>
              <a:t>emiti</a:t>
            </a:r>
            <a:r>
              <a:rPr lang="es-CO" spc="-5" dirty="0">
                <a:latin typeface="Arial Narrow" pitchFamily="34" charset="0"/>
                <a:ea typeface="Arial"/>
              </a:rPr>
              <a:t>d</a:t>
            </a:r>
            <a:r>
              <a:rPr lang="es-CO" dirty="0">
                <a:latin typeface="Arial Narrow" pitchFamily="34" charset="0"/>
                <a:ea typeface="Arial"/>
              </a:rPr>
              <a:t>a</a:t>
            </a:r>
            <a:r>
              <a:rPr lang="es-CO" spc="30" dirty="0">
                <a:latin typeface="Arial Narrow" pitchFamily="34" charset="0"/>
                <a:ea typeface="Arial"/>
              </a:rPr>
              <a:t> </a:t>
            </a:r>
            <a:r>
              <a:rPr lang="es-CO" dirty="0">
                <a:latin typeface="Arial Narrow" pitchFamily="34" charset="0"/>
                <a:ea typeface="Arial"/>
              </a:rPr>
              <a:t>p</a:t>
            </a:r>
            <a:r>
              <a:rPr lang="es-CO" spc="15" dirty="0">
                <a:latin typeface="Arial Narrow" pitchFamily="34" charset="0"/>
                <a:ea typeface="Arial"/>
              </a:rPr>
              <a:t>o</a:t>
            </a:r>
            <a:r>
              <a:rPr lang="es-CO" dirty="0">
                <a:latin typeface="Arial Narrow" pitchFamily="34" charset="0"/>
                <a:ea typeface="Arial"/>
              </a:rPr>
              <a:t>r</a:t>
            </a:r>
            <a:r>
              <a:rPr lang="es-CO" spc="35" dirty="0">
                <a:latin typeface="Arial Narrow" pitchFamily="34" charset="0"/>
                <a:ea typeface="Arial"/>
              </a:rPr>
              <a:t> </a:t>
            </a:r>
            <a:r>
              <a:rPr lang="es-CO" spc="5" dirty="0">
                <a:latin typeface="Arial Narrow" pitchFamily="34" charset="0"/>
                <a:ea typeface="Arial"/>
              </a:rPr>
              <a:t>I</a:t>
            </a:r>
            <a:r>
              <a:rPr lang="es-CO" spc="-5" dirty="0">
                <a:latin typeface="Arial Narrow" pitchFamily="34" charset="0"/>
                <a:ea typeface="Arial"/>
              </a:rPr>
              <a:t>NDU</a:t>
            </a:r>
            <a:r>
              <a:rPr lang="es-CO" spc="-20" dirty="0">
                <a:latin typeface="Arial Narrow" pitchFamily="34" charset="0"/>
                <a:ea typeface="Arial"/>
              </a:rPr>
              <a:t>M</a:t>
            </a:r>
            <a:r>
              <a:rPr lang="es-CO" spc="5" dirty="0">
                <a:latin typeface="Arial Narrow" pitchFamily="34" charset="0"/>
                <a:ea typeface="Arial"/>
              </a:rPr>
              <a:t>I</a:t>
            </a:r>
            <a:r>
              <a:rPr lang="es-CO" dirty="0">
                <a:latin typeface="Arial Narrow" pitchFamily="34" charset="0"/>
                <a:ea typeface="Arial"/>
              </a:rPr>
              <a:t>L</a:t>
            </a:r>
            <a:r>
              <a:rPr lang="es-CO" spc="30" dirty="0">
                <a:latin typeface="Arial Narrow" pitchFamily="34" charset="0"/>
                <a:ea typeface="Arial"/>
              </a:rPr>
              <a:t> </a:t>
            </a:r>
            <a:r>
              <a:rPr lang="es-CO" spc="-5" dirty="0">
                <a:latin typeface="Arial Narrow" pitchFamily="34" charset="0"/>
                <a:ea typeface="Arial"/>
              </a:rPr>
              <a:t>C</a:t>
            </a:r>
            <a:r>
              <a:rPr lang="es-CO" dirty="0">
                <a:latin typeface="Arial Narrow" pitchFamily="34" charset="0"/>
                <a:ea typeface="Arial"/>
              </a:rPr>
              <a:t>o</a:t>
            </a:r>
            <a:r>
              <a:rPr lang="es-CO" spc="-5" dirty="0">
                <a:latin typeface="Arial Narrow" pitchFamily="34" charset="0"/>
                <a:ea typeface="Arial"/>
              </a:rPr>
              <a:t>l</a:t>
            </a:r>
            <a:r>
              <a:rPr lang="es-CO" dirty="0">
                <a:latin typeface="Arial Narrow" pitchFamily="34" charset="0"/>
                <a:ea typeface="Arial"/>
              </a:rPr>
              <a:t>omb</a:t>
            </a:r>
            <a:r>
              <a:rPr lang="es-CO" spc="-5" dirty="0">
                <a:latin typeface="Arial Narrow" pitchFamily="34" charset="0"/>
                <a:ea typeface="Arial"/>
              </a:rPr>
              <a:t>i</a:t>
            </a:r>
            <a:r>
              <a:rPr lang="es-CO" dirty="0">
                <a:latin typeface="Arial Narrow" pitchFamily="34" charset="0"/>
                <a:ea typeface="Arial"/>
              </a:rPr>
              <a:t>a,</a:t>
            </a:r>
            <a:r>
              <a:rPr lang="es-CO" spc="35" dirty="0">
                <a:latin typeface="Arial Narrow" pitchFamily="34" charset="0"/>
                <a:ea typeface="Arial"/>
              </a:rPr>
              <a:t> </a:t>
            </a:r>
            <a:r>
              <a:rPr lang="es-CO" dirty="0">
                <a:latin typeface="Arial Narrow" pitchFamily="34" charset="0"/>
                <a:ea typeface="Arial"/>
              </a:rPr>
              <a:t>d</a:t>
            </a:r>
            <a:r>
              <a:rPr lang="es-CO" spc="5" dirty="0">
                <a:latin typeface="Arial Narrow" pitchFamily="34" charset="0"/>
                <a:ea typeface="Arial"/>
              </a:rPr>
              <a:t>o</a:t>
            </a:r>
            <a:r>
              <a:rPr lang="es-CO" dirty="0">
                <a:latin typeface="Arial Narrow" pitchFamily="34" charset="0"/>
                <a:ea typeface="Arial"/>
              </a:rPr>
              <a:t>n</a:t>
            </a:r>
            <a:r>
              <a:rPr lang="es-CO" spc="-5" dirty="0">
                <a:latin typeface="Arial Narrow" pitchFamily="34" charset="0"/>
                <a:ea typeface="Arial"/>
              </a:rPr>
              <a:t>d</a:t>
            </a:r>
            <a:r>
              <a:rPr lang="es-CO" dirty="0">
                <a:latin typeface="Arial Narrow" pitchFamily="34" charset="0"/>
                <a:ea typeface="Arial"/>
              </a:rPr>
              <a:t>e</a:t>
            </a:r>
            <a:r>
              <a:rPr lang="es-CO" spc="30" dirty="0">
                <a:latin typeface="Arial Narrow" pitchFamily="34" charset="0"/>
                <a:ea typeface="Arial"/>
              </a:rPr>
              <a:t> </a:t>
            </a:r>
            <a:r>
              <a:rPr lang="es-CO" dirty="0">
                <a:latin typeface="Arial Narrow" pitchFamily="34" charset="0"/>
                <a:ea typeface="Arial"/>
              </a:rPr>
              <a:t>se</a:t>
            </a:r>
            <a:r>
              <a:rPr lang="es-CO" spc="30" dirty="0">
                <a:latin typeface="Arial Narrow" pitchFamily="34" charset="0"/>
                <a:ea typeface="Arial"/>
              </a:rPr>
              <a:t> </a:t>
            </a:r>
            <a:r>
              <a:rPr lang="es-CO" dirty="0">
                <a:latin typeface="Arial Narrow" pitchFamily="34" charset="0"/>
                <a:ea typeface="Arial"/>
              </a:rPr>
              <a:t>o</a:t>
            </a:r>
            <a:r>
              <a:rPr lang="es-CO" spc="-5" dirty="0">
                <a:latin typeface="Arial Narrow" pitchFamily="34" charset="0"/>
                <a:ea typeface="Arial"/>
              </a:rPr>
              <a:t>b</a:t>
            </a:r>
            <a:r>
              <a:rPr lang="es-CO" dirty="0">
                <a:latin typeface="Arial Narrow" pitchFamily="34" charset="0"/>
                <a:ea typeface="Arial"/>
              </a:rPr>
              <a:t>ser</a:t>
            </a:r>
            <a:r>
              <a:rPr lang="es-CO" spc="-10" dirty="0">
                <a:latin typeface="Arial Narrow" pitchFamily="34" charset="0"/>
                <a:ea typeface="Arial"/>
              </a:rPr>
              <a:t>v</a:t>
            </a:r>
            <a:r>
              <a:rPr lang="es-CO" dirty="0">
                <a:latin typeface="Arial Narrow" pitchFamily="34" charset="0"/>
                <a:ea typeface="Arial"/>
              </a:rPr>
              <a:t>en</a:t>
            </a:r>
            <a:r>
              <a:rPr lang="es-CO" spc="30" dirty="0">
                <a:latin typeface="Arial Narrow" pitchFamily="34" charset="0"/>
                <a:ea typeface="Arial"/>
              </a:rPr>
              <a:t> </a:t>
            </a:r>
            <a:r>
              <a:rPr lang="es-CO" spc="-5" dirty="0">
                <a:latin typeface="Arial Narrow" pitchFamily="34" charset="0"/>
                <a:ea typeface="Arial"/>
              </a:rPr>
              <a:t>l</a:t>
            </a:r>
            <a:r>
              <a:rPr lang="es-CO" dirty="0">
                <a:latin typeface="Arial Narrow" pitchFamily="34" charset="0"/>
                <a:ea typeface="Arial"/>
              </a:rPr>
              <a:t>a ca</a:t>
            </a:r>
            <a:r>
              <a:rPr lang="es-CO" spc="-5" dirty="0">
                <a:latin typeface="Arial Narrow" pitchFamily="34" charset="0"/>
                <a:ea typeface="Arial"/>
              </a:rPr>
              <a:t>n</a:t>
            </a:r>
            <a:r>
              <a:rPr lang="es-CO" spc="5" dirty="0">
                <a:latin typeface="Arial Narrow" pitchFamily="34" charset="0"/>
                <a:ea typeface="Arial"/>
              </a:rPr>
              <a:t>t</a:t>
            </a:r>
            <a:r>
              <a:rPr lang="es-CO" spc="-5" dirty="0">
                <a:latin typeface="Arial Narrow" pitchFamily="34" charset="0"/>
                <a:ea typeface="Arial"/>
              </a:rPr>
              <a:t>i</a:t>
            </a:r>
            <a:r>
              <a:rPr lang="es-CO" dirty="0">
                <a:latin typeface="Arial Narrow" pitchFamily="34" charset="0"/>
                <a:ea typeface="Arial"/>
              </a:rPr>
              <a:t>d</a:t>
            </a:r>
            <a:r>
              <a:rPr lang="es-CO" spc="-5" dirty="0">
                <a:latin typeface="Arial Narrow" pitchFamily="34" charset="0"/>
                <a:ea typeface="Arial"/>
              </a:rPr>
              <a:t>a</a:t>
            </a:r>
            <a:r>
              <a:rPr lang="es-CO" dirty="0">
                <a:latin typeface="Arial Narrow" pitchFamily="34" charset="0"/>
                <a:ea typeface="Arial"/>
              </a:rPr>
              <a:t>d de</a:t>
            </a:r>
            <a:r>
              <a:rPr lang="es-CO" spc="-5" dirty="0">
                <a:latin typeface="Arial Narrow" pitchFamily="34" charset="0"/>
                <a:ea typeface="Arial"/>
              </a:rPr>
              <a:t> </a:t>
            </a:r>
            <a:r>
              <a:rPr lang="es-CO" spc="5" dirty="0">
                <a:latin typeface="Arial Narrow" pitchFamily="34" charset="0"/>
                <a:ea typeface="Arial"/>
              </a:rPr>
              <a:t>m</a:t>
            </a:r>
            <a:r>
              <a:rPr lang="es-CO" spc="-15" dirty="0">
                <a:latin typeface="Arial Narrow" pitchFamily="34" charset="0"/>
                <a:ea typeface="Arial"/>
              </a:rPr>
              <a:t>a</a:t>
            </a:r>
            <a:r>
              <a:rPr lang="es-CO" spc="5" dirty="0">
                <a:latin typeface="Arial Narrow" pitchFamily="34" charset="0"/>
                <a:ea typeface="Arial"/>
              </a:rPr>
              <a:t>t</a:t>
            </a:r>
            <a:r>
              <a:rPr lang="es-CO" dirty="0">
                <a:latin typeface="Arial Narrow" pitchFamily="34" charset="0"/>
                <a:ea typeface="Arial"/>
              </a:rPr>
              <a:t>eri</a:t>
            </a:r>
            <a:r>
              <a:rPr lang="es-CO" spc="-5" dirty="0">
                <a:latin typeface="Arial Narrow" pitchFamily="34" charset="0"/>
                <a:ea typeface="Arial"/>
              </a:rPr>
              <a:t>a</a:t>
            </a:r>
            <a:r>
              <a:rPr lang="es-CO" dirty="0">
                <a:latin typeface="Arial Narrow" pitchFamily="34" charset="0"/>
                <a:ea typeface="Arial"/>
              </a:rPr>
              <a:t>l e</a:t>
            </a:r>
            <a:r>
              <a:rPr lang="es-CO" spc="-15" dirty="0">
                <a:latin typeface="Arial Narrow" pitchFamily="34" charset="0"/>
                <a:ea typeface="Arial"/>
              </a:rPr>
              <a:t>x</a:t>
            </a:r>
            <a:r>
              <a:rPr lang="es-CO" dirty="0">
                <a:latin typeface="Arial Narrow" pitchFamily="34" charset="0"/>
                <a:ea typeface="Arial"/>
              </a:rPr>
              <a:t>p</a:t>
            </a:r>
            <a:r>
              <a:rPr lang="es-CO" spc="-5" dirty="0">
                <a:latin typeface="Arial Narrow" pitchFamily="34" charset="0"/>
                <a:ea typeface="Arial"/>
              </a:rPr>
              <a:t>l</a:t>
            </a:r>
            <a:r>
              <a:rPr lang="es-CO" dirty="0">
                <a:latin typeface="Arial Narrow" pitchFamily="34" charset="0"/>
                <a:ea typeface="Arial"/>
              </a:rPr>
              <a:t>os</a:t>
            </a:r>
            <a:r>
              <a:rPr lang="es-CO" spc="-5" dirty="0">
                <a:latin typeface="Arial Narrow" pitchFamily="34" charset="0"/>
                <a:ea typeface="Arial"/>
              </a:rPr>
              <a:t>i</a:t>
            </a:r>
            <a:r>
              <a:rPr lang="es-CO" spc="-10" dirty="0">
                <a:latin typeface="Arial Narrow" pitchFamily="34" charset="0"/>
                <a:ea typeface="Arial"/>
              </a:rPr>
              <a:t>v</a:t>
            </a:r>
            <a:r>
              <a:rPr lang="es-CO" dirty="0">
                <a:latin typeface="Arial Narrow" pitchFamily="34" charset="0"/>
                <a:ea typeface="Arial"/>
              </a:rPr>
              <a:t>o y acc</a:t>
            </a:r>
            <a:r>
              <a:rPr lang="es-CO" spc="-5" dirty="0">
                <a:latin typeface="Arial Narrow" pitchFamily="34" charset="0"/>
                <a:ea typeface="Arial"/>
              </a:rPr>
              <a:t>e</a:t>
            </a:r>
            <a:r>
              <a:rPr lang="es-CO" dirty="0">
                <a:latin typeface="Arial Narrow" pitchFamily="34" charset="0"/>
                <a:ea typeface="Arial"/>
              </a:rPr>
              <a:t>sori</a:t>
            </a:r>
            <a:r>
              <a:rPr lang="es-CO" spc="-5" dirty="0">
                <a:latin typeface="Arial Narrow" pitchFamily="34" charset="0"/>
                <a:ea typeface="Arial"/>
              </a:rPr>
              <a:t>o</a:t>
            </a:r>
            <a:r>
              <a:rPr lang="es-CO" dirty="0">
                <a:latin typeface="Arial Narrow" pitchFamily="34" charset="0"/>
                <a:ea typeface="Arial"/>
              </a:rPr>
              <a:t>s</a:t>
            </a:r>
            <a:r>
              <a:rPr lang="es-CO" spc="5" dirty="0">
                <a:latin typeface="Arial Narrow" pitchFamily="34" charset="0"/>
                <a:ea typeface="Arial"/>
              </a:rPr>
              <a:t> </a:t>
            </a:r>
            <a:r>
              <a:rPr lang="es-CO" dirty="0">
                <a:latin typeface="Arial Narrow" pitchFamily="34" charset="0"/>
                <a:ea typeface="Arial"/>
              </a:rPr>
              <a:t>y</a:t>
            </a:r>
            <a:r>
              <a:rPr lang="es-CO" spc="-5" dirty="0">
                <a:latin typeface="Arial Narrow" pitchFamily="34" charset="0"/>
                <a:ea typeface="Arial"/>
              </a:rPr>
              <a:t> l</a:t>
            </a:r>
            <a:r>
              <a:rPr lang="es-CO" dirty="0">
                <a:latin typeface="Arial Narrow" pitchFamily="34" charset="0"/>
                <a:ea typeface="Arial"/>
              </a:rPr>
              <a:t>a </a:t>
            </a:r>
            <a:r>
              <a:rPr lang="es-CO" spc="-10" dirty="0">
                <a:latin typeface="Arial Narrow" pitchFamily="34" charset="0"/>
                <a:ea typeface="Arial"/>
              </a:rPr>
              <a:t>c</a:t>
            </a:r>
            <a:r>
              <a:rPr lang="es-CO" dirty="0">
                <a:latin typeface="Arial Narrow" pitchFamily="34" charset="0"/>
                <a:ea typeface="Arial"/>
              </a:rPr>
              <a:t>a</a:t>
            </a:r>
            <a:r>
              <a:rPr lang="es-CO" spc="-5" dirty="0">
                <a:latin typeface="Arial Narrow" pitchFamily="34" charset="0"/>
                <a:ea typeface="Arial"/>
              </a:rPr>
              <a:t>n</a:t>
            </a:r>
            <a:r>
              <a:rPr lang="es-CO" spc="5" dirty="0">
                <a:latin typeface="Arial Narrow" pitchFamily="34" charset="0"/>
                <a:ea typeface="Arial"/>
              </a:rPr>
              <a:t>t</a:t>
            </a:r>
            <a:r>
              <a:rPr lang="es-CO" spc="-5" dirty="0">
                <a:latin typeface="Arial Narrow" pitchFamily="34" charset="0"/>
                <a:ea typeface="Arial"/>
              </a:rPr>
              <a:t>i</a:t>
            </a:r>
            <a:r>
              <a:rPr lang="es-CO" dirty="0">
                <a:latin typeface="Arial Narrow" pitchFamily="34" charset="0"/>
                <a:ea typeface="Arial"/>
              </a:rPr>
              <a:t>d</a:t>
            </a:r>
            <a:r>
              <a:rPr lang="es-CO" spc="-5" dirty="0">
                <a:latin typeface="Arial Narrow" pitchFamily="34" charset="0"/>
                <a:ea typeface="Arial"/>
              </a:rPr>
              <a:t>a</a:t>
            </a:r>
            <a:r>
              <a:rPr lang="es-CO" dirty="0">
                <a:latin typeface="Arial Narrow" pitchFamily="34" charset="0"/>
                <a:ea typeface="Arial"/>
              </a:rPr>
              <a:t>d </a:t>
            </a:r>
            <a:r>
              <a:rPr lang="es-CO" spc="5" dirty="0">
                <a:latin typeface="Arial Narrow" pitchFamily="34" charset="0"/>
                <a:ea typeface="Arial"/>
              </a:rPr>
              <a:t>r</a:t>
            </a:r>
            <a:r>
              <a:rPr lang="es-CO" dirty="0">
                <a:latin typeface="Arial Narrow" pitchFamily="34" charset="0"/>
                <a:ea typeface="Arial"/>
              </a:rPr>
              <a:t>ec</a:t>
            </a:r>
            <a:r>
              <a:rPr lang="es-CO" spc="-5" dirty="0">
                <a:latin typeface="Arial Narrow" pitchFamily="34" charset="0"/>
                <a:ea typeface="Arial"/>
              </a:rPr>
              <a:t>i</a:t>
            </a:r>
            <a:r>
              <a:rPr lang="es-CO" dirty="0">
                <a:latin typeface="Arial Narrow" pitchFamily="34" charset="0"/>
                <a:ea typeface="Arial"/>
              </a:rPr>
              <a:t>b</a:t>
            </a:r>
            <a:r>
              <a:rPr lang="es-CO" spc="-5" dirty="0">
                <a:latin typeface="Arial Narrow" pitchFamily="34" charset="0"/>
                <a:ea typeface="Arial"/>
              </a:rPr>
              <a:t>i</a:t>
            </a:r>
            <a:r>
              <a:rPr lang="es-CO" dirty="0">
                <a:latin typeface="Arial Narrow" pitchFamily="34" charset="0"/>
                <a:ea typeface="Arial"/>
              </a:rPr>
              <a:t>da</a:t>
            </a:r>
            <a:r>
              <a:rPr lang="es-CO" spc="5" dirty="0">
                <a:latin typeface="Arial Narrow" pitchFamily="34" charset="0"/>
                <a:ea typeface="Arial"/>
              </a:rPr>
              <a:t> </a:t>
            </a:r>
            <a:r>
              <a:rPr lang="es-CO" dirty="0">
                <a:latin typeface="Arial Narrow" pitchFamily="34" charset="0"/>
                <a:ea typeface="Arial"/>
              </a:rPr>
              <a:t>y</a:t>
            </a:r>
            <a:r>
              <a:rPr lang="es-CO" spc="-5" dirty="0">
                <a:latin typeface="Arial Narrow" pitchFamily="34" charset="0"/>
                <a:ea typeface="Arial"/>
              </a:rPr>
              <a:t> </a:t>
            </a:r>
            <a:r>
              <a:rPr lang="es-CO" dirty="0">
                <a:latin typeface="Arial Narrow" pitchFamily="34" charset="0"/>
                <a:ea typeface="Arial"/>
              </a:rPr>
              <a:t>p</a:t>
            </a:r>
            <a:r>
              <a:rPr lang="es-CO" spc="-5" dirty="0">
                <a:latin typeface="Arial Narrow" pitchFamily="34" charset="0"/>
                <a:ea typeface="Arial"/>
              </a:rPr>
              <a:t>u</a:t>
            </a:r>
            <a:r>
              <a:rPr lang="es-CO" dirty="0">
                <a:latin typeface="Arial Narrow" pitchFamily="34" charset="0"/>
                <a:ea typeface="Arial"/>
              </a:rPr>
              <a:t>e</a:t>
            </a:r>
            <a:r>
              <a:rPr lang="es-CO" spc="-15" dirty="0">
                <a:latin typeface="Arial Narrow" pitchFamily="34" charset="0"/>
                <a:ea typeface="Arial"/>
              </a:rPr>
              <a:t>s</a:t>
            </a:r>
            <a:r>
              <a:rPr lang="es-CO" spc="5" dirty="0">
                <a:latin typeface="Arial Narrow" pitchFamily="34" charset="0"/>
                <a:ea typeface="Arial"/>
              </a:rPr>
              <a:t>t</a:t>
            </a:r>
            <a:r>
              <a:rPr lang="es-CO" dirty="0">
                <a:latin typeface="Arial Narrow" pitchFamily="34" charset="0"/>
                <a:ea typeface="Arial"/>
              </a:rPr>
              <a:t>a</a:t>
            </a:r>
            <a:r>
              <a:rPr lang="es-CO" spc="-10" dirty="0">
                <a:latin typeface="Arial Narrow" pitchFamily="34" charset="0"/>
                <a:ea typeface="Arial"/>
              </a:rPr>
              <a:t> </a:t>
            </a:r>
            <a:r>
              <a:rPr lang="es-CO" dirty="0">
                <a:latin typeface="Arial Narrow" pitchFamily="34" charset="0"/>
                <a:ea typeface="Arial"/>
              </a:rPr>
              <a:t>en</a:t>
            </a:r>
            <a:r>
              <a:rPr lang="es-CO" spc="5" dirty="0">
                <a:latin typeface="Arial Narrow" pitchFamily="34" charset="0"/>
                <a:ea typeface="Arial"/>
              </a:rPr>
              <a:t> </a:t>
            </a:r>
            <a:r>
              <a:rPr lang="es-CO" dirty="0">
                <a:latin typeface="Arial Narrow" pitchFamily="34" charset="0"/>
                <a:ea typeface="Arial"/>
              </a:rPr>
              <a:t>p</a:t>
            </a:r>
            <a:r>
              <a:rPr lang="es-CO" spc="-5" dirty="0">
                <a:latin typeface="Arial Narrow" pitchFamily="34" charset="0"/>
                <a:ea typeface="Arial"/>
              </a:rPr>
              <a:t>ol</a:t>
            </a:r>
            <a:r>
              <a:rPr lang="es-CO" spc="-10" dirty="0">
                <a:latin typeface="Arial Narrow" pitchFamily="34" charset="0"/>
                <a:ea typeface="Arial"/>
              </a:rPr>
              <a:t>v</a:t>
            </a:r>
            <a:r>
              <a:rPr lang="es-CO" dirty="0">
                <a:latin typeface="Arial Narrow" pitchFamily="34" charset="0"/>
                <a:ea typeface="Arial"/>
              </a:rPr>
              <a:t>ori</a:t>
            </a:r>
            <a:r>
              <a:rPr lang="es-CO" spc="-5" dirty="0">
                <a:latin typeface="Arial Narrow" pitchFamily="34" charset="0"/>
                <a:ea typeface="Arial"/>
              </a:rPr>
              <a:t>n</a:t>
            </a:r>
            <a:r>
              <a:rPr lang="es-CO" dirty="0">
                <a:latin typeface="Arial Narrow" pitchFamily="34" charset="0"/>
                <a:ea typeface="Arial"/>
              </a:rPr>
              <a:t>e</a:t>
            </a:r>
            <a:r>
              <a:rPr lang="es-CO" spc="15" dirty="0">
                <a:latin typeface="Arial Narrow" pitchFamily="34" charset="0"/>
                <a:ea typeface="Arial"/>
              </a:rPr>
              <a:t>s</a:t>
            </a:r>
            <a:r>
              <a:rPr lang="es-CO" dirty="0">
                <a:latin typeface="Arial Narrow" pitchFamily="34" charset="0"/>
                <a:ea typeface="Arial"/>
              </a:rPr>
              <a:t>.</a:t>
            </a:r>
          </a:p>
          <a:p>
            <a:pPr marL="342900" marR="111125" lvl="0" indent="-342900" algn="just">
              <a:buFont typeface="Wingdings"/>
              <a:buChar char=""/>
            </a:pPr>
            <a:endParaRPr lang="es-CO" dirty="0">
              <a:latin typeface="Arial Narrow" pitchFamily="34" charset="0"/>
              <a:ea typeface="Times New Roman"/>
            </a:endParaRPr>
          </a:p>
          <a:p>
            <a:pPr marL="342900" marR="110490" lvl="0" indent="-342900" algn="just">
              <a:buFont typeface="Wingdings"/>
              <a:buChar char=""/>
            </a:pPr>
            <a:r>
              <a:rPr lang="es-CO" dirty="0">
                <a:latin typeface="Arial Narrow" pitchFamily="34" charset="0"/>
                <a:ea typeface="Arial"/>
              </a:rPr>
              <a:t>L</a:t>
            </a:r>
            <a:r>
              <a:rPr lang="es-CO" spc="-5" dirty="0">
                <a:latin typeface="Arial Narrow" pitchFamily="34" charset="0"/>
                <a:ea typeface="Arial"/>
              </a:rPr>
              <a:t>a</a:t>
            </a:r>
            <a:r>
              <a:rPr lang="es-CO" dirty="0">
                <a:latin typeface="Arial Narrow" pitchFamily="34" charset="0"/>
                <a:ea typeface="Arial"/>
              </a:rPr>
              <a:t>s</a:t>
            </a:r>
            <a:r>
              <a:rPr lang="es-CO" spc="165" dirty="0">
                <a:latin typeface="Arial Narrow" pitchFamily="34" charset="0"/>
                <a:ea typeface="Arial"/>
              </a:rPr>
              <a:t> </a:t>
            </a:r>
            <a:r>
              <a:rPr lang="es-CO" dirty="0">
                <a:latin typeface="Arial Narrow" pitchFamily="34" charset="0"/>
                <a:ea typeface="Arial"/>
              </a:rPr>
              <a:t>actas</a:t>
            </a:r>
            <a:r>
              <a:rPr lang="es-CO" spc="165" dirty="0">
                <a:latin typeface="Arial Narrow" pitchFamily="34" charset="0"/>
                <a:ea typeface="Arial"/>
              </a:rPr>
              <a:t> </a:t>
            </a:r>
            <a:r>
              <a:rPr lang="es-CO" dirty="0">
                <a:latin typeface="Arial Narrow" pitchFamily="34" charset="0"/>
                <a:ea typeface="Arial"/>
              </a:rPr>
              <a:t>de</a:t>
            </a:r>
            <a:r>
              <a:rPr lang="es-CO" spc="160" dirty="0">
                <a:latin typeface="Arial Narrow" pitchFamily="34" charset="0"/>
                <a:ea typeface="Arial"/>
              </a:rPr>
              <a:t> </a:t>
            </a:r>
            <a:r>
              <a:rPr lang="es-CO" spc="-10" dirty="0">
                <a:latin typeface="Arial Narrow" pitchFamily="34" charset="0"/>
                <a:ea typeface="Arial"/>
              </a:rPr>
              <a:t>v</a:t>
            </a:r>
            <a:r>
              <a:rPr lang="es-CO" dirty="0">
                <a:latin typeface="Arial Narrow" pitchFamily="34" charset="0"/>
                <a:ea typeface="Arial"/>
              </a:rPr>
              <a:t>o</a:t>
            </a:r>
            <a:r>
              <a:rPr lang="es-CO" spc="-5" dirty="0">
                <a:latin typeface="Arial Narrow" pitchFamily="34" charset="0"/>
                <a:ea typeface="Arial"/>
              </a:rPr>
              <a:t>l</a:t>
            </a:r>
            <a:r>
              <a:rPr lang="es-CO" dirty="0">
                <a:latin typeface="Arial Narrow" pitchFamily="34" charset="0"/>
                <a:ea typeface="Arial"/>
              </a:rPr>
              <a:t>a</a:t>
            </a:r>
            <a:r>
              <a:rPr lang="es-CO" spc="-5" dirty="0">
                <a:latin typeface="Arial Narrow" pitchFamily="34" charset="0"/>
                <a:ea typeface="Arial"/>
              </a:rPr>
              <a:t>d</a:t>
            </a:r>
            <a:r>
              <a:rPr lang="es-CO" dirty="0">
                <a:latin typeface="Arial Narrow" pitchFamily="34" charset="0"/>
                <a:ea typeface="Arial"/>
              </a:rPr>
              <a:t>uras</a:t>
            </a:r>
            <a:r>
              <a:rPr lang="es-CO" spc="155" dirty="0">
                <a:latin typeface="Arial Narrow" pitchFamily="34" charset="0"/>
                <a:ea typeface="Arial"/>
              </a:rPr>
              <a:t> </a:t>
            </a:r>
            <a:r>
              <a:rPr lang="es-CO" spc="5" dirty="0">
                <a:latin typeface="Arial Narrow" pitchFamily="34" charset="0"/>
                <a:ea typeface="Arial"/>
              </a:rPr>
              <a:t>t</a:t>
            </a:r>
            <a:r>
              <a:rPr lang="es-CO" dirty="0">
                <a:latin typeface="Arial Narrow" pitchFamily="34" charset="0"/>
                <a:ea typeface="Arial"/>
              </a:rPr>
              <a:t>amb</a:t>
            </a:r>
            <a:r>
              <a:rPr lang="es-CO" spc="-5" dirty="0">
                <a:latin typeface="Arial Narrow" pitchFamily="34" charset="0"/>
                <a:ea typeface="Arial"/>
              </a:rPr>
              <a:t>i</a:t>
            </a:r>
            <a:r>
              <a:rPr lang="es-CO" dirty="0">
                <a:latin typeface="Arial Narrow" pitchFamily="34" charset="0"/>
                <a:ea typeface="Arial"/>
              </a:rPr>
              <a:t>én</a:t>
            </a:r>
            <a:r>
              <a:rPr lang="es-CO" spc="160" dirty="0">
                <a:latin typeface="Arial Narrow" pitchFamily="34" charset="0"/>
                <a:ea typeface="Arial"/>
              </a:rPr>
              <a:t> </a:t>
            </a:r>
            <a:r>
              <a:rPr lang="es-CO" spc="-5" dirty="0">
                <a:latin typeface="Arial Narrow" pitchFamily="34" charset="0"/>
                <a:ea typeface="Arial"/>
              </a:rPr>
              <a:t>ll</a:t>
            </a:r>
            <a:r>
              <a:rPr lang="es-CO" dirty="0">
                <a:latin typeface="Arial Narrow" pitchFamily="34" charset="0"/>
                <a:ea typeface="Arial"/>
              </a:rPr>
              <a:t>amadas</a:t>
            </a:r>
            <a:r>
              <a:rPr lang="es-CO" spc="160" dirty="0">
                <a:latin typeface="Arial Narrow" pitchFamily="34" charset="0"/>
                <a:ea typeface="Arial"/>
              </a:rPr>
              <a:t> </a:t>
            </a:r>
            <a:r>
              <a:rPr lang="es-CO" dirty="0">
                <a:latin typeface="Arial Narrow" pitchFamily="34" charset="0"/>
                <a:ea typeface="Arial"/>
              </a:rPr>
              <a:t>p</a:t>
            </a:r>
            <a:r>
              <a:rPr lang="es-CO" spc="-15" dirty="0">
                <a:latin typeface="Arial Narrow" pitchFamily="34" charset="0"/>
                <a:ea typeface="Arial"/>
              </a:rPr>
              <a:t>o</a:t>
            </a:r>
            <a:r>
              <a:rPr lang="es-CO" dirty="0">
                <a:latin typeface="Arial Narrow" pitchFamily="34" charset="0"/>
                <a:ea typeface="Arial"/>
              </a:rPr>
              <a:t>r</a:t>
            </a:r>
            <a:r>
              <a:rPr lang="es-CO" spc="155" dirty="0">
                <a:latin typeface="Arial Narrow" pitchFamily="34" charset="0"/>
                <a:ea typeface="Arial"/>
              </a:rPr>
              <a:t> </a:t>
            </a:r>
            <a:r>
              <a:rPr lang="es-CO" dirty="0">
                <a:latin typeface="Arial Narrow" pitchFamily="34" charset="0"/>
                <a:ea typeface="Arial"/>
              </a:rPr>
              <a:t>el</a:t>
            </a:r>
            <a:r>
              <a:rPr lang="es-CO" spc="160" dirty="0">
                <a:latin typeface="Arial Narrow" pitchFamily="34" charset="0"/>
                <a:ea typeface="Arial"/>
              </a:rPr>
              <a:t> </a:t>
            </a:r>
            <a:r>
              <a:rPr lang="es-CO" spc="-5" dirty="0">
                <a:latin typeface="Arial Narrow" pitchFamily="34" charset="0"/>
                <a:ea typeface="Arial"/>
              </a:rPr>
              <a:t>D</a:t>
            </a:r>
            <a:r>
              <a:rPr lang="es-CO" dirty="0">
                <a:latin typeface="Arial Narrow" pitchFamily="34" charset="0"/>
                <a:ea typeface="Arial"/>
              </a:rPr>
              <a:t>e</a:t>
            </a:r>
            <a:r>
              <a:rPr lang="es-CO" spc="-5" dirty="0">
                <a:latin typeface="Arial Narrow" pitchFamily="34" charset="0"/>
                <a:ea typeface="Arial"/>
              </a:rPr>
              <a:t>p</a:t>
            </a:r>
            <a:r>
              <a:rPr lang="es-CO" dirty="0">
                <a:latin typeface="Arial Narrow" pitchFamily="34" charset="0"/>
                <a:ea typeface="Arial"/>
              </a:rPr>
              <a:t>ar</a:t>
            </a:r>
            <a:r>
              <a:rPr lang="es-CO" spc="5" dirty="0">
                <a:latin typeface="Arial Narrow" pitchFamily="34" charset="0"/>
                <a:ea typeface="Arial"/>
              </a:rPr>
              <a:t>t</a:t>
            </a:r>
            <a:r>
              <a:rPr lang="es-CO" dirty="0">
                <a:latin typeface="Arial Narrow" pitchFamily="34" charset="0"/>
                <a:ea typeface="Arial"/>
              </a:rPr>
              <a:t>ame</a:t>
            </a:r>
            <a:r>
              <a:rPr lang="es-CO" spc="-15" dirty="0">
                <a:latin typeface="Arial Narrow" pitchFamily="34" charset="0"/>
                <a:ea typeface="Arial"/>
              </a:rPr>
              <a:t>n</a:t>
            </a:r>
            <a:r>
              <a:rPr lang="es-CO" spc="5" dirty="0">
                <a:latin typeface="Arial Narrow" pitchFamily="34" charset="0"/>
                <a:ea typeface="Arial"/>
              </a:rPr>
              <a:t>t</a:t>
            </a:r>
            <a:r>
              <a:rPr lang="es-CO" dirty="0">
                <a:latin typeface="Arial Narrow" pitchFamily="34" charset="0"/>
                <a:ea typeface="Arial"/>
              </a:rPr>
              <a:t>o</a:t>
            </a:r>
            <a:r>
              <a:rPr lang="es-CO" spc="165" dirty="0">
                <a:latin typeface="Arial Narrow" pitchFamily="34" charset="0"/>
                <a:ea typeface="Arial"/>
              </a:rPr>
              <a:t> </a:t>
            </a:r>
            <a:r>
              <a:rPr lang="es-CO" spc="-5" dirty="0">
                <a:latin typeface="Arial Narrow" pitchFamily="34" charset="0"/>
                <a:ea typeface="Arial"/>
              </a:rPr>
              <a:t>C</a:t>
            </a:r>
            <a:r>
              <a:rPr lang="es-CO" dirty="0">
                <a:latin typeface="Arial Narrow" pitchFamily="34" charset="0"/>
                <a:ea typeface="Arial"/>
              </a:rPr>
              <a:t>o</a:t>
            </a:r>
            <a:r>
              <a:rPr lang="es-CO" spc="-5" dirty="0">
                <a:latin typeface="Arial Narrow" pitchFamily="34" charset="0"/>
                <a:ea typeface="Arial"/>
              </a:rPr>
              <a:t>nt</a:t>
            </a:r>
            <a:r>
              <a:rPr lang="es-CO" spc="5" dirty="0">
                <a:latin typeface="Arial Narrow" pitchFamily="34" charset="0"/>
                <a:ea typeface="Arial"/>
              </a:rPr>
              <a:t>r</a:t>
            </a:r>
            <a:r>
              <a:rPr lang="es-CO" spc="-15" dirty="0">
                <a:latin typeface="Arial Narrow" pitchFamily="34" charset="0"/>
                <a:ea typeface="Arial"/>
              </a:rPr>
              <a:t>o</a:t>
            </a:r>
            <a:r>
              <a:rPr lang="es-CO" dirty="0">
                <a:latin typeface="Arial Narrow" pitchFamily="34" charset="0"/>
                <a:ea typeface="Arial"/>
              </a:rPr>
              <a:t>l</a:t>
            </a:r>
            <a:r>
              <a:rPr lang="es-CO" spc="160" dirty="0">
                <a:latin typeface="Arial Narrow" pitchFamily="34" charset="0"/>
                <a:ea typeface="Arial"/>
              </a:rPr>
              <a:t> </a:t>
            </a:r>
            <a:r>
              <a:rPr lang="es-CO" spc="-5" dirty="0">
                <a:latin typeface="Arial Narrow" pitchFamily="34" charset="0"/>
                <a:ea typeface="Arial"/>
              </a:rPr>
              <a:t>C</a:t>
            </a:r>
            <a:r>
              <a:rPr lang="es-CO" dirty="0">
                <a:latin typeface="Arial Narrow" pitchFamily="34" charset="0"/>
                <a:ea typeface="Arial"/>
              </a:rPr>
              <a:t>ome</a:t>
            </a:r>
            <a:r>
              <a:rPr lang="es-CO" spc="5" dirty="0">
                <a:latin typeface="Arial Narrow" pitchFamily="34" charset="0"/>
                <a:ea typeface="Arial"/>
              </a:rPr>
              <a:t>r</a:t>
            </a:r>
            <a:r>
              <a:rPr lang="es-CO" dirty="0">
                <a:latin typeface="Arial Narrow" pitchFamily="34" charset="0"/>
                <a:ea typeface="Arial"/>
              </a:rPr>
              <a:t>c</a:t>
            </a:r>
            <a:r>
              <a:rPr lang="es-CO" spc="-5" dirty="0">
                <a:latin typeface="Arial Narrow" pitchFamily="34" charset="0"/>
                <a:ea typeface="Arial"/>
              </a:rPr>
              <a:t>i</a:t>
            </a:r>
            <a:r>
              <a:rPr lang="es-CO" dirty="0">
                <a:latin typeface="Arial Narrow" pitchFamily="34" charset="0"/>
                <a:ea typeface="Arial"/>
              </a:rPr>
              <a:t>o</a:t>
            </a:r>
            <a:r>
              <a:rPr lang="es-CO" spc="165" dirty="0">
                <a:latin typeface="Arial Narrow" pitchFamily="34" charset="0"/>
                <a:ea typeface="Arial"/>
              </a:rPr>
              <a:t> </a:t>
            </a:r>
            <a:r>
              <a:rPr lang="es-CO" dirty="0">
                <a:latin typeface="Arial Narrow" pitchFamily="34" charset="0"/>
                <a:ea typeface="Arial"/>
              </a:rPr>
              <a:t>de</a:t>
            </a:r>
            <a:r>
              <a:rPr lang="es-CO" spc="160" dirty="0">
                <a:latin typeface="Arial Narrow" pitchFamily="34" charset="0"/>
                <a:ea typeface="Arial"/>
              </a:rPr>
              <a:t> </a:t>
            </a:r>
            <a:r>
              <a:rPr lang="es-CO" spc="-5" dirty="0">
                <a:latin typeface="Arial Narrow" pitchFamily="34" charset="0"/>
                <a:ea typeface="Arial"/>
              </a:rPr>
              <a:t>A</a:t>
            </a:r>
            <a:r>
              <a:rPr lang="es-CO" spc="-10" dirty="0">
                <a:latin typeface="Arial Narrow" pitchFamily="34" charset="0"/>
                <a:ea typeface="Arial"/>
              </a:rPr>
              <a:t>r</a:t>
            </a:r>
            <a:r>
              <a:rPr lang="es-CO" spc="5" dirty="0">
                <a:latin typeface="Arial Narrow" pitchFamily="34" charset="0"/>
                <a:ea typeface="Arial"/>
              </a:rPr>
              <a:t>m</a:t>
            </a:r>
            <a:r>
              <a:rPr lang="es-CO" dirty="0">
                <a:latin typeface="Arial Narrow" pitchFamily="34" charset="0"/>
                <a:ea typeface="Arial"/>
              </a:rPr>
              <a:t>as </a:t>
            </a:r>
            <a:r>
              <a:rPr lang="es-CO" spc="-20" dirty="0">
                <a:latin typeface="Arial Narrow" pitchFamily="34" charset="0"/>
                <a:ea typeface="Arial"/>
              </a:rPr>
              <a:t>M</a:t>
            </a:r>
            <a:r>
              <a:rPr lang="es-CO" dirty="0">
                <a:latin typeface="Arial Narrow" pitchFamily="34" charset="0"/>
                <a:ea typeface="Arial"/>
              </a:rPr>
              <a:t>u</a:t>
            </a:r>
            <a:r>
              <a:rPr lang="es-CO" spc="10" dirty="0">
                <a:latin typeface="Arial Narrow" pitchFamily="34" charset="0"/>
                <a:ea typeface="Arial"/>
              </a:rPr>
              <a:t>n</a:t>
            </a:r>
            <a:r>
              <a:rPr lang="es-CO" spc="-5" dirty="0">
                <a:latin typeface="Arial Narrow" pitchFamily="34" charset="0"/>
                <a:ea typeface="Arial"/>
              </a:rPr>
              <a:t>i</a:t>
            </a:r>
            <a:r>
              <a:rPr lang="es-CO" dirty="0">
                <a:latin typeface="Arial Narrow" pitchFamily="34" charset="0"/>
                <a:ea typeface="Arial"/>
              </a:rPr>
              <a:t>c</a:t>
            </a:r>
            <a:r>
              <a:rPr lang="es-CO" spc="-5" dirty="0">
                <a:latin typeface="Arial Narrow" pitchFamily="34" charset="0"/>
                <a:ea typeface="Arial"/>
              </a:rPr>
              <a:t>i</a:t>
            </a:r>
            <a:r>
              <a:rPr lang="es-CO" dirty="0">
                <a:latin typeface="Arial Narrow" pitchFamily="34" charset="0"/>
                <a:ea typeface="Arial"/>
              </a:rPr>
              <a:t>o</a:t>
            </a:r>
            <a:r>
              <a:rPr lang="es-CO" spc="-5" dirty="0">
                <a:latin typeface="Arial Narrow" pitchFamily="34" charset="0"/>
                <a:ea typeface="Arial"/>
              </a:rPr>
              <a:t>n</a:t>
            </a:r>
            <a:r>
              <a:rPr lang="es-CO" dirty="0">
                <a:latin typeface="Arial Narrow" pitchFamily="34" charset="0"/>
                <a:ea typeface="Arial"/>
              </a:rPr>
              <a:t>es</a:t>
            </a:r>
            <a:r>
              <a:rPr lang="es-CO" spc="25" dirty="0">
                <a:latin typeface="Arial Narrow" pitchFamily="34" charset="0"/>
                <a:ea typeface="Arial"/>
              </a:rPr>
              <a:t> </a:t>
            </a:r>
            <a:r>
              <a:rPr lang="es-CO" dirty="0">
                <a:latin typeface="Arial Narrow" pitchFamily="34" charset="0"/>
                <a:ea typeface="Arial"/>
              </a:rPr>
              <a:t>y</a:t>
            </a:r>
            <a:r>
              <a:rPr lang="es-CO" spc="15" dirty="0">
                <a:latin typeface="Arial Narrow" pitchFamily="34" charset="0"/>
                <a:ea typeface="Arial"/>
              </a:rPr>
              <a:t> </a:t>
            </a:r>
            <a:r>
              <a:rPr lang="es-CO" spc="5" dirty="0">
                <a:latin typeface="Arial Narrow" pitchFamily="34" charset="0"/>
                <a:ea typeface="Arial"/>
              </a:rPr>
              <a:t>E</a:t>
            </a:r>
            <a:r>
              <a:rPr lang="es-CO" spc="-10" dirty="0">
                <a:latin typeface="Arial Narrow" pitchFamily="34" charset="0"/>
                <a:ea typeface="Arial"/>
              </a:rPr>
              <a:t>x</a:t>
            </a:r>
            <a:r>
              <a:rPr lang="es-CO" dirty="0">
                <a:latin typeface="Arial Narrow" pitchFamily="34" charset="0"/>
                <a:ea typeface="Arial"/>
              </a:rPr>
              <a:t>p</a:t>
            </a:r>
            <a:r>
              <a:rPr lang="es-CO" spc="-5" dirty="0">
                <a:latin typeface="Arial Narrow" pitchFamily="34" charset="0"/>
                <a:ea typeface="Arial"/>
              </a:rPr>
              <a:t>l</a:t>
            </a:r>
            <a:r>
              <a:rPr lang="es-CO" dirty="0">
                <a:latin typeface="Arial Narrow" pitchFamily="34" charset="0"/>
                <a:ea typeface="Arial"/>
              </a:rPr>
              <a:t>os</a:t>
            </a:r>
            <a:r>
              <a:rPr lang="es-CO" spc="5" dirty="0">
                <a:latin typeface="Arial Narrow" pitchFamily="34" charset="0"/>
                <a:ea typeface="Arial"/>
              </a:rPr>
              <a:t>i</a:t>
            </a:r>
            <a:r>
              <a:rPr lang="es-CO" spc="-10" dirty="0">
                <a:latin typeface="Arial Narrow" pitchFamily="34" charset="0"/>
                <a:ea typeface="Arial"/>
              </a:rPr>
              <a:t>v</a:t>
            </a:r>
            <a:r>
              <a:rPr lang="es-CO" spc="10" dirty="0">
                <a:latin typeface="Arial Narrow" pitchFamily="34" charset="0"/>
                <a:ea typeface="Arial"/>
              </a:rPr>
              <a:t>o</a:t>
            </a:r>
            <a:r>
              <a:rPr lang="es-CO" dirty="0">
                <a:latin typeface="Arial Narrow" pitchFamily="34" charset="0"/>
                <a:ea typeface="Arial"/>
              </a:rPr>
              <a:t>s</a:t>
            </a:r>
            <a:r>
              <a:rPr lang="es-CO" spc="30" dirty="0">
                <a:latin typeface="Arial Narrow" pitchFamily="34" charset="0"/>
                <a:ea typeface="Arial"/>
              </a:rPr>
              <a:t> </a:t>
            </a:r>
            <a:r>
              <a:rPr lang="es-CO" dirty="0">
                <a:latin typeface="Arial Narrow" pitchFamily="34" charset="0"/>
                <a:ea typeface="Arial"/>
              </a:rPr>
              <a:t>como</a:t>
            </a:r>
            <a:r>
              <a:rPr lang="es-CO" spc="15" dirty="0">
                <a:latin typeface="Arial Narrow" pitchFamily="34" charset="0"/>
                <a:ea typeface="Arial"/>
              </a:rPr>
              <a:t> </a:t>
            </a:r>
            <a:r>
              <a:rPr lang="es-CO" spc="5" dirty="0">
                <a:latin typeface="Arial Narrow" pitchFamily="34" charset="0"/>
                <a:ea typeface="Arial"/>
              </a:rPr>
              <a:t>“</a:t>
            </a:r>
            <a:r>
              <a:rPr lang="es-CO" dirty="0">
                <a:latin typeface="Arial Narrow" pitchFamily="34" charset="0"/>
                <a:ea typeface="Arial"/>
              </a:rPr>
              <a:t>a</a:t>
            </a:r>
            <a:r>
              <a:rPr lang="es-CO" spc="-15" dirty="0">
                <a:latin typeface="Arial Narrow" pitchFamily="34" charset="0"/>
                <a:ea typeface="Arial"/>
              </a:rPr>
              <a:t>c</a:t>
            </a:r>
            <a:r>
              <a:rPr lang="es-CO" spc="5" dirty="0">
                <a:latin typeface="Arial Narrow" pitchFamily="34" charset="0"/>
                <a:ea typeface="Arial"/>
              </a:rPr>
              <a:t>t</a:t>
            </a:r>
            <a:r>
              <a:rPr lang="es-CO" dirty="0">
                <a:latin typeface="Arial Narrow" pitchFamily="34" charset="0"/>
                <a:ea typeface="Arial"/>
              </a:rPr>
              <a:t>as</a:t>
            </a:r>
            <a:r>
              <a:rPr lang="es-CO" spc="25" dirty="0">
                <a:latin typeface="Arial Narrow" pitchFamily="34" charset="0"/>
                <a:ea typeface="Arial"/>
              </a:rPr>
              <a:t> </a:t>
            </a:r>
            <a:r>
              <a:rPr lang="es-CO" spc="15" dirty="0">
                <a:latin typeface="Arial Narrow" pitchFamily="34" charset="0"/>
                <a:ea typeface="Arial"/>
              </a:rPr>
              <a:t>d</a:t>
            </a:r>
            <a:r>
              <a:rPr lang="es-CO" dirty="0">
                <a:latin typeface="Arial Narrow" pitchFamily="34" charset="0"/>
                <a:ea typeface="Arial"/>
              </a:rPr>
              <a:t>e </a:t>
            </a:r>
            <a:r>
              <a:rPr lang="es-CO" spc="10" dirty="0">
                <a:latin typeface="Arial Narrow" pitchFamily="34" charset="0"/>
                <a:ea typeface="Arial"/>
              </a:rPr>
              <a:t>q</a:t>
            </a:r>
            <a:r>
              <a:rPr lang="es-CO" dirty="0">
                <a:latin typeface="Arial Narrow" pitchFamily="34" charset="0"/>
                <a:ea typeface="Arial"/>
              </a:rPr>
              <a:t>u</a:t>
            </a:r>
            <a:r>
              <a:rPr lang="es-CO" spc="-5" dirty="0">
                <a:latin typeface="Arial Narrow" pitchFamily="34" charset="0"/>
                <a:ea typeface="Arial"/>
              </a:rPr>
              <a:t>e</a:t>
            </a:r>
            <a:r>
              <a:rPr lang="es-CO" spc="-10" dirty="0">
                <a:latin typeface="Arial Narrow" pitchFamily="34" charset="0"/>
                <a:ea typeface="Arial"/>
              </a:rPr>
              <a:t>m</a:t>
            </a:r>
            <a:r>
              <a:rPr lang="es-CO" dirty="0">
                <a:latin typeface="Arial Narrow" pitchFamily="34" charset="0"/>
                <a:ea typeface="Arial"/>
              </a:rPr>
              <a:t>a”,</a:t>
            </a:r>
            <a:r>
              <a:rPr lang="es-CO" spc="35" dirty="0">
                <a:latin typeface="Arial Narrow" pitchFamily="34" charset="0"/>
                <a:ea typeface="Arial"/>
              </a:rPr>
              <a:t> </a:t>
            </a:r>
            <a:r>
              <a:rPr lang="es-CO" dirty="0">
                <a:latin typeface="Arial Narrow" pitchFamily="34" charset="0"/>
                <a:ea typeface="Arial"/>
              </a:rPr>
              <a:t>d</a:t>
            </a:r>
            <a:r>
              <a:rPr lang="es-CO" spc="-5" dirty="0">
                <a:latin typeface="Arial Narrow" pitchFamily="34" charset="0"/>
                <a:ea typeface="Arial"/>
              </a:rPr>
              <a:t>o</a:t>
            </a:r>
            <a:r>
              <a:rPr lang="es-CO" dirty="0">
                <a:latin typeface="Arial Narrow" pitchFamily="34" charset="0"/>
                <a:ea typeface="Arial"/>
              </a:rPr>
              <a:t>n</a:t>
            </a:r>
            <a:r>
              <a:rPr lang="es-CO" spc="-5" dirty="0">
                <a:latin typeface="Arial Narrow" pitchFamily="34" charset="0"/>
                <a:ea typeface="Arial"/>
              </a:rPr>
              <a:t>d</a:t>
            </a:r>
            <a:r>
              <a:rPr lang="es-CO" dirty="0">
                <a:latin typeface="Arial Narrow" pitchFamily="34" charset="0"/>
                <a:ea typeface="Arial"/>
              </a:rPr>
              <a:t>e</a:t>
            </a:r>
            <a:r>
              <a:rPr lang="es-CO" spc="15" dirty="0">
                <a:latin typeface="Arial Narrow" pitchFamily="34" charset="0"/>
                <a:ea typeface="Arial"/>
              </a:rPr>
              <a:t> </a:t>
            </a:r>
            <a:r>
              <a:rPr lang="es-CO" dirty="0">
                <a:latin typeface="Arial Narrow" pitchFamily="34" charset="0"/>
                <a:ea typeface="Arial"/>
              </a:rPr>
              <a:t>se</a:t>
            </a:r>
            <a:r>
              <a:rPr lang="es-CO" spc="15" dirty="0">
                <a:latin typeface="Arial Narrow" pitchFamily="34" charset="0"/>
                <a:ea typeface="Arial"/>
              </a:rPr>
              <a:t> </a:t>
            </a:r>
            <a:r>
              <a:rPr lang="es-CO" spc="5" dirty="0">
                <a:latin typeface="Arial Narrow" pitchFamily="34" charset="0"/>
                <a:ea typeface="Arial"/>
              </a:rPr>
              <a:t>r</a:t>
            </a:r>
            <a:r>
              <a:rPr lang="es-CO" spc="-15" dirty="0">
                <a:latin typeface="Arial Narrow" pitchFamily="34" charset="0"/>
                <a:ea typeface="Arial"/>
              </a:rPr>
              <a:t>e</a:t>
            </a:r>
            <a:r>
              <a:rPr lang="es-CO" spc="15" dirty="0">
                <a:latin typeface="Arial Narrow" pitchFamily="34" charset="0"/>
                <a:ea typeface="Arial"/>
              </a:rPr>
              <a:t>f</a:t>
            </a:r>
            <a:r>
              <a:rPr lang="es-CO" spc="-5" dirty="0">
                <a:latin typeface="Arial Narrow" pitchFamily="34" charset="0"/>
                <a:ea typeface="Arial"/>
              </a:rPr>
              <a:t>l</a:t>
            </a:r>
            <a:r>
              <a:rPr lang="es-CO" dirty="0">
                <a:latin typeface="Arial Narrow" pitchFamily="34" charset="0"/>
                <a:ea typeface="Arial"/>
              </a:rPr>
              <a:t>e</a:t>
            </a:r>
            <a:r>
              <a:rPr lang="es-CO" spc="-5" dirty="0">
                <a:latin typeface="Arial Narrow" pitchFamily="34" charset="0"/>
                <a:ea typeface="Arial"/>
              </a:rPr>
              <a:t>j</a:t>
            </a:r>
            <a:r>
              <a:rPr lang="es-CO" dirty="0">
                <a:latin typeface="Arial Narrow" pitchFamily="34" charset="0"/>
                <a:ea typeface="Arial"/>
              </a:rPr>
              <a:t>a</a:t>
            </a:r>
            <a:r>
              <a:rPr lang="es-CO" spc="25" dirty="0">
                <a:latin typeface="Arial Narrow" pitchFamily="34" charset="0"/>
                <a:ea typeface="Arial"/>
              </a:rPr>
              <a:t> </a:t>
            </a:r>
            <a:r>
              <a:rPr lang="es-CO" spc="-5" dirty="0">
                <a:latin typeface="Arial Narrow" pitchFamily="34" charset="0"/>
                <a:ea typeface="Arial"/>
              </a:rPr>
              <a:t>l</a:t>
            </a:r>
            <a:r>
              <a:rPr lang="es-CO" dirty="0">
                <a:latin typeface="Arial Narrow" pitchFamily="34" charset="0"/>
                <a:ea typeface="Arial"/>
              </a:rPr>
              <a:t>as</a:t>
            </a:r>
            <a:r>
              <a:rPr lang="es-CO" spc="15" dirty="0">
                <a:latin typeface="Arial Narrow" pitchFamily="34" charset="0"/>
                <a:ea typeface="Arial"/>
              </a:rPr>
              <a:t> </a:t>
            </a:r>
            <a:r>
              <a:rPr lang="es-CO" dirty="0">
                <a:latin typeface="Arial Narrow" pitchFamily="34" charset="0"/>
                <a:ea typeface="Arial"/>
              </a:rPr>
              <a:t>ca</a:t>
            </a:r>
            <a:r>
              <a:rPr lang="es-CO" spc="-5" dirty="0">
                <a:latin typeface="Arial Narrow" pitchFamily="34" charset="0"/>
                <a:ea typeface="Arial"/>
              </a:rPr>
              <a:t>n</a:t>
            </a:r>
            <a:r>
              <a:rPr lang="es-CO" spc="5" dirty="0">
                <a:latin typeface="Arial Narrow" pitchFamily="34" charset="0"/>
                <a:ea typeface="Arial"/>
              </a:rPr>
              <a:t>t</a:t>
            </a:r>
            <a:r>
              <a:rPr lang="es-CO" spc="-5" dirty="0">
                <a:latin typeface="Arial Narrow" pitchFamily="34" charset="0"/>
                <a:ea typeface="Arial"/>
              </a:rPr>
              <a:t>i</a:t>
            </a:r>
            <a:r>
              <a:rPr lang="es-CO" dirty="0">
                <a:latin typeface="Arial Narrow" pitchFamily="34" charset="0"/>
                <a:ea typeface="Arial"/>
              </a:rPr>
              <a:t>d</a:t>
            </a:r>
            <a:r>
              <a:rPr lang="es-CO" spc="-5" dirty="0">
                <a:latin typeface="Arial Narrow" pitchFamily="34" charset="0"/>
                <a:ea typeface="Arial"/>
              </a:rPr>
              <a:t>a</a:t>
            </a:r>
            <a:r>
              <a:rPr lang="es-CO" dirty="0">
                <a:latin typeface="Arial Narrow" pitchFamily="34" charset="0"/>
                <a:ea typeface="Arial"/>
              </a:rPr>
              <a:t>d</a:t>
            </a:r>
            <a:r>
              <a:rPr lang="es-CO" spc="-5" dirty="0">
                <a:latin typeface="Arial Narrow" pitchFamily="34" charset="0"/>
                <a:ea typeface="Arial"/>
              </a:rPr>
              <a:t>e</a:t>
            </a:r>
            <a:r>
              <a:rPr lang="es-CO" dirty="0">
                <a:latin typeface="Arial Narrow" pitchFamily="34" charset="0"/>
                <a:ea typeface="Arial"/>
              </a:rPr>
              <a:t>s</a:t>
            </a:r>
            <a:r>
              <a:rPr lang="es-CO" spc="30" dirty="0">
                <a:latin typeface="Arial Narrow" pitchFamily="34" charset="0"/>
                <a:ea typeface="Arial"/>
              </a:rPr>
              <a:t> </a:t>
            </a:r>
            <a:r>
              <a:rPr lang="es-CO" dirty="0">
                <a:latin typeface="Arial Narrow" pitchFamily="34" charset="0"/>
                <a:ea typeface="Arial"/>
              </a:rPr>
              <a:t>d</a:t>
            </a:r>
            <a:r>
              <a:rPr lang="es-CO" spc="-5" dirty="0">
                <a:latin typeface="Arial Narrow" pitchFamily="34" charset="0"/>
                <a:ea typeface="Arial"/>
              </a:rPr>
              <a:t>e</a:t>
            </a:r>
            <a:r>
              <a:rPr lang="es-CO" dirty="0">
                <a:latin typeface="Arial Narrow" pitchFamily="34" charset="0"/>
                <a:ea typeface="Arial"/>
              </a:rPr>
              <a:t>l</a:t>
            </a:r>
            <a:r>
              <a:rPr lang="es-CO" spc="20" dirty="0">
                <a:latin typeface="Arial Narrow" pitchFamily="34" charset="0"/>
                <a:ea typeface="Arial"/>
              </a:rPr>
              <a:t> </a:t>
            </a:r>
            <a:r>
              <a:rPr lang="es-CO" spc="-10" dirty="0">
                <a:latin typeface="Arial Narrow" pitchFamily="34" charset="0"/>
                <a:ea typeface="Arial"/>
              </a:rPr>
              <a:t>m</a:t>
            </a:r>
            <a:r>
              <a:rPr lang="es-CO" dirty="0">
                <a:latin typeface="Arial Narrow" pitchFamily="34" charset="0"/>
                <a:ea typeface="Arial"/>
              </a:rPr>
              <a:t>at</a:t>
            </a:r>
            <a:r>
              <a:rPr lang="es-CO" spc="-10" dirty="0">
                <a:latin typeface="Arial Narrow" pitchFamily="34" charset="0"/>
                <a:ea typeface="Arial"/>
              </a:rPr>
              <a:t>e</a:t>
            </a:r>
            <a:r>
              <a:rPr lang="es-CO" spc="5" dirty="0">
                <a:latin typeface="Arial Narrow" pitchFamily="34" charset="0"/>
                <a:ea typeface="Arial"/>
              </a:rPr>
              <a:t>r</a:t>
            </a:r>
            <a:r>
              <a:rPr lang="es-CO" spc="-5" dirty="0">
                <a:latin typeface="Arial Narrow" pitchFamily="34" charset="0"/>
                <a:ea typeface="Arial"/>
              </a:rPr>
              <a:t>i</a:t>
            </a:r>
            <a:r>
              <a:rPr lang="es-CO" dirty="0">
                <a:latin typeface="Arial Narrow" pitchFamily="34" charset="0"/>
                <a:ea typeface="Arial"/>
              </a:rPr>
              <a:t>al uti</a:t>
            </a:r>
            <a:r>
              <a:rPr lang="es-CO" spc="-5" dirty="0">
                <a:latin typeface="Arial Narrow" pitchFamily="34" charset="0"/>
                <a:ea typeface="Arial"/>
              </a:rPr>
              <a:t>li</a:t>
            </a:r>
            <a:r>
              <a:rPr lang="es-CO" spc="-10" dirty="0">
                <a:latin typeface="Arial Narrow" pitchFamily="34" charset="0"/>
                <a:ea typeface="Arial"/>
              </a:rPr>
              <a:t>z</a:t>
            </a:r>
            <a:r>
              <a:rPr lang="es-CO" dirty="0">
                <a:latin typeface="Arial Narrow" pitchFamily="34" charset="0"/>
                <a:ea typeface="Arial"/>
              </a:rPr>
              <a:t>a</a:t>
            </a:r>
            <a:r>
              <a:rPr lang="es-CO" spc="-5" dirty="0">
                <a:latin typeface="Arial Narrow" pitchFamily="34" charset="0"/>
                <a:ea typeface="Arial"/>
              </a:rPr>
              <a:t>d</a:t>
            </a:r>
            <a:r>
              <a:rPr lang="es-CO" dirty="0">
                <a:latin typeface="Arial Narrow" pitchFamily="34" charset="0"/>
                <a:ea typeface="Arial"/>
              </a:rPr>
              <a:t>o</a:t>
            </a:r>
            <a:r>
              <a:rPr lang="es-CO" spc="15" dirty="0">
                <a:latin typeface="Arial Narrow" pitchFamily="34" charset="0"/>
                <a:ea typeface="Arial"/>
              </a:rPr>
              <a:t> </a:t>
            </a:r>
            <a:r>
              <a:rPr lang="es-CO" dirty="0">
                <a:latin typeface="Arial Narrow" pitchFamily="34" charset="0"/>
                <a:ea typeface="Arial"/>
              </a:rPr>
              <a:t>y</a:t>
            </a:r>
            <a:r>
              <a:rPr lang="es-CO" spc="-5" dirty="0">
                <a:latin typeface="Arial Narrow" pitchFamily="34" charset="0"/>
                <a:ea typeface="Arial"/>
              </a:rPr>
              <a:t> </a:t>
            </a:r>
            <a:r>
              <a:rPr lang="es-CO" spc="10" dirty="0">
                <a:latin typeface="Arial Narrow" pitchFamily="34" charset="0"/>
                <a:ea typeface="Arial"/>
              </a:rPr>
              <a:t>g</a:t>
            </a:r>
            <a:r>
              <a:rPr lang="es-CO" dirty="0">
                <a:latin typeface="Arial Narrow" pitchFamily="34" charset="0"/>
                <a:ea typeface="Arial"/>
              </a:rPr>
              <a:t>a</a:t>
            </a:r>
            <a:r>
              <a:rPr lang="es-CO" spc="-15" dirty="0">
                <a:latin typeface="Arial Narrow" pitchFamily="34" charset="0"/>
                <a:ea typeface="Arial"/>
              </a:rPr>
              <a:t>s</a:t>
            </a:r>
            <a:r>
              <a:rPr lang="es-CO" spc="5" dirty="0">
                <a:latin typeface="Arial Narrow" pitchFamily="34" charset="0"/>
                <a:ea typeface="Arial"/>
              </a:rPr>
              <a:t>t</a:t>
            </a:r>
            <a:r>
              <a:rPr lang="es-CO" dirty="0">
                <a:latin typeface="Arial Narrow" pitchFamily="34" charset="0"/>
                <a:ea typeface="Arial"/>
              </a:rPr>
              <a:t>a</a:t>
            </a:r>
            <a:r>
              <a:rPr lang="es-CO" spc="-5" dirty="0">
                <a:latin typeface="Arial Narrow" pitchFamily="34" charset="0"/>
                <a:ea typeface="Arial"/>
              </a:rPr>
              <a:t>d</a:t>
            </a:r>
            <a:r>
              <a:rPr lang="es-CO" dirty="0">
                <a:latin typeface="Arial Narrow" pitchFamily="34" charset="0"/>
                <a:ea typeface="Arial"/>
              </a:rPr>
              <a:t>o p</a:t>
            </a:r>
            <a:r>
              <a:rPr lang="es-CO" spc="-10" dirty="0">
                <a:latin typeface="Arial Narrow" pitchFamily="34" charset="0"/>
                <a:ea typeface="Arial"/>
              </a:rPr>
              <a:t>o</a:t>
            </a:r>
            <a:r>
              <a:rPr lang="es-CO" dirty="0">
                <a:latin typeface="Arial Narrow" pitchFamily="34" charset="0"/>
                <a:ea typeface="Arial"/>
              </a:rPr>
              <a:t>r</a:t>
            </a:r>
            <a:r>
              <a:rPr lang="es-CO" spc="10" dirty="0">
                <a:latin typeface="Arial Narrow" pitchFamily="34" charset="0"/>
                <a:ea typeface="Arial"/>
              </a:rPr>
              <a:t> </a:t>
            </a:r>
            <a:r>
              <a:rPr lang="es-CO" spc="-10" dirty="0">
                <a:latin typeface="Arial Narrow" pitchFamily="34" charset="0"/>
                <a:ea typeface="Arial"/>
              </a:rPr>
              <a:t>v</a:t>
            </a:r>
            <a:r>
              <a:rPr lang="es-CO" dirty="0">
                <a:latin typeface="Arial Narrow" pitchFamily="34" charset="0"/>
                <a:ea typeface="Arial"/>
              </a:rPr>
              <a:t>o</a:t>
            </a:r>
            <a:r>
              <a:rPr lang="es-CO" spc="-5" dirty="0">
                <a:latin typeface="Arial Narrow" pitchFamily="34" charset="0"/>
                <a:ea typeface="Arial"/>
              </a:rPr>
              <a:t>l</a:t>
            </a:r>
            <a:r>
              <a:rPr lang="es-CO" dirty="0">
                <a:latin typeface="Arial Narrow" pitchFamily="34" charset="0"/>
                <a:ea typeface="Arial"/>
              </a:rPr>
              <a:t>a</a:t>
            </a:r>
            <a:r>
              <a:rPr lang="es-CO" spc="-5" dirty="0">
                <a:latin typeface="Arial Narrow" pitchFamily="34" charset="0"/>
                <a:ea typeface="Arial"/>
              </a:rPr>
              <a:t>d</a:t>
            </a:r>
            <a:r>
              <a:rPr lang="es-CO" dirty="0">
                <a:latin typeface="Arial Narrow" pitchFamily="34" charset="0"/>
                <a:ea typeface="Arial"/>
              </a:rPr>
              <a:t>ura.</a:t>
            </a:r>
            <a:endParaRPr lang="es-CO" dirty="0">
              <a:latin typeface="Arial Narrow" pitchFamily="34" charset="0"/>
              <a:ea typeface="Times New Roman"/>
            </a:endParaRPr>
          </a:p>
          <a:p>
            <a:pPr marL="342900" marR="114300" lvl="0" indent="-342900" algn="just">
              <a:buFont typeface="Wingdings"/>
              <a:buChar char=""/>
            </a:pPr>
            <a:endParaRPr lang="es-CO" dirty="0" smtClean="0">
              <a:solidFill>
                <a:prstClr val="black"/>
              </a:solidFill>
              <a:latin typeface="Arial Narrow" pitchFamily="34" charset="0"/>
              <a:ea typeface="Arial"/>
            </a:endParaRPr>
          </a:p>
          <a:p>
            <a:pPr marL="342900" marR="114300" lvl="0" indent="-342900" algn="just">
              <a:buFont typeface="Wingdings"/>
              <a:buChar char=""/>
            </a:pPr>
            <a:r>
              <a:rPr lang="es-CO" dirty="0" smtClean="0">
                <a:solidFill>
                  <a:prstClr val="black"/>
                </a:solidFill>
                <a:latin typeface="Arial Narrow" pitchFamily="34" charset="0"/>
                <a:ea typeface="Arial"/>
              </a:rPr>
              <a:t>L</a:t>
            </a:r>
            <a:r>
              <a:rPr lang="es-CO" spc="-5" dirty="0" smtClean="0">
                <a:solidFill>
                  <a:prstClr val="black"/>
                </a:solidFill>
                <a:latin typeface="Arial Narrow" pitchFamily="34" charset="0"/>
                <a:ea typeface="Arial"/>
              </a:rPr>
              <a:t>o</a:t>
            </a:r>
            <a:r>
              <a:rPr lang="es-CO" dirty="0" smtClean="0">
                <a:solidFill>
                  <a:prstClr val="black"/>
                </a:solidFill>
                <a:latin typeface="Arial Narrow" pitchFamily="34" charset="0"/>
                <a:ea typeface="Arial"/>
              </a:rPr>
              <a:t>s</a:t>
            </a:r>
            <a:r>
              <a:rPr lang="es-CO" spc="15" dirty="0" smtClean="0">
                <a:solidFill>
                  <a:prstClr val="black"/>
                </a:solidFill>
                <a:latin typeface="Arial Narrow" pitchFamily="34" charset="0"/>
                <a:ea typeface="Arial"/>
              </a:rPr>
              <a:t> </a:t>
            </a:r>
            <a:r>
              <a:rPr lang="es-CO" spc="-5" dirty="0" smtClean="0">
                <a:solidFill>
                  <a:prstClr val="black"/>
                </a:solidFill>
                <a:latin typeface="Arial Narrow" pitchFamily="34" charset="0"/>
                <a:ea typeface="Arial"/>
              </a:rPr>
              <a:t>li</a:t>
            </a:r>
            <a:r>
              <a:rPr lang="es-CO" dirty="0" smtClean="0">
                <a:solidFill>
                  <a:prstClr val="black"/>
                </a:solidFill>
                <a:latin typeface="Arial Narrow" pitchFamily="34" charset="0"/>
                <a:ea typeface="Arial"/>
              </a:rPr>
              <a:t>bros</a:t>
            </a:r>
            <a:r>
              <a:rPr lang="es-CO" spc="15" dirty="0" smtClean="0">
                <a:solidFill>
                  <a:prstClr val="black"/>
                </a:solidFill>
                <a:latin typeface="Arial Narrow" pitchFamily="34" charset="0"/>
                <a:ea typeface="Arial"/>
              </a:rPr>
              <a:t> </a:t>
            </a:r>
            <a:r>
              <a:rPr lang="es-CO" dirty="0" smtClean="0">
                <a:solidFill>
                  <a:prstClr val="black"/>
                </a:solidFill>
                <a:latin typeface="Arial Narrow" pitchFamily="34" charset="0"/>
                <a:ea typeface="Arial"/>
              </a:rPr>
              <a:t>de</a:t>
            </a:r>
            <a:r>
              <a:rPr lang="es-CO" spc="10" dirty="0" smtClean="0">
                <a:solidFill>
                  <a:prstClr val="black"/>
                </a:solidFill>
                <a:latin typeface="Arial Narrow" pitchFamily="34" charset="0"/>
                <a:ea typeface="Arial"/>
              </a:rPr>
              <a:t> </a:t>
            </a:r>
            <a:r>
              <a:rPr lang="es-CO" dirty="0" smtClean="0">
                <a:solidFill>
                  <a:prstClr val="black"/>
                </a:solidFill>
                <a:latin typeface="Arial Narrow" pitchFamily="34" charset="0"/>
                <a:ea typeface="Arial"/>
              </a:rPr>
              <a:t>co</a:t>
            </a:r>
            <a:r>
              <a:rPr lang="es-CO" spc="-5" dirty="0" smtClean="0">
                <a:solidFill>
                  <a:prstClr val="black"/>
                </a:solidFill>
                <a:latin typeface="Arial Narrow" pitchFamily="34" charset="0"/>
                <a:ea typeface="Arial"/>
              </a:rPr>
              <a:t>n</a:t>
            </a:r>
            <a:r>
              <a:rPr lang="es-CO" spc="5" dirty="0" smtClean="0">
                <a:solidFill>
                  <a:prstClr val="black"/>
                </a:solidFill>
                <a:latin typeface="Arial Narrow" pitchFamily="34" charset="0"/>
                <a:ea typeface="Arial"/>
              </a:rPr>
              <a:t>tr</a:t>
            </a:r>
            <a:r>
              <a:rPr lang="es-CO" dirty="0" smtClean="0">
                <a:solidFill>
                  <a:prstClr val="black"/>
                </a:solidFill>
                <a:latin typeface="Arial Narrow" pitchFamily="34" charset="0"/>
                <a:ea typeface="Arial"/>
              </a:rPr>
              <a:t>ol</a:t>
            </a:r>
            <a:r>
              <a:rPr lang="es-CO" spc="5" dirty="0" smtClean="0">
                <a:solidFill>
                  <a:prstClr val="black"/>
                </a:solidFill>
                <a:latin typeface="Arial Narrow" pitchFamily="34" charset="0"/>
                <a:ea typeface="Arial"/>
              </a:rPr>
              <a:t> </a:t>
            </a:r>
            <a:r>
              <a:rPr lang="es-CO" dirty="0" smtClean="0">
                <a:solidFill>
                  <a:prstClr val="black"/>
                </a:solidFill>
                <a:latin typeface="Arial Narrow" pitchFamily="34" charset="0"/>
                <a:ea typeface="Arial"/>
              </a:rPr>
              <a:t>d</a:t>
            </a:r>
            <a:r>
              <a:rPr lang="es-CO" spc="-5" dirty="0" smtClean="0">
                <a:solidFill>
                  <a:prstClr val="black"/>
                </a:solidFill>
                <a:latin typeface="Arial Narrow" pitchFamily="34" charset="0"/>
                <a:ea typeface="Arial"/>
              </a:rPr>
              <a:t>e</a:t>
            </a:r>
            <a:r>
              <a:rPr lang="es-CO" dirty="0" smtClean="0">
                <a:solidFill>
                  <a:prstClr val="black"/>
                </a:solidFill>
                <a:latin typeface="Arial Narrow" pitchFamily="34" charset="0"/>
                <a:ea typeface="Arial"/>
              </a:rPr>
              <a:t>l</a:t>
            </a:r>
            <a:r>
              <a:rPr lang="es-CO" spc="10" dirty="0" smtClean="0">
                <a:solidFill>
                  <a:prstClr val="black"/>
                </a:solidFill>
                <a:latin typeface="Arial Narrow" pitchFamily="34" charset="0"/>
                <a:ea typeface="Arial"/>
              </a:rPr>
              <a:t> g</a:t>
            </a:r>
            <a:r>
              <a:rPr lang="es-CO" dirty="0" smtClean="0">
                <a:solidFill>
                  <a:prstClr val="black"/>
                </a:solidFill>
                <a:latin typeface="Arial Narrow" pitchFamily="34" charset="0"/>
                <a:ea typeface="Arial"/>
              </a:rPr>
              <a:t>a</a:t>
            </a:r>
            <a:r>
              <a:rPr lang="es-CO" spc="-15" dirty="0" smtClean="0">
                <a:solidFill>
                  <a:prstClr val="black"/>
                </a:solidFill>
                <a:latin typeface="Arial Narrow" pitchFamily="34" charset="0"/>
                <a:ea typeface="Arial"/>
              </a:rPr>
              <a:t>s</a:t>
            </a:r>
            <a:r>
              <a:rPr lang="es-CO" spc="5" dirty="0" smtClean="0">
                <a:solidFill>
                  <a:prstClr val="black"/>
                </a:solidFill>
                <a:latin typeface="Arial Narrow" pitchFamily="34" charset="0"/>
                <a:ea typeface="Arial"/>
              </a:rPr>
              <a:t>t</a:t>
            </a:r>
            <a:r>
              <a:rPr lang="es-CO" dirty="0" smtClean="0">
                <a:solidFill>
                  <a:prstClr val="black"/>
                </a:solidFill>
                <a:latin typeface="Arial Narrow" pitchFamily="34" charset="0"/>
                <a:ea typeface="Arial"/>
              </a:rPr>
              <a:t>o</a:t>
            </a:r>
            <a:r>
              <a:rPr lang="es-CO" spc="10" dirty="0" smtClean="0">
                <a:solidFill>
                  <a:prstClr val="black"/>
                </a:solidFill>
                <a:latin typeface="Arial Narrow" pitchFamily="34" charset="0"/>
                <a:ea typeface="Arial"/>
              </a:rPr>
              <a:t> </a:t>
            </a:r>
            <a:r>
              <a:rPr lang="es-CO" dirty="0" smtClean="0">
                <a:solidFill>
                  <a:prstClr val="black"/>
                </a:solidFill>
                <a:latin typeface="Arial Narrow" pitchFamily="34" charset="0"/>
                <a:ea typeface="Arial"/>
              </a:rPr>
              <a:t>d</a:t>
            </a:r>
            <a:r>
              <a:rPr lang="es-CO" spc="-5" dirty="0" smtClean="0">
                <a:solidFill>
                  <a:prstClr val="black"/>
                </a:solidFill>
                <a:latin typeface="Arial Narrow" pitchFamily="34" charset="0"/>
                <a:ea typeface="Arial"/>
              </a:rPr>
              <a:t>i</a:t>
            </a:r>
            <a:r>
              <a:rPr lang="es-CO" dirty="0" smtClean="0">
                <a:solidFill>
                  <a:prstClr val="black"/>
                </a:solidFill>
                <a:latin typeface="Arial Narrow" pitchFamily="34" charset="0"/>
                <a:ea typeface="Arial"/>
              </a:rPr>
              <a:t>ario</a:t>
            </a:r>
            <a:r>
              <a:rPr lang="es-CO" spc="10" dirty="0" smtClean="0">
                <a:solidFill>
                  <a:prstClr val="black"/>
                </a:solidFill>
                <a:latin typeface="Arial Narrow" pitchFamily="34" charset="0"/>
                <a:ea typeface="Arial"/>
              </a:rPr>
              <a:t> </a:t>
            </a:r>
            <a:r>
              <a:rPr lang="es-CO" dirty="0" smtClean="0">
                <a:solidFill>
                  <a:prstClr val="black"/>
                </a:solidFill>
                <a:latin typeface="Arial Narrow" pitchFamily="34" charset="0"/>
                <a:ea typeface="Arial"/>
              </a:rPr>
              <a:t>de</a:t>
            </a:r>
            <a:r>
              <a:rPr lang="es-CO" spc="10" dirty="0" smtClean="0">
                <a:solidFill>
                  <a:prstClr val="black"/>
                </a:solidFill>
                <a:latin typeface="Arial Narrow" pitchFamily="34" charset="0"/>
                <a:ea typeface="Arial"/>
              </a:rPr>
              <a:t> </a:t>
            </a:r>
            <a:r>
              <a:rPr lang="es-CO" dirty="0" smtClean="0">
                <a:solidFill>
                  <a:prstClr val="black"/>
                </a:solidFill>
                <a:latin typeface="Arial Narrow" pitchFamily="34" charset="0"/>
                <a:ea typeface="Arial"/>
              </a:rPr>
              <a:t>e</a:t>
            </a:r>
            <a:r>
              <a:rPr lang="es-CO" spc="-15" dirty="0" smtClean="0">
                <a:solidFill>
                  <a:prstClr val="black"/>
                </a:solidFill>
                <a:latin typeface="Arial Narrow" pitchFamily="34" charset="0"/>
                <a:ea typeface="Arial"/>
              </a:rPr>
              <a:t>x</a:t>
            </a:r>
            <a:r>
              <a:rPr lang="es-CO" dirty="0" smtClean="0">
                <a:solidFill>
                  <a:prstClr val="black"/>
                </a:solidFill>
                <a:latin typeface="Arial Narrow" pitchFamily="34" charset="0"/>
                <a:ea typeface="Arial"/>
              </a:rPr>
              <a:t>p</a:t>
            </a:r>
            <a:r>
              <a:rPr lang="es-CO" spc="-5" dirty="0" smtClean="0">
                <a:solidFill>
                  <a:prstClr val="black"/>
                </a:solidFill>
                <a:latin typeface="Arial Narrow" pitchFamily="34" charset="0"/>
                <a:ea typeface="Arial"/>
              </a:rPr>
              <a:t>l</a:t>
            </a:r>
            <a:r>
              <a:rPr lang="es-CO" dirty="0" smtClean="0">
                <a:solidFill>
                  <a:prstClr val="black"/>
                </a:solidFill>
                <a:latin typeface="Arial Narrow" pitchFamily="34" charset="0"/>
                <a:ea typeface="Arial"/>
              </a:rPr>
              <a:t>os</a:t>
            </a:r>
            <a:r>
              <a:rPr lang="es-CO" spc="5" dirty="0" smtClean="0">
                <a:solidFill>
                  <a:prstClr val="black"/>
                </a:solidFill>
                <a:latin typeface="Arial Narrow" pitchFamily="34" charset="0"/>
                <a:ea typeface="Arial"/>
              </a:rPr>
              <a:t>i</a:t>
            </a:r>
            <a:r>
              <a:rPr lang="es-CO" spc="-10" dirty="0" smtClean="0">
                <a:solidFill>
                  <a:prstClr val="black"/>
                </a:solidFill>
                <a:latin typeface="Arial Narrow" pitchFamily="34" charset="0"/>
                <a:ea typeface="Arial"/>
              </a:rPr>
              <a:t>v</a:t>
            </a:r>
            <a:r>
              <a:rPr lang="es-CO" spc="10" dirty="0" smtClean="0">
                <a:solidFill>
                  <a:prstClr val="black"/>
                </a:solidFill>
                <a:latin typeface="Arial Narrow" pitchFamily="34" charset="0"/>
                <a:ea typeface="Arial"/>
              </a:rPr>
              <a:t>o</a:t>
            </a:r>
            <a:r>
              <a:rPr lang="es-CO" dirty="0" smtClean="0">
                <a:solidFill>
                  <a:prstClr val="black"/>
                </a:solidFill>
                <a:latin typeface="Arial Narrow" pitchFamily="34" charset="0"/>
                <a:ea typeface="Arial"/>
              </a:rPr>
              <a:t>s</a:t>
            </a:r>
            <a:r>
              <a:rPr lang="es-CO" spc="15" dirty="0" smtClean="0">
                <a:solidFill>
                  <a:prstClr val="black"/>
                </a:solidFill>
                <a:latin typeface="Arial Narrow" pitchFamily="34" charset="0"/>
                <a:ea typeface="Arial"/>
              </a:rPr>
              <a:t> </a:t>
            </a:r>
            <a:r>
              <a:rPr lang="es-CO" dirty="0" smtClean="0">
                <a:solidFill>
                  <a:prstClr val="black"/>
                </a:solidFill>
                <a:latin typeface="Arial Narrow" pitchFamily="34" charset="0"/>
                <a:ea typeface="Arial"/>
              </a:rPr>
              <a:t>y p</a:t>
            </a:r>
            <a:r>
              <a:rPr lang="es-CO" spc="-5" dirty="0" smtClean="0">
                <a:solidFill>
                  <a:prstClr val="black"/>
                </a:solidFill>
                <a:latin typeface="Arial Narrow" pitchFamily="34" charset="0"/>
                <a:ea typeface="Arial"/>
              </a:rPr>
              <a:t>o</a:t>
            </a:r>
            <a:r>
              <a:rPr lang="es-CO" dirty="0" smtClean="0">
                <a:solidFill>
                  <a:prstClr val="black"/>
                </a:solidFill>
                <a:latin typeface="Arial Narrow" pitchFamily="34" charset="0"/>
                <a:ea typeface="Arial"/>
              </a:rPr>
              <a:t>s</a:t>
            </a:r>
            <a:r>
              <a:rPr lang="es-CO" spc="5" dirty="0" smtClean="0">
                <a:solidFill>
                  <a:prstClr val="black"/>
                </a:solidFill>
                <a:latin typeface="Arial Narrow" pitchFamily="34" charset="0"/>
                <a:ea typeface="Arial"/>
              </a:rPr>
              <a:t>t</a:t>
            </a:r>
            <a:r>
              <a:rPr lang="es-CO" dirty="0" smtClean="0">
                <a:solidFill>
                  <a:prstClr val="black"/>
                </a:solidFill>
                <a:latin typeface="Arial Narrow" pitchFamily="34" charset="0"/>
                <a:ea typeface="Arial"/>
              </a:rPr>
              <a:t>eri</a:t>
            </a:r>
            <a:r>
              <a:rPr lang="es-CO" spc="-5" dirty="0" smtClean="0">
                <a:solidFill>
                  <a:prstClr val="black"/>
                </a:solidFill>
                <a:latin typeface="Arial Narrow" pitchFamily="34" charset="0"/>
                <a:ea typeface="Arial"/>
              </a:rPr>
              <a:t>o</a:t>
            </a:r>
            <a:r>
              <a:rPr lang="es-CO" spc="5" dirty="0" smtClean="0">
                <a:solidFill>
                  <a:prstClr val="black"/>
                </a:solidFill>
                <a:latin typeface="Arial Narrow" pitchFamily="34" charset="0"/>
                <a:ea typeface="Arial"/>
              </a:rPr>
              <a:t>rm</a:t>
            </a:r>
            <a:r>
              <a:rPr lang="es-CO" dirty="0" smtClean="0">
                <a:solidFill>
                  <a:prstClr val="black"/>
                </a:solidFill>
                <a:latin typeface="Arial Narrow" pitchFamily="34" charset="0"/>
                <a:ea typeface="Arial"/>
              </a:rPr>
              <a:t>e</a:t>
            </a:r>
            <a:r>
              <a:rPr lang="es-CO" spc="-15" dirty="0" smtClean="0">
                <a:solidFill>
                  <a:prstClr val="black"/>
                </a:solidFill>
                <a:latin typeface="Arial Narrow" pitchFamily="34" charset="0"/>
                <a:ea typeface="Arial"/>
              </a:rPr>
              <a:t>n</a:t>
            </a:r>
            <a:r>
              <a:rPr lang="es-CO" spc="5" dirty="0" smtClean="0">
                <a:solidFill>
                  <a:prstClr val="black"/>
                </a:solidFill>
                <a:latin typeface="Arial Narrow" pitchFamily="34" charset="0"/>
                <a:ea typeface="Arial"/>
              </a:rPr>
              <a:t>t</a:t>
            </a:r>
            <a:r>
              <a:rPr lang="es-CO" dirty="0" smtClean="0">
                <a:solidFill>
                  <a:prstClr val="black"/>
                </a:solidFill>
                <a:latin typeface="Arial Narrow" pitchFamily="34" charset="0"/>
                <a:ea typeface="Arial"/>
              </a:rPr>
              <a:t>e</a:t>
            </a:r>
            <a:r>
              <a:rPr lang="es-CO" spc="10" dirty="0" smtClean="0">
                <a:solidFill>
                  <a:prstClr val="black"/>
                </a:solidFill>
                <a:latin typeface="Arial Narrow" pitchFamily="34" charset="0"/>
                <a:ea typeface="Arial"/>
              </a:rPr>
              <a:t> </a:t>
            </a:r>
            <a:r>
              <a:rPr lang="es-CO" dirty="0" smtClean="0">
                <a:solidFill>
                  <a:prstClr val="black"/>
                </a:solidFill>
                <a:latin typeface="Arial Narrow" pitchFamily="34" charset="0"/>
                <a:ea typeface="Arial"/>
              </a:rPr>
              <a:t>se</a:t>
            </a:r>
            <a:r>
              <a:rPr lang="es-CO" spc="10" dirty="0" smtClean="0">
                <a:solidFill>
                  <a:prstClr val="black"/>
                </a:solidFill>
                <a:latin typeface="Arial Narrow" pitchFamily="34" charset="0"/>
                <a:ea typeface="Arial"/>
              </a:rPr>
              <a:t> </a:t>
            </a:r>
            <a:r>
              <a:rPr lang="es-CO" spc="5" dirty="0" smtClean="0">
                <a:solidFill>
                  <a:prstClr val="black"/>
                </a:solidFill>
                <a:latin typeface="Arial Narrow" pitchFamily="34" charset="0"/>
                <a:ea typeface="Arial"/>
              </a:rPr>
              <a:t>r</a:t>
            </a:r>
            <a:r>
              <a:rPr lang="es-CO" spc="-15" dirty="0" smtClean="0">
                <a:solidFill>
                  <a:prstClr val="black"/>
                </a:solidFill>
                <a:latin typeface="Arial Narrow" pitchFamily="34" charset="0"/>
                <a:ea typeface="Arial"/>
              </a:rPr>
              <a:t>e</a:t>
            </a:r>
            <a:r>
              <a:rPr lang="es-CO" dirty="0" smtClean="0">
                <a:solidFill>
                  <a:prstClr val="black"/>
                </a:solidFill>
                <a:latin typeface="Arial Narrow" pitchFamily="34" charset="0"/>
                <a:ea typeface="Arial"/>
              </a:rPr>
              <a:t>a</a:t>
            </a:r>
            <a:r>
              <a:rPr lang="es-CO" spc="-5" dirty="0" smtClean="0">
                <a:solidFill>
                  <a:prstClr val="black"/>
                </a:solidFill>
                <a:latin typeface="Arial Narrow" pitchFamily="34" charset="0"/>
                <a:ea typeface="Arial"/>
              </a:rPr>
              <a:t>l</a:t>
            </a:r>
            <a:r>
              <a:rPr lang="es-CO" spc="5" dirty="0" smtClean="0">
                <a:solidFill>
                  <a:prstClr val="black"/>
                </a:solidFill>
                <a:latin typeface="Arial Narrow" pitchFamily="34" charset="0"/>
                <a:ea typeface="Arial"/>
              </a:rPr>
              <a:t>i</a:t>
            </a:r>
            <a:r>
              <a:rPr lang="es-CO" spc="-10" dirty="0" smtClean="0">
                <a:solidFill>
                  <a:prstClr val="black"/>
                </a:solidFill>
                <a:latin typeface="Arial Narrow" pitchFamily="34" charset="0"/>
                <a:ea typeface="Arial"/>
              </a:rPr>
              <a:t>z</a:t>
            </a:r>
            <a:r>
              <a:rPr lang="es-CO" dirty="0" smtClean="0">
                <a:solidFill>
                  <a:prstClr val="black"/>
                </a:solidFill>
                <a:latin typeface="Arial Narrow" pitchFamily="34" charset="0"/>
                <a:ea typeface="Arial"/>
              </a:rPr>
              <a:t>a</a:t>
            </a:r>
            <a:r>
              <a:rPr lang="es-CO" spc="10" dirty="0" smtClean="0">
                <a:solidFill>
                  <a:prstClr val="black"/>
                </a:solidFill>
                <a:latin typeface="Arial Narrow" pitchFamily="34" charset="0"/>
                <a:ea typeface="Arial"/>
              </a:rPr>
              <a:t> </a:t>
            </a:r>
            <a:r>
              <a:rPr lang="es-CO" dirty="0" smtClean="0">
                <a:solidFill>
                  <a:prstClr val="black"/>
                </a:solidFill>
                <a:latin typeface="Arial Narrow" pitchFamily="34" charset="0"/>
                <a:ea typeface="Arial"/>
              </a:rPr>
              <a:t>el</a:t>
            </a:r>
            <a:r>
              <a:rPr lang="es-CO" spc="20" dirty="0" smtClean="0">
                <a:solidFill>
                  <a:prstClr val="black"/>
                </a:solidFill>
                <a:latin typeface="Arial Narrow" pitchFamily="34" charset="0"/>
                <a:ea typeface="Arial"/>
              </a:rPr>
              <a:t> </a:t>
            </a:r>
            <a:r>
              <a:rPr lang="es-CO" spc="-5" dirty="0" smtClean="0">
                <a:solidFill>
                  <a:prstClr val="black"/>
                </a:solidFill>
                <a:latin typeface="Arial Narrow" pitchFamily="34" charset="0"/>
                <a:ea typeface="Arial"/>
              </a:rPr>
              <a:t>i</a:t>
            </a:r>
            <a:r>
              <a:rPr lang="es-CO" dirty="0" smtClean="0">
                <a:solidFill>
                  <a:prstClr val="black"/>
                </a:solidFill>
                <a:latin typeface="Arial Narrow" pitchFamily="34" charset="0"/>
                <a:ea typeface="Arial"/>
              </a:rPr>
              <a:t>n</a:t>
            </a:r>
            <a:r>
              <a:rPr lang="es-CO" spc="-15" dirty="0" smtClean="0">
                <a:solidFill>
                  <a:prstClr val="black"/>
                </a:solidFill>
                <a:latin typeface="Arial Narrow" pitchFamily="34" charset="0"/>
                <a:ea typeface="Arial"/>
              </a:rPr>
              <a:t>v</a:t>
            </a:r>
            <a:r>
              <a:rPr lang="es-CO" dirty="0" smtClean="0">
                <a:solidFill>
                  <a:prstClr val="black"/>
                </a:solidFill>
                <a:latin typeface="Arial Narrow" pitchFamily="34" charset="0"/>
                <a:ea typeface="Arial"/>
              </a:rPr>
              <a:t>e</a:t>
            </a:r>
            <a:r>
              <a:rPr lang="es-CO" spc="-5" dirty="0" smtClean="0">
                <a:solidFill>
                  <a:prstClr val="black"/>
                </a:solidFill>
                <a:latin typeface="Arial Narrow" pitchFamily="34" charset="0"/>
                <a:ea typeface="Arial"/>
              </a:rPr>
              <a:t>n</a:t>
            </a:r>
            <a:r>
              <a:rPr lang="es-CO" spc="5" dirty="0" smtClean="0">
                <a:solidFill>
                  <a:prstClr val="black"/>
                </a:solidFill>
                <a:latin typeface="Arial Narrow" pitchFamily="34" charset="0"/>
                <a:ea typeface="Arial"/>
              </a:rPr>
              <a:t>t</a:t>
            </a:r>
            <a:r>
              <a:rPr lang="es-CO" dirty="0" smtClean="0">
                <a:solidFill>
                  <a:prstClr val="black"/>
                </a:solidFill>
                <a:latin typeface="Arial Narrow" pitchFamily="34" charset="0"/>
                <a:ea typeface="Arial"/>
              </a:rPr>
              <a:t>ario</a:t>
            </a:r>
            <a:r>
              <a:rPr lang="es-CO" spc="10" dirty="0" smtClean="0">
                <a:solidFill>
                  <a:prstClr val="black"/>
                </a:solidFill>
                <a:latin typeface="Arial Narrow" pitchFamily="34" charset="0"/>
                <a:ea typeface="Arial"/>
              </a:rPr>
              <a:t> </a:t>
            </a:r>
            <a:r>
              <a:rPr lang="es-CO" dirty="0" smtClean="0">
                <a:solidFill>
                  <a:prstClr val="black"/>
                </a:solidFill>
                <a:latin typeface="Arial Narrow" pitchFamily="34" charset="0"/>
                <a:ea typeface="Arial"/>
              </a:rPr>
              <a:t>p</a:t>
            </a:r>
            <a:r>
              <a:rPr lang="es-CO" spc="-5" dirty="0" smtClean="0">
                <a:solidFill>
                  <a:prstClr val="black"/>
                </a:solidFill>
                <a:latin typeface="Arial Narrow" pitchFamily="34" charset="0"/>
                <a:ea typeface="Arial"/>
              </a:rPr>
              <a:t>a</a:t>
            </a:r>
            <a:r>
              <a:rPr lang="es-CO" spc="5" dirty="0" smtClean="0">
                <a:solidFill>
                  <a:prstClr val="black"/>
                </a:solidFill>
                <a:latin typeface="Arial Narrow" pitchFamily="34" charset="0"/>
                <a:ea typeface="Arial"/>
              </a:rPr>
              <a:t>r</a:t>
            </a:r>
            <a:r>
              <a:rPr lang="es-CO" dirty="0" smtClean="0">
                <a:solidFill>
                  <a:prstClr val="black"/>
                </a:solidFill>
                <a:latin typeface="Arial Narrow" pitchFamily="34" charset="0"/>
                <a:ea typeface="Arial"/>
              </a:rPr>
              <a:t>a </a:t>
            </a:r>
            <a:r>
              <a:rPr lang="es-CO" spc="-10" dirty="0" smtClean="0">
                <a:solidFill>
                  <a:prstClr val="black"/>
                </a:solidFill>
                <a:latin typeface="Arial Narrow" pitchFamily="34" charset="0"/>
                <a:ea typeface="Arial"/>
              </a:rPr>
              <a:t>v</a:t>
            </a:r>
            <a:r>
              <a:rPr lang="es-CO" dirty="0" smtClean="0">
                <a:solidFill>
                  <a:prstClr val="black"/>
                </a:solidFill>
                <a:latin typeface="Arial Narrow" pitchFamily="34" charset="0"/>
                <a:ea typeface="Arial"/>
              </a:rPr>
              <a:t>eri</a:t>
            </a:r>
            <a:r>
              <a:rPr lang="es-CO" spc="15" dirty="0" smtClean="0">
                <a:solidFill>
                  <a:prstClr val="black"/>
                </a:solidFill>
                <a:latin typeface="Arial Narrow" pitchFamily="34" charset="0"/>
                <a:ea typeface="Arial"/>
              </a:rPr>
              <a:t>f</a:t>
            </a:r>
            <a:r>
              <a:rPr lang="es-CO" spc="-5" dirty="0" smtClean="0">
                <a:solidFill>
                  <a:prstClr val="black"/>
                </a:solidFill>
                <a:latin typeface="Arial Narrow" pitchFamily="34" charset="0"/>
                <a:ea typeface="Arial"/>
              </a:rPr>
              <a:t>i</a:t>
            </a:r>
            <a:r>
              <a:rPr lang="es-CO" dirty="0" smtClean="0">
                <a:solidFill>
                  <a:prstClr val="black"/>
                </a:solidFill>
                <a:latin typeface="Arial Narrow" pitchFamily="34" charset="0"/>
                <a:ea typeface="Arial"/>
              </a:rPr>
              <a:t>car</a:t>
            </a:r>
            <a:r>
              <a:rPr lang="es-CO" spc="-5" dirty="0" smtClean="0">
                <a:solidFill>
                  <a:prstClr val="black"/>
                </a:solidFill>
                <a:latin typeface="Arial Narrow" pitchFamily="34" charset="0"/>
                <a:ea typeface="Arial"/>
              </a:rPr>
              <a:t> l</a:t>
            </a:r>
            <a:r>
              <a:rPr lang="es-CO" dirty="0" smtClean="0">
                <a:solidFill>
                  <a:prstClr val="black"/>
                </a:solidFill>
                <a:latin typeface="Arial Narrow" pitchFamily="34" charset="0"/>
                <a:ea typeface="Arial"/>
              </a:rPr>
              <a:t>a e</a:t>
            </a:r>
            <a:r>
              <a:rPr lang="es-CO" spc="-10" dirty="0" smtClean="0">
                <a:solidFill>
                  <a:prstClr val="black"/>
                </a:solidFill>
                <a:latin typeface="Arial Narrow" pitchFamily="34" charset="0"/>
                <a:ea typeface="Arial"/>
              </a:rPr>
              <a:t>x</a:t>
            </a:r>
            <a:r>
              <a:rPr lang="es-CO" spc="-5" dirty="0" smtClean="0">
                <a:solidFill>
                  <a:prstClr val="black"/>
                </a:solidFill>
                <a:latin typeface="Arial Narrow" pitchFamily="34" charset="0"/>
                <a:ea typeface="Arial"/>
              </a:rPr>
              <a:t>i</a:t>
            </a:r>
            <a:r>
              <a:rPr lang="es-CO" dirty="0" smtClean="0">
                <a:solidFill>
                  <a:prstClr val="black"/>
                </a:solidFill>
                <a:latin typeface="Arial Narrow" pitchFamily="34" charset="0"/>
                <a:ea typeface="Arial"/>
              </a:rPr>
              <a:t>s</a:t>
            </a:r>
            <a:r>
              <a:rPr lang="es-CO" spc="5" dirty="0" smtClean="0">
                <a:solidFill>
                  <a:prstClr val="black"/>
                </a:solidFill>
                <a:latin typeface="Arial Narrow" pitchFamily="34" charset="0"/>
                <a:ea typeface="Arial"/>
              </a:rPr>
              <a:t>t</a:t>
            </a:r>
            <a:r>
              <a:rPr lang="es-CO" dirty="0" smtClean="0">
                <a:solidFill>
                  <a:prstClr val="black"/>
                </a:solidFill>
                <a:latin typeface="Arial Narrow" pitchFamily="34" charset="0"/>
                <a:ea typeface="Arial"/>
              </a:rPr>
              <a:t>e</a:t>
            </a:r>
            <a:r>
              <a:rPr lang="es-CO" spc="-5" dirty="0" smtClean="0">
                <a:solidFill>
                  <a:prstClr val="black"/>
                </a:solidFill>
                <a:latin typeface="Arial Narrow" pitchFamily="34" charset="0"/>
                <a:ea typeface="Arial"/>
              </a:rPr>
              <a:t>n</a:t>
            </a:r>
            <a:r>
              <a:rPr lang="es-CO" dirty="0" smtClean="0">
                <a:solidFill>
                  <a:prstClr val="black"/>
                </a:solidFill>
                <a:latin typeface="Arial Narrow" pitchFamily="34" charset="0"/>
                <a:ea typeface="Arial"/>
              </a:rPr>
              <a:t>c</a:t>
            </a:r>
            <a:r>
              <a:rPr lang="es-CO" spc="-5" dirty="0" smtClean="0">
                <a:solidFill>
                  <a:prstClr val="black"/>
                </a:solidFill>
                <a:latin typeface="Arial Narrow" pitchFamily="34" charset="0"/>
                <a:ea typeface="Arial"/>
              </a:rPr>
              <a:t>i</a:t>
            </a:r>
            <a:r>
              <a:rPr lang="es-CO" dirty="0" smtClean="0">
                <a:solidFill>
                  <a:prstClr val="black"/>
                </a:solidFill>
                <a:latin typeface="Arial Narrow" pitchFamily="34" charset="0"/>
                <a:ea typeface="Arial"/>
              </a:rPr>
              <a:t>a en</a:t>
            </a:r>
            <a:r>
              <a:rPr lang="es-CO" spc="-5" dirty="0" smtClean="0">
                <a:solidFill>
                  <a:prstClr val="black"/>
                </a:solidFill>
                <a:latin typeface="Arial Narrow" pitchFamily="34" charset="0"/>
                <a:ea typeface="Arial"/>
              </a:rPr>
              <a:t> </a:t>
            </a:r>
            <a:r>
              <a:rPr lang="es-CO" dirty="0" smtClean="0">
                <a:solidFill>
                  <a:prstClr val="black"/>
                </a:solidFill>
                <a:latin typeface="Arial Narrow" pitchFamily="34" charset="0"/>
                <a:ea typeface="Arial"/>
              </a:rPr>
              <a:t>p</a:t>
            </a:r>
            <a:r>
              <a:rPr lang="es-CO" spc="-5" dirty="0" smtClean="0">
                <a:solidFill>
                  <a:prstClr val="black"/>
                </a:solidFill>
                <a:latin typeface="Arial Narrow" pitchFamily="34" charset="0"/>
                <a:ea typeface="Arial"/>
              </a:rPr>
              <a:t>ol</a:t>
            </a:r>
            <a:r>
              <a:rPr lang="es-CO" spc="-10" dirty="0" smtClean="0">
                <a:solidFill>
                  <a:prstClr val="black"/>
                </a:solidFill>
                <a:latin typeface="Arial Narrow" pitchFamily="34" charset="0"/>
                <a:ea typeface="Arial"/>
              </a:rPr>
              <a:t>v</a:t>
            </a:r>
            <a:r>
              <a:rPr lang="es-CO" dirty="0" smtClean="0">
                <a:solidFill>
                  <a:prstClr val="black"/>
                </a:solidFill>
                <a:latin typeface="Arial Narrow" pitchFamily="34" charset="0"/>
                <a:ea typeface="Arial"/>
              </a:rPr>
              <a:t>o</a:t>
            </a:r>
            <a:r>
              <a:rPr lang="es-CO" spc="15" dirty="0" smtClean="0">
                <a:solidFill>
                  <a:prstClr val="black"/>
                </a:solidFill>
                <a:latin typeface="Arial Narrow" pitchFamily="34" charset="0"/>
                <a:ea typeface="Arial"/>
              </a:rPr>
              <a:t>r</a:t>
            </a:r>
            <a:r>
              <a:rPr lang="es-CO" spc="-20" dirty="0" smtClean="0">
                <a:solidFill>
                  <a:prstClr val="black"/>
                </a:solidFill>
                <a:latin typeface="Arial Narrow" pitchFamily="34" charset="0"/>
                <a:ea typeface="Arial"/>
              </a:rPr>
              <a:t>í</a:t>
            </a:r>
            <a:r>
              <a:rPr lang="es-CO" dirty="0" smtClean="0">
                <a:solidFill>
                  <a:prstClr val="black"/>
                </a:solidFill>
                <a:latin typeface="Arial Narrow" pitchFamily="34" charset="0"/>
                <a:ea typeface="Arial"/>
              </a:rPr>
              <a:t>n del </a:t>
            </a:r>
            <a:r>
              <a:rPr lang="es-CO" spc="5" dirty="0" smtClean="0">
                <a:solidFill>
                  <a:prstClr val="black"/>
                </a:solidFill>
                <a:latin typeface="Arial Narrow" pitchFamily="34" charset="0"/>
                <a:ea typeface="Arial"/>
              </a:rPr>
              <a:t>m</a:t>
            </a:r>
            <a:r>
              <a:rPr lang="es-CO" dirty="0" smtClean="0">
                <a:solidFill>
                  <a:prstClr val="black"/>
                </a:solidFill>
                <a:latin typeface="Arial Narrow" pitchFamily="34" charset="0"/>
                <a:ea typeface="Arial"/>
              </a:rPr>
              <a:t>ate</a:t>
            </a:r>
            <a:r>
              <a:rPr lang="es-CO" spc="5" dirty="0" smtClean="0">
                <a:solidFill>
                  <a:prstClr val="black"/>
                </a:solidFill>
                <a:latin typeface="Arial Narrow" pitchFamily="34" charset="0"/>
                <a:ea typeface="Arial"/>
              </a:rPr>
              <a:t>r</a:t>
            </a:r>
            <a:r>
              <a:rPr lang="es-CO" spc="-5" dirty="0" smtClean="0">
                <a:solidFill>
                  <a:prstClr val="black"/>
                </a:solidFill>
                <a:latin typeface="Arial Narrow" pitchFamily="34" charset="0"/>
                <a:ea typeface="Arial"/>
              </a:rPr>
              <a:t>i</a:t>
            </a:r>
            <a:r>
              <a:rPr lang="es-CO" dirty="0" smtClean="0">
                <a:solidFill>
                  <a:prstClr val="black"/>
                </a:solidFill>
                <a:latin typeface="Arial Narrow" pitchFamily="34" charset="0"/>
                <a:ea typeface="Arial"/>
              </a:rPr>
              <a:t>al e</a:t>
            </a:r>
            <a:r>
              <a:rPr lang="es-CO" spc="-15" dirty="0" smtClean="0">
                <a:solidFill>
                  <a:prstClr val="black"/>
                </a:solidFill>
                <a:latin typeface="Arial Narrow" pitchFamily="34" charset="0"/>
                <a:ea typeface="Arial"/>
              </a:rPr>
              <a:t>x</a:t>
            </a:r>
            <a:r>
              <a:rPr lang="es-CO" dirty="0" smtClean="0">
                <a:solidFill>
                  <a:prstClr val="black"/>
                </a:solidFill>
                <a:latin typeface="Arial Narrow" pitchFamily="34" charset="0"/>
                <a:ea typeface="Arial"/>
              </a:rPr>
              <a:t>p</a:t>
            </a:r>
            <a:r>
              <a:rPr lang="es-CO" spc="-5" dirty="0" smtClean="0">
                <a:solidFill>
                  <a:prstClr val="black"/>
                </a:solidFill>
                <a:latin typeface="Arial Narrow" pitchFamily="34" charset="0"/>
                <a:ea typeface="Arial"/>
              </a:rPr>
              <a:t>l</a:t>
            </a:r>
            <a:r>
              <a:rPr lang="es-CO" dirty="0" smtClean="0">
                <a:solidFill>
                  <a:prstClr val="black"/>
                </a:solidFill>
                <a:latin typeface="Arial Narrow" pitchFamily="34" charset="0"/>
                <a:ea typeface="Arial"/>
              </a:rPr>
              <a:t>os</a:t>
            </a:r>
            <a:r>
              <a:rPr lang="es-CO" spc="-5" dirty="0" smtClean="0">
                <a:solidFill>
                  <a:prstClr val="black"/>
                </a:solidFill>
                <a:latin typeface="Arial Narrow" pitchFamily="34" charset="0"/>
                <a:ea typeface="Arial"/>
              </a:rPr>
              <a:t>i</a:t>
            </a:r>
            <a:r>
              <a:rPr lang="es-CO" spc="-10" dirty="0" smtClean="0">
                <a:solidFill>
                  <a:prstClr val="black"/>
                </a:solidFill>
                <a:latin typeface="Arial Narrow" pitchFamily="34" charset="0"/>
                <a:ea typeface="Arial"/>
              </a:rPr>
              <a:t>v</a:t>
            </a:r>
            <a:r>
              <a:rPr lang="es-CO" dirty="0" smtClean="0">
                <a:solidFill>
                  <a:prstClr val="black"/>
                </a:solidFill>
                <a:latin typeface="Arial Narrow" pitchFamily="34" charset="0"/>
                <a:ea typeface="Arial"/>
              </a:rPr>
              <a:t>o.</a:t>
            </a:r>
            <a:endParaRPr lang="es-CO" dirty="0" smtClean="0">
              <a:solidFill>
                <a:prstClr val="black"/>
              </a:solidFill>
              <a:latin typeface="Arial Narrow" pitchFamily="34" charset="0"/>
              <a:ea typeface="Times New Roman"/>
            </a:endParaRPr>
          </a:p>
          <a:p>
            <a:pPr lvl="0" algn="just"/>
            <a:r>
              <a:rPr lang="es-CO" dirty="0">
                <a:solidFill>
                  <a:prstClr val="black"/>
                </a:solidFill>
                <a:latin typeface="Arial Narrow" pitchFamily="34" charset="0"/>
                <a:ea typeface="Arial"/>
              </a:rPr>
              <a:t/>
            </a:r>
            <a:br>
              <a:rPr lang="es-CO" dirty="0">
                <a:solidFill>
                  <a:prstClr val="black"/>
                </a:solidFill>
                <a:latin typeface="Arial Narrow" pitchFamily="34" charset="0"/>
                <a:ea typeface="Arial"/>
              </a:rPr>
            </a:br>
            <a:r>
              <a:rPr lang="es-CO" dirty="0">
                <a:solidFill>
                  <a:prstClr val="black"/>
                </a:solidFill>
                <a:latin typeface="Arial Narrow" pitchFamily="34" charset="0"/>
              </a:rPr>
              <a:t>Igualmente,  se  revisan  los  frentes  de  explotación  o  frentes  en  los  cuales  se  emplea  el explosivo, al interior de la mina ya sea a cielo abierto o subterránea, y dicha información se corrobora con los planos de avance presentados por el titular, en caso de no tenerlos se le requerirá que los mantenga actualizados como mínimo cada seis (6) meses. </a:t>
            </a:r>
            <a:endParaRPr lang="es-CO" dirty="0" smtClean="0">
              <a:solidFill>
                <a:prstClr val="black"/>
              </a:solidFill>
              <a:latin typeface="Arial Narrow" pitchFamily="34" charset="0"/>
            </a:endParaRPr>
          </a:p>
        </p:txBody>
      </p:sp>
    </p:spTree>
    <p:extLst>
      <p:ext uri="{BB962C8B-B14F-4D97-AF65-F5344CB8AC3E}">
        <p14:creationId xmlns:p14="http://schemas.microsoft.com/office/powerpoint/2010/main" val="11988121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4 Rectángulo redondeado"/>
          <p:cNvSpPr/>
          <p:nvPr/>
        </p:nvSpPr>
        <p:spPr>
          <a:xfrm>
            <a:off x="1151902" y="213755"/>
            <a:ext cx="7985723" cy="437243"/>
          </a:xfrm>
          <a:prstGeom prst="roundRect">
            <a:avLst/>
          </a:prstGeom>
          <a:solidFill>
            <a:srgbClr val="C00000"/>
          </a:solidFill>
          <a:ln>
            <a:solidFill>
              <a:srgbClr val="C00000"/>
            </a:solidFill>
          </a:ln>
        </p:spPr>
        <p:style>
          <a:lnRef idx="1">
            <a:schemeClr val="accent6"/>
          </a:lnRef>
          <a:fillRef idx="2">
            <a:schemeClr val="accent6"/>
          </a:fillRef>
          <a:effectRef idx="1">
            <a:schemeClr val="accent6"/>
          </a:effectRef>
          <a:fontRef idx="minor">
            <a:schemeClr val="dk1"/>
          </a:fontRef>
        </p:style>
        <p:txBody>
          <a:bodyPr anchor="ctr"/>
          <a:lstStyle/>
          <a:p>
            <a:pPr algn="r"/>
            <a:r>
              <a:rPr lang="es-CO" sz="3200" b="1" dirty="0" smtClean="0">
                <a:solidFill>
                  <a:schemeClr val="bg1"/>
                </a:solidFill>
                <a:latin typeface="Arial Narrow" pitchFamily="34" charset="0"/>
              </a:rPr>
              <a:t>FLUJOGRAMA DE EXPLOSIVOS</a:t>
            </a:r>
            <a:endParaRPr lang="es-CO" sz="3200" b="1" dirty="0">
              <a:solidFill>
                <a:schemeClr val="bg1"/>
              </a:solidFill>
              <a:latin typeface="Arial Narrow" pitchFamily="34" charset="0"/>
            </a:endParaRPr>
          </a:p>
        </p:txBody>
      </p:sp>
      <p:sp>
        <p:nvSpPr>
          <p:cNvPr id="9" name="Subtítulo 3"/>
          <p:cNvSpPr txBox="1">
            <a:spLocks/>
          </p:cNvSpPr>
          <p:nvPr/>
        </p:nvSpPr>
        <p:spPr>
          <a:xfrm>
            <a:off x="990802" y="704550"/>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10" name="Rectángulo 1"/>
          <p:cNvSpPr/>
          <p:nvPr/>
        </p:nvSpPr>
        <p:spPr>
          <a:xfrm>
            <a:off x="990803" y="704551"/>
            <a:ext cx="8312562" cy="329193"/>
          </a:xfrm>
          <a:prstGeom prst="rect">
            <a:avLst/>
          </a:prstGeom>
        </p:spPr>
        <p:txBody>
          <a:bodyPr wrap="square">
            <a:spAutoFit/>
          </a:bodyPr>
          <a:lstStyle/>
          <a:p>
            <a:endParaRPr lang="es-CO" sz="1539" dirty="0"/>
          </a:p>
        </p:txBody>
      </p:sp>
      <p:sp>
        <p:nvSpPr>
          <p:cNvPr id="7" name="Subtítulo 3"/>
          <p:cNvSpPr txBox="1">
            <a:spLocks/>
          </p:cNvSpPr>
          <p:nvPr/>
        </p:nvSpPr>
        <p:spPr>
          <a:xfrm>
            <a:off x="989798" y="1103687"/>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8" name="Rectángulo 1"/>
          <p:cNvSpPr/>
          <p:nvPr/>
        </p:nvSpPr>
        <p:spPr>
          <a:xfrm>
            <a:off x="989799" y="1103688"/>
            <a:ext cx="8312562" cy="329193"/>
          </a:xfrm>
          <a:prstGeom prst="rect">
            <a:avLst/>
          </a:prstGeom>
        </p:spPr>
        <p:txBody>
          <a:bodyPr wrap="square">
            <a:spAutoFit/>
          </a:bodyPr>
          <a:lstStyle/>
          <a:p>
            <a:endParaRPr lang="es-CO" sz="1539" dirty="0"/>
          </a:p>
        </p:txBody>
      </p:sp>
      <p:sp>
        <p:nvSpPr>
          <p:cNvPr id="11" name="Subtítulo 3"/>
          <p:cNvSpPr txBox="1">
            <a:spLocks/>
          </p:cNvSpPr>
          <p:nvPr/>
        </p:nvSpPr>
        <p:spPr>
          <a:xfrm>
            <a:off x="871048" y="973062"/>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12" name="Rectángulo 1"/>
          <p:cNvSpPr/>
          <p:nvPr/>
        </p:nvSpPr>
        <p:spPr>
          <a:xfrm>
            <a:off x="871049" y="973063"/>
            <a:ext cx="8312562" cy="329193"/>
          </a:xfrm>
          <a:prstGeom prst="rect">
            <a:avLst/>
          </a:prstGeom>
        </p:spPr>
        <p:txBody>
          <a:bodyPr wrap="square">
            <a:spAutoFit/>
          </a:bodyPr>
          <a:lstStyle/>
          <a:p>
            <a:endParaRPr lang="es-CO" sz="1539" dirty="0"/>
          </a:p>
        </p:txBody>
      </p:sp>
      <p:sp>
        <p:nvSpPr>
          <p:cNvPr id="13" name="Subtítulo 3"/>
          <p:cNvSpPr txBox="1">
            <a:spLocks/>
          </p:cNvSpPr>
          <p:nvPr/>
        </p:nvSpPr>
        <p:spPr>
          <a:xfrm>
            <a:off x="444306" y="1079937"/>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14" name="Rectángulo 1"/>
          <p:cNvSpPr/>
          <p:nvPr/>
        </p:nvSpPr>
        <p:spPr>
          <a:xfrm>
            <a:off x="444307" y="1079938"/>
            <a:ext cx="8312562" cy="329193"/>
          </a:xfrm>
          <a:prstGeom prst="rect">
            <a:avLst/>
          </a:prstGeom>
        </p:spPr>
        <p:txBody>
          <a:bodyPr wrap="square">
            <a:spAutoFit/>
          </a:bodyPr>
          <a:lstStyle/>
          <a:p>
            <a:endParaRPr lang="es-CO" sz="1539" dirty="0"/>
          </a:p>
        </p:txBody>
      </p:sp>
      <p:sp>
        <p:nvSpPr>
          <p:cNvPr id="15" name="Subtítulo 3"/>
          <p:cNvSpPr txBox="1">
            <a:spLocks/>
          </p:cNvSpPr>
          <p:nvPr/>
        </p:nvSpPr>
        <p:spPr>
          <a:xfrm>
            <a:off x="444306" y="1448062"/>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16" name="Rectángulo 1"/>
          <p:cNvSpPr/>
          <p:nvPr/>
        </p:nvSpPr>
        <p:spPr>
          <a:xfrm>
            <a:off x="444307" y="1448063"/>
            <a:ext cx="8312562" cy="329193"/>
          </a:xfrm>
          <a:prstGeom prst="rect">
            <a:avLst/>
          </a:prstGeom>
        </p:spPr>
        <p:txBody>
          <a:bodyPr wrap="square">
            <a:spAutoFit/>
          </a:bodyPr>
          <a:lstStyle/>
          <a:p>
            <a:endParaRPr lang="es-CO" sz="1539" dirty="0"/>
          </a:p>
        </p:txBody>
      </p:sp>
      <p:sp>
        <p:nvSpPr>
          <p:cNvPr id="17" name="Subtítulo 3"/>
          <p:cNvSpPr txBox="1">
            <a:spLocks/>
          </p:cNvSpPr>
          <p:nvPr/>
        </p:nvSpPr>
        <p:spPr>
          <a:xfrm>
            <a:off x="563056" y="1495562"/>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400" dirty="0"/>
          </a:p>
        </p:txBody>
      </p:sp>
      <p:sp>
        <p:nvSpPr>
          <p:cNvPr id="18" name="Rectángulo 1"/>
          <p:cNvSpPr/>
          <p:nvPr/>
        </p:nvSpPr>
        <p:spPr>
          <a:xfrm>
            <a:off x="563057" y="1495563"/>
            <a:ext cx="8312562" cy="338554"/>
          </a:xfrm>
          <a:prstGeom prst="rect">
            <a:avLst/>
          </a:prstGeom>
        </p:spPr>
        <p:txBody>
          <a:bodyPr wrap="square">
            <a:spAutoFit/>
          </a:bodyPr>
          <a:lstStyle/>
          <a:p>
            <a:endParaRPr lang="es-CO" sz="1600" dirty="0"/>
          </a:p>
        </p:txBody>
      </p:sp>
      <p:sp>
        <p:nvSpPr>
          <p:cNvPr id="19" name="Subtítulo 3"/>
          <p:cNvSpPr txBox="1">
            <a:spLocks/>
          </p:cNvSpPr>
          <p:nvPr/>
        </p:nvSpPr>
        <p:spPr>
          <a:xfrm>
            <a:off x="444306" y="1448062"/>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20" name="Rectángulo 1"/>
          <p:cNvSpPr/>
          <p:nvPr/>
        </p:nvSpPr>
        <p:spPr>
          <a:xfrm>
            <a:off x="444307" y="1448063"/>
            <a:ext cx="8312562" cy="329193"/>
          </a:xfrm>
          <a:prstGeom prst="rect">
            <a:avLst/>
          </a:prstGeom>
        </p:spPr>
        <p:txBody>
          <a:bodyPr wrap="square">
            <a:spAutoFit/>
          </a:bodyPr>
          <a:lstStyle/>
          <a:p>
            <a:endParaRPr lang="es-CO" sz="1539" dirty="0"/>
          </a:p>
        </p:txBody>
      </p:sp>
      <p:sp>
        <p:nvSpPr>
          <p:cNvPr id="21" name="Subtítulo 3"/>
          <p:cNvSpPr txBox="1">
            <a:spLocks/>
          </p:cNvSpPr>
          <p:nvPr/>
        </p:nvSpPr>
        <p:spPr>
          <a:xfrm>
            <a:off x="444306" y="1554937"/>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22" name="Rectángulo 1"/>
          <p:cNvSpPr/>
          <p:nvPr/>
        </p:nvSpPr>
        <p:spPr>
          <a:xfrm>
            <a:off x="444307" y="1554938"/>
            <a:ext cx="8312562" cy="329193"/>
          </a:xfrm>
          <a:prstGeom prst="rect">
            <a:avLst/>
          </a:prstGeom>
        </p:spPr>
        <p:txBody>
          <a:bodyPr wrap="square">
            <a:spAutoFit/>
          </a:bodyPr>
          <a:lstStyle/>
          <a:p>
            <a:endParaRPr lang="es-CO" sz="1539" dirty="0"/>
          </a:p>
        </p:txBody>
      </p:sp>
      <p:sp>
        <p:nvSpPr>
          <p:cNvPr id="24" name="Subtítulo 3"/>
          <p:cNvSpPr txBox="1">
            <a:spLocks/>
          </p:cNvSpPr>
          <p:nvPr/>
        </p:nvSpPr>
        <p:spPr>
          <a:xfrm>
            <a:off x="408681" y="1756812"/>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25" name="Rectángulo 1"/>
          <p:cNvSpPr/>
          <p:nvPr/>
        </p:nvSpPr>
        <p:spPr>
          <a:xfrm>
            <a:off x="408682" y="1756813"/>
            <a:ext cx="8312562" cy="329193"/>
          </a:xfrm>
          <a:prstGeom prst="rect">
            <a:avLst/>
          </a:prstGeom>
        </p:spPr>
        <p:txBody>
          <a:bodyPr wrap="square">
            <a:spAutoFit/>
          </a:bodyPr>
          <a:lstStyle/>
          <a:p>
            <a:endParaRPr lang="es-CO" sz="1539" dirty="0"/>
          </a:p>
        </p:txBody>
      </p:sp>
      <p:sp>
        <p:nvSpPr>
          <p:cNvPr id="23" name="Subtítulo 3"/>
          <p:cNvSpPr txBox="1">
            <a:spLocks/>
          </p:cNvSpPr>
          <p:nvPr/>
        </p:nvSpPr>
        <p:spPr>
          <a:xfrm>
            <a:off x="384931" y="1068062"/>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26" name="Rectángulo 1"/>
          <p:cNvSpPr/>
          <p:nvPr/>
        </p:nvSpPr>
        <p:spPr>
          <a:xfrm>
            <a:off x="384932" y="1068063"/>
            <a:ext cx="8312562" cy="329193"/>
          </a:xfrm>
          <a:prstGeom prst="rect">
            <a:avLst/>
          </a:prstGeom>
        </p:spPr>
        <p:txBody>
          <a:bodyPr wrap="square">
            <a:spAutoFit/>
          </a:bodyPr>
          <a:lstStyle/>
          <a:p>
            <a:endParaRPr lang="es-CO" sz="1539" dirty="0"/>
          </a:p>
        </p:txBody>
      </p:sp>
      <p:sp>
        <p:nvSpPr>
          <p:cNvPr id="29" name="28 Rectángulo"/>
          <p:cNvSpPr/>
          <p:nvPr/>
        </p:nvSpPr>
        <p:spPr>
          <a:xfrm>
            <a:off x="827123" y="1677561"/>
            <a:ext cx="7668344" cy="322845"/>
          </a:xfrm>
          <a:prstGeom prst="rect">
            <a:avLst/>
          </a:prstGeom>
        </p:spPr>
        <p:txBody>
          <a:bodyPr wrap="square">
            <a:spAutoFit/>
          </a:bodyPr>
          <a:lstStyle/>
          <a:p>
            <a:pPr algn="just">
              <a:lnSpc>
                <a:spcPct val="107000"/>
              </a:lnSpc>
              <a:spcAft>
                <a:spcPts val="0"/>
              </a:spcAft>
            </a:pPr>
            <a:r>
              <a:rPr lang="es-CO" sz="1400" dirty="0">
                <a:latin typeface="Arial Narrow"/>
                <a:ea typeface="Calibri"/>
                <a:cs typeface="Arial"/>
              </a:rPr>
              <a:t> </a:t>
            </a:r>
            <a:endParaRPr lang="es-CO" sz="1200" dirty="0">
              <a:effectLst/>
              <a:latin typeface="Calibri"/>
              <a:ea typeface="Calibri"/>
              <a:cs typeface="Times New Roman"/>
            </a:endParaRPr>
          </a:p>
        </p:txBody>
      </p:sp>
      <p:pic>
        <p:nvPicPr>
          <p:cNvPr id="2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3788" y="799429"/>
            <a:ext cx="6520738" cy="4902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15183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4 Rectángulo redondeado"/>
          <p:cNvSpPr/>
          <p:nvPr/>
        </p:nvSpPr>
        <p:spPr>
          <a:xfrm>
            <a:off x="1151902" y="213755"/>
            <a:ext cx="7985723" cy="437243"/>
          </a:xfrm>
          <a:prstGeom prst="roundRect">
            <a:avLst/>
          </a:prstGeom>
          <a:solidFill>
            <a:srgbClr val="C00000"/>
          </a:solidFill>
          <a:ln>
            <a:solidFill>
              <a:srgbClr val="C00000"/>
            </a:solidFill>
          </a:ln>
        </p:spPr>
        <p:style>
          <a:lnRef idx="1">
            <a:schemeClr val="accent6"/>
          </a:lnRef>
          <a:fillRef idx="2">
            <a:schemeClr val="accent6"/>
          </a:fillRef>
          <a:effectRef idx="1">
            <a:schemeClr val="accent6"/>
          </a:effectRef>
          <a:fontRef idx="minor">
            <a:schemeClr val="dk1"/>
          </a:fontRef>
        </p:style>
        <p:txBody>
          <a:bodyPr anchor="ctr"/>
          <a:lstStyle/>
          <a:p>
            <a:pPr algn="r"/>
            <a:r>
              <a:rPr lang="es-CO" sz="2400" b="1" dirty="0" smtClean="0">
                <a:solidFill>
                  <a:schemeClr val="bg1"/>
                </a:solidFill>
                <a:latin typeface="Arial Narrow" pitchFamily="34" charset="0"/>
              </a:rPr>
              <a:t>INFORMACIÓN DE SOLICITUDES DE EXPLOSIVOS</a:t>
            </a:r>
            <a:endParaRPr lang="es-CO" sz="2400" b="1" dirty="0">
              <a:solidFill>
                <a:schemeClr val="bg1"/>
              </a:solidFill>
              <a:latin typeface="Arial Narrow" pitchFamily="34" charset="0"/>
            </a:endParaRPr>
          </a:p>
        </p:txBody>
      </p:sp>
      <p:sp>
        <p:nvSpPr>
          <p:cNvPr id="9" name="Subtítulo 3"/>
          <p:cNvSpPr txBox="1">
            <a:spLocks/>
          </p:cNvSpPr>
          <p:nvPr/>
        </p:nvSpPr>
        <p:spPr>
          <a:xfrm>
            <a:off x="990802" y="704550"/>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10" name="Rectángulo 1"/>
          <p:cNvSpPr/>
          <p:nvPr/>
        </p:nvSpPr>
        <p:spPr>
          <a:xfrm>
            <a:off x="990803" y="704551"/>
            <a:ext cx="8312562" cy="329193"/>
          </a:xfrm>
          <a:prstGeom prst="rect">
            <a:avLst/>
          </a:prstGeom>
        </p:spPr>
        <p:txBody>
          <a:bodyPr wrap="square">
            <a:spAutoFit/>
          </a:bodyPr>
          <a:lstStyle/>
          <a:p>
            <a:endParaRPr lang="es-CO" sz="1539" dirty="0"/>
          </a:p>
        </p:txBody>
      </p:sp>
      <p:sp>
        <p:nvSpPr>
          <p:cNvPr id="7" name="Subtítulo 3"/>
          <p:cNvSpPr txBox="1">
            <a:spLocks/>
          </p:cNvSpPr>
          <p:nvPr/>
        </p:nvSpPr>
        <p:spPr>
          <a:xfrm>
            <a:off x="989798" y="1103687"/>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8" name="Rectángulo 1"/>
          <p:cNvSpPr/>
          <p:nvPr/>
        </p:nvSpPr>
        <p:spPr>
          <a:xfrm>
            <a:off x="989799" y="1103688"/>
            <a:ext cx="8312562" cy="329193"/>
          </a:xfrm>
          <a:prstGeom prst="rect">
            <a:avLst/>
          </a:prstGeom>
        </p:spPr>
        <p:txBody>
          <a:bodyPr wrap="square">
            <a:spAutoFit/>
          </a:bodyPr>
          <a:lstStyle/>
          <a:p>
            <a:endParaRPr lang="es-CO" sz="1539" dirty="0"/>
          </a:p>
        </p:txBody>
      </p:sp>
      <p:sp>
        <p:nvSpPr>
          <p:cNvPr id="11" name="Subtítulo 3"/>
          <p:cNvSpPr txBox="1">
            <a:spLocks/>
          </p:cNvSpPr>
          <p:nvPr/>
        </p:nvSpPr>
        <p:spPr>
          <a:xfrm>
            <a:off x="871048" y="973062"/>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12" name="Rectángulo 1"/>
          <p:cNvSpPr/>
          <p:nvPr/>
        </p:nvSpPr>
        <p:spPr>
          <a:xfrm>
            <a:off x="871049" y="973063"/>
            <a:ext cx="8312562" cy="329193"/>
          </a:xfrm>
          <a:prstGeom prst="rect">
            <a:avLst/>
          </a:prstGeom>
        </p:spPr>
        <p:txBody>
          <a:bodyPr wrap="square">
            <a:spAutoFit/>
          </a:bodyPr>
          <a:lstStyle/>
          <a:p>
            <a:endParaRPr lang="es-CO" sz="1539" dirty="0"/>
          </a:p>
        </p:txBody>
      </p:sp>
      <p:sp>
        <p:nvSpPr>
          <p:cNvPr id="13" name="Subtítulo 3"/>
          <p:cNvSpPr txBox="1">
            <a:spLocks/>
          </p:cNvSpPr>
          <p:nvPr/>
        </p:nvSpPr>
        <p:spPr>
          <a:xfrm>
            <a:off x="444306" y="1079937"/>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14" name="Rectángulo 1"/>
          <p:cNvSpPr/>
          <p:nvPr/>
        </p:nvSpPr>
        <p:spPr>
          <a:xfrm>
            <a:off x="444307" y="1079938"/>
            <a:ext cx="8312562" cy="329193"/>
          </a:xfrm>
          <a:prstGeom prst="rect">
            <a:avLst/>
          </a:prstGeom>
        </p:spPr>
        <p:txBody>
          <a:bodyPr wrap="square">
            <a:spAutoFit/>
          </a:bodyPr>
          <a:lstStyle/>
          <a:p>
            <a:endParaRPr lang="es-CO" sz="1539" dirty="0"/>
          </a:p>
        </p:txBody>
      </p:sp>
      <p:sp>
        <p:nvSpPr>
          <p:cNvPr id="15" name="Subtítulo 3"/>
          <p:cNvSpPr txBox="1">
            <a:spLocks/>
          </p:cNvSpPr>
          <p:nvPr/>
        </p:nvSpPr>
        <p:spPr>
          <a:xfrm>
            <a:off x="444306" y="1448062"/>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16" name="Rectángulo 1"/>
          <p:cNvSpPr/>
          <p:nvPr/>
        </p:nvSpPr>
        <p:spPr>
          <a:xfrm>
            <a:off x="444307" y="1448063"/>
            <a:ext cx="8312562" cy="329193"/>
          </a:xfrm>
          <a:prstGeom prst="rect">
            <a:avLst/>
          </a:prstGeom>
        </p:spPr>
        <p:txBody>
          <a:bodyPr wrap="square">
            <a:spAutoFit/>
          </a:bodyPr>
          <a:lstStyle/>
          <a:p>
            <a:endParaRPr lang="es-CO" sz="1539" dirty="0"/>
          </a:p>
        </p:txBody>
      </p:sp>
      <p:sp>
        <p:nvSpPr>
          <p:cNvPr id="17" name="Subtítulo 3"/>
          <p:cNvSpPr txBox="1">
            <a:spLocks/>
          </p:cNvSpPr>
          <p:nvPr/>
        </p:nvSpPr>
        <p:spPr>
          <a:xfrm>
            <a:off x="563056" y="1495562"/>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400" dirty="0"/>
          </a:p>
        </p:txBody>
      </p:sp>
      <p:sp>
        <p:nvSpPr>
          <p:cNvPr id="18" name="Rectángulo 1"/>
          <p:cNvSpPr/>
          <p:nvPr/>
        </p:nvSpPr>
        <p:spPr>
          <a:xfrm>
            <a:off x="563057" y="1495563"/>
            <a:ext cx="8312562" cy="338554"/>
          </a:xfrm>
          <a:prstGeom prst="rect">
            <a:avLst/>
          </a:prstGeom>
        </p:spPr>
        <p:txBody>
          <a:bodyPr wrap="square">
            <a:spAutoFit/>
          </a:bodyPr>
          <a:lstStyle/>
          <a:p>
            <a:endParaRPr lang="es-CO" sz="1600" dirty="0"/>
          </a:p>
        </p:txBody>
      </p:sp>
      <p:sp>
        <p:nvSpPr>
          <p:cNvPr id="19" name="Subtítulo 3"/>
          <p:cNvSpPr txBox="1">
            <a:spLocks/>
          </p:cNvSpPr>
          <p:nvPr/>
        </p:nvSpPr>
        <p:spPr>
          <a:xfrm>
            <a:off x="444306" y="1448062"/>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20" name="Rectángulo 1"/>
          <p:cNvSpPr/>
          <p:nvPr/>
        </p:nvSpPr>
        <p:spPr>
          <a:xfrm>
            <a:off x="444307" y="1448063"/>
            <a:ext cx="8312562" cy="329193"/>
          </a:xfrm>
          <a:prstGeom prst="rect">
            <a:avLst/>
          </a:prstGeom>
        </p:spPr>
        <p:txBody>
          <a:bodyPr wrap="square">
            <a:spAutoFit/>
          </a:bodyPr>
          <a:lstStyle/>
          <a:p>
            <a:endParaRPr lang="es-CO" sz="1539" dirty="0"/>
          </a:p>
        </p:txBody>
      </p:sp>
      <p:sp>
        <p:nvSpPr>
          <p:cNvPr id="21" name="Subtítulo 3"/>
          <p:cNvSpPr txBox="1">
            <a:spLocks/>
          </p:cNvSpPr>
          <p:nvPr/>
        </p:nvSpPr>
        <p:spPr>
          <a:xfrm>
            <a:off x="444306" y="1554937"/>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22" name="Rectángulo 1"/>
          <p:cNvSpPr/>
          <p:nvPr/>
        </p:nvSpPr>
        <p:spPr>
          <a:xfrm>
            <a:off x="444307" y="1554938"/>
            <a:ext cx="8312562" cy="329193"/>
          </a:xfrm>
          <a:prstGeom prst="rect">
            <a:avLst/>
          </a:prstGeom>
        </p:spPr>
        <p:txBody>
          <a:bodyPr wrap="square">
            <a:spAutoFit/>
          </a:bodyPr>
          <a:lstStyle/>
          <a:p>
            <a:endParaRPr lang="es-CO" sz="1539" dirty="0"/>
          </a:p>
        </p:txBody>
      </p:sp>
      <p:sp>
        <p:nvSpPr>
          <p:cNvPr id="24" name="Subtítulo 3"/>
          <p:cNvSpPr txBox="1">
            <a:spLocks/>
          </p:cNvSpPr>
          <p:nvPr/>
        </p:nvSpPr>
        <p:spPr>
          <a:xfrm>
            <a:off x="408681" y="1756812"/>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25" name="Rectángulo 1"/>
          <p:cNvSpPr/>
          <p:nvPr/>
        </p:nvSpPr>
        <p:spPr>
          <a:xfrm>
            <a:off x="408682" y="1756813"/>
            <a:ext cx="8312562" cy="329193"/>
          </a:xfrm>
          <a:prstGeom prst="rect">
            <a:avLst/>
          </a:prstGeom>
        </p:spPr>
        <p:txBody>
          <a:bodyPr wrap="square">
            <a:spAutoFit/>
          </a:bodyPr>
          <a:lstStyle/>
          <a:p>
            <a:endParaRPr lang="es-CO" sz="1539" dirty="0"/>
          </a:p>
        </p:txBody>
      </p:sp>
      <p:sp>
        <p:nvSpPr>
          <p:cNvPr id="23" name="Subtítulo 3"/>
          <p:cNvSpPr txBox="1">
            <a:spLocks/>
          </p:cNvSpPr>
          <p:nvPr/>
        </p:nvSpPr>
        <p:spPr>
          <a:xfrm>
            <a:off x="384931" y="1068062"/>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26" name="Rectángulo 1"/>
          <p:cNvSpPr/>
          <p:nvPr/>
        </p:nvSpPr>
        <p:spPr>
          <a:xfrm>
            <a:off x="384932" y="1068063"/>
            <a:ext cx="8312562" cy="329193"/>
          </a:xfrm>
          <a:prstGeom prst="rect">
            <a:avLst/>
          </a:prstGeom>
        </p:spPr>
        <p:txBody>
          <a:bodyPr wrap="square">
            <a:spAutoFit/>
          </a:bodyPr>
          <a:lstStyle/>
          <a:p>
            <a:endParaRPr lang="es-CO" sz="1539" dirty="0"/>
          </a:p>
        </p:txBody>
      </p:sp>
      <p:sp>
        <p:nvSpPr>
          <p:cNvPr id="29" name="28 Rectángulo"/>
          <p:cNvSpPr/>
          <p:nvPr/>
        </p:nvSpPr>
        <p:spPr>
          <a:xfrm>
            <a:off x="827123" y="1677561"/>
            <a:ext cx="7668344" cy="322845"/>
          </a:xfrm>
          <a:prstGeom prst="rect">
            <a:avLst/>
          </a:prstGeom>
        </p:spPr>
        <p:txBody>
          <a:bodyPr wrap="square">
            <a:spAutoFit/>
          </a:bodyPr>
          <a:lstStyle/>
          <a:p>
            <a:pPr algn="just">
              <a:lnSpc>
                <a:spcPct val="107000"/>
              </a:lnSpc>
              <a:spcAft>
                <a:spcPts val="0"/>
              </a:spcAft>
            </a:pPr>
            <a:r>
              <a:rPr lang="es-CO" sz="1400" dirty="0">
                <a:latin typeface="Arial Narrow"/>
                <a:ea typeface="Calibri"/>
                <a:cs typeface="Arial"/>
              </a:rPr>
              <a:t> </a:t>
            </a:r>
            <a:endParaRPr lang="es-CO" sz="1200" dirty="0">
              <a:effectLst/>
              <a:latin typeface="Calibri"/>
              <a:ea typeface="Calibri"/>
              <a:cs typeface="Times New Roman"/>
            </a:endParaRPr>
          </a:p>
        </p:txBody>
      </p:sp>
      <p:sp>
        <p:nvSpPr>
          <p:cNvPr id="28" name="Subtítulo 3"/>
          <p:cNvSpPr txBox="1">
            <a:spLocks/>
          </p:cNvSpPr>
          <p:nvPr/>
        </p:nvSpPr>
        <p:spPr>
          <a:xfrm>
            <a:off x="384931" y="1151187"/>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solidFill>
                <a:prstClr val="black"/>
              </a:solidFill>
            </a:endParaRPr>
          </a:p>
        </p:txBody>
      </p:sp>
      <p:sp>
        <p:nvSpPr>
          <p:cNvPr id="30" name="Rectángulo 1"/>
          <p:cNvSpPr/>
          <p:nvPr/>
        </p:nvSpPr>
        <p:spPr>
          <a:xfrm>
            <a:off x="384932" y="1151188"/>
            <a:ext cx="8312562" cy="329193"/>
          </a:xfrm>
          <a:prstGeom prst="rect">
            <a:avLst/>
          </a:prstGeom>
        </p:spPr>
        <p:txBody>
          <a:bodyPr wrap="square">
            <a:spAutoFit/>
          </a:bodyPr>
          <a:lstStyle/>
          <a:p>
            <a:endParaRPr lang="es-CO" sz="1539" dirty="0">
              <a:solidFill>
                <a:prstClr val="black"/>
              </a:solidFill>
            </a:endParaRPr>
          </a:p>
        </p:txBody>
      </p:sp>
      <p:sp>
        <p:nvSpPr>
          <p:cNvPr id="31" name="5 Marcador de contenido"/>
          <p:cNvSpPr txBox="1">
            <a:spLocks/>
          </p:cNvSpPr>
          <p:nvPr/>
        </p:nvSpPr>
        <p:spPr>
          <a:xfrm>
            <a:off x="464896" y="879917"/>
            <a:ext cx="8229600" cy="450594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9728" indent="0">
              <a:buFont typeface="Arial" panose="020B0604020202020204" pitchFamily="34" charset="0"/>
              <a:buNone/>
            </a:pPr>
            <a:endParaRPr lang="es-CO" smtClean="0">
              <a:latin typeface="Arial Narrow" pitchFamily="34" charset="0"/>
            </a:endParaRPr>
          </a:p>
          <a:p>
            <a:pPr>
              <a:buFont typeface="Wingdings" pitchFamily="2" charset="2"/>
              <a:buChar char="ü"/>
            </a:pPr>
            <a:endParaRPr lang="es-CO" smtClean="0">
              <a:latin typeface="Arial Narrow" pitchFamily="34" charset="0"/>
            </a:endParaRPr>
          </a:p>
          <a:p>
            <a:pPr>
              <a:buFont typeface="Wingdings" pitchFamily="2" charset="2"/>
              <a:buChar char="ü"/>
            </a:pPr>
            <a:endParaRPr lang="es-CO" smtClean="0">
              <a:solidFill>
                <a:srgbClr val="FF0000"/>
              </a:solidFill>
              <a:latin typeface="Arial Narrow" pitchFamily="34" charset="0"/>
            </a:endParaRPr>
          </a:p>
          <a:p>
            <a:pPr>
              <a:buFont typeface="Wingdings" pitchFamily="2" charset="2"/>
              <a:buChar char="ü"/>
            </a:pPr>
            <a:endParaRPr lang="es-CO" smtClean="0">
              <a:solidFill>
                <a:srgbClr val="FF0000"/>
              </a:solidFill>
              <a:latin typeface="Arial Narrow" pitchFamily="34" charset="0"/>
            </a:endParaRPr>
          </a:p>
          <a:p>
            <a:pPr>
              <a:buFont typeface="Wingdings" pitchFamily="2" charset="2"/>
              <a:buChar char="ü"/>
            </a:pPr>
            <a:endParaRPr lang="es-CO" dirty="0" smtClean="0">
              <a:latin typeface="Arial Narrow" pitchFamily="34" charset="0"/>
            </a:endParaRPr>
          </a:p>
        </p:txBody>
      </p:sp>
      <p:sp>
        <p:nvSpPr>
          <p:cNvPr id="32" name="31 Rectángulo"/>
          <p:cNvSpPr/>
          <p:nvPr/>
        </p:nvSpPr>
        <p:spPr>
          <a:xfrm>
            <a:off x="663127" y="926179"/>
            <a:ext cx="8034367" cy="3751283"/>
          </a:xfrm>
          <a:prstGeom prst="rect">
            <a:avLst/>
          </a:prstGeom>
        </p:spPr>
        <p:txBody>
          <a:bodyPr wrap="square">
            <a:spAutoFit/>
          </a:bodyPr>
          <a:lstStyle/>
          <a:p>
            <a:pPr algn="just">
              <a:lnSpc>
                <a:spcPct val="107000"/>
              </a:lnSpc>
              <a:spcAft>
                <a:spcPts val="800"/>
              </a:spcAft>
            </a:pPr>
            <a:r>
              <a:rPr lang="es-CO" dirty="0">
                <a:latin typeface="Arial Narrow"/>
                <a:ea typeface="Calibri"/>
                <a:cs typeface="Times New Roman"/>
              </a:rPr>
              <a:t>Durante el </a:t>
            </a:r>
            <a:r>
              <a:rPr lang="es-CO" dirty="0" smtClean="0">
                <a:latin typeface="Arial Narrow"/>
                <a:ea typeface="Calibri"/>
                <a:cs typeface="Times New Roman"/>
              </a:rPr>
              <a:t>segundo semestre del año </a:t>
            </a:r>
            <a:r>
              <a:rPr lang="es-CO" dirty="0">
                <a:latin typeface="Arial Narrow"/>
                <a:ea typeface="Calibri"/>
                <a:cs typeface="Times New Roman"/>
              </a:rPr>
              <a:t>2017 se realizaron 126 solicitudes de certificados de </a:t>
            </a:r>
            <a:r>
              <a:rPr lang="es-CO" dirty="0" smtClean="0">
                <a:latin typeface="Arial Narrow"/>
                <a:ea typeface="Calibri"/>
                <a:cs typeface="Times New Roman"/>
              </a:rPr>
              <a:t>explosivos. De </a:t>
            </a:r>
            <a:r>
              <a:rPr lang="es-CO" dirty="0">
                <a:latin typeface="Arial Narrow"/>
                <a:ea typeface="Calibri"/>
                <a:cs typeface="Times New Roman"/>
              </a:rPr>
              <a:t>las 126 solicitudes realizadas, se atendieron 124 y 2 de ellas se encuentran pendientes </a:t>
            </a:r>
            <a:r>
              <a:rPr lang="es-CO" dirty="0" smtClean="0">
                <a:latin typeface="Arial Narrow"/>
                <a:ea typeface="Calibri"/>
                <a:cs typeface="Times New Roman"/>
              </a:rPr>
              <a:t>porque las solicitudes fueron realizadas después de las fechas establecidas e incluidas en la programación de visitas de la Secretaría de Minas. </a:t>
            </a:r>
            <a:r>
              <a:rPr lang="es-CO" dirty="0">
                <a:latin typeface="Arial Narrow"/>
                <a:ea typeface="Calibri"/>
                <a:cs typeface="Times New Roman"/>
              </a:rPr>
              <a:t>De e</a:t>
            </a:r>
            <a:r>
              <a:rPr lang="es-CO" dirty="0" smtClean="0">
                <a:latin typeface="Arial Narrow"/>
                <a:ea typeface="Calibri"/>
                <a:cs typeface="Times New Roman"/>
              </a:rPr>
              <a:t>stas 126 </a:t>
            </a:r>
            <a:r>
              <a:rPr lang="es-CO" dirty="0">
                <a:latin typeface="Arial Narrow"/>
                <a:ea typeface="Calibri"/>
                <a:cs typeface="Times New Roman"/>
              </a:rPr>
              <a:t>solicitudes, hubo 6 en las que también se solicitó explosivos para 2017. </a:t>
            </a:r>
            <a:endParaRPr lang="es-CO" dirty="0">
              <a:latin typeface="Calibri"/>
              <a:ea typeface="Calibri"/>
              <a:cs typeface="Times New Roman"/>
            </a:endParaRPr>
          </a:p>
          <a:p>
            <a:pPr algn="just">
              <a:lnSpc>
                <a:spcPct val="107000"/>
              </a:lnSpc>
              <a:spcAft>
                <a:spcPts val="800"/>
              </a:spcAft>
            </a:pPr>
            <a:r>
              <a:rPr lang="es-CO" dirty="0">
                <a:latin typeface="Arial Narrow"/>
                <a:ea typeface="Calibri"/>
                <a:cs typeface="Times New Roman"/>
              </a:rPr>
              <a:t>En total se realizaron 110 visitas para el seguimiento y control al uso de explosivos, otras 2 fueron programadas pero no fue posible acceder al área por problemas de orden público, 2 se encuentran pendientes de realizar (las 2 solicitudes que allegaron la solicitud en el mes de diciembre), 1 visita no se realizó porque con la evaluación documental se verificó que no se cumplía con los requisitos para la expedición de certificado de explosivos, 6 solicitudes fueron atendidas sólo con una visita (solicitaron para 2017 y 2018) y 5 títulos no fue necesario visitarlos porque tenían visita de fiscalización reciente. </a:t>
            </a:r>
            <a:endParaRPr lang="es-CO" dirty="0" smtClean="0">
              <a:latin typeface="Arial Narrow"/>
              <a:ea typeface="Calibri"/>
              <a:cs typeface="Times New Roman"/>
            </a:endParaRPr>
          </a:p>
        </p:txBody>
      </p:sp>
      <p:sp>
        <p:nvSpPr>
          <p:cNvPr id="33" name="32 CuadroTexto"/>
          <p:cNvSpPr txBox="1"/>
          <p:nvPr/>
        </p:nvSpPr>
        <p:spPr>
          <a:xfrm>
            <a:off x="663277" y="4787159"/>
            <a:ext cx="6480720" cy="83099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just"/>
            <a:r>
              <a:rPr lang="es-CO" sz="1600" b="1" dirty="0" smtClean="0">
                <a:solidFill>
                  <a:schemeClr val="tx1"/>
                </a:solidFill>
                <a:latin typeface="Arial Narrow" pitchFamily="34" charset="0"/>
              </a:rPr>
              <a:t>En el momento se están enviando oficios de explosivos requiriendo información relacionada con: cronograma mes a mes de voladuras a realizar durante el año 2018</a:t>
            </a:r>
            <a:endParaRPr lang="es-CO" sz="1600" b="1" dirty="0">
              <a:solidFill>
                <a:schemeClr val="tx1"/>
              </a:solidFill>
              <a:latin typeface="Arial Narrow" pitchFamily="34" charset="0"/>
            </a:endParaRPr>
          </a:p>
        </p:txBody>
      </p:sp>
    </p:spTree>
    <p:extLst>
      <p:ext uri="{BB962C8B-B14F-4D97-AF65-F5344CB8AC3E}">
        <p14:creationId xmlns:p14="http://schemas.microsoft.com/office/powerpoint/2010/main" val="20502422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4 Rectángulo redondeado"/>
          <p:cNvSpPr/>
          <p:nvPr/>
        </p:nvSpPr>
        <p:spPr>
          <a:xfrm>
            <a:off x="1151902" y="213755"/>
            <a:ext cx="7985723" cy="437243"/>
          </a:xfrm>
          <a:prstGeom prst="roundRect">
            <a:avLst/>
          </a:prstGeom>
          <a:solidFill>
            <a:srgbClr val="C00000"/>
          </a:solidFill>
          <a:ln>
            <a:solidFill>
              <a:srgbClr val="C00000"/>
            </a:solidFill>
          </a:ln>
        </p:spPr>
        <p:style>
          <a:lnRef idx="1">
            <a:schemeClr val="accent6"/>
          </a:lnRef>
          <a:fillRef idx="2">
            <a:schemeClr val="accent6"/>
          </a:fillRef>
          <a:effectRef idx="1">
            <a:schemeClr val="accent6"/>
          </a:effectRef>
          <a:fontRef idx="minor">
            <a:schemeClr val="dk1"/>
          </a:fontRef>
        </p:style>
        <p:txBody>
          <a:bodyPr anchor="ctr"/>
          <a:lstStyle/>
          <a:p>
            <a:pPr algn="r"/>
            <a:r>
              <a:rPr lang="es-CO" sz="2400" b="1" dirty="0" smtClean="0">
                <a:solidFill>
                  <a:schemeClr val="bg1"/>
                </a:solidFill>
                <a:latin typeface="Arial Narrow" pitchFamily="34" charset="0"/>
              </a:rPr>
              <a:t>INFORMACIÓN DE SOLICITUDES DE EXPLOSIVOS</a:t>
            </a:r>
            <a:endParaRPr lang="es-CO" sz="2400" b="1" dirty="0">
              <a:solidFill>
                <a:schemeClr val="bg1"/>
              </a:solidFill>
              <a:latin typeface="Arial Narrow" pitchFamily="34" charset="0"/>
            </a:endParaRPr>
          </a:p>
        </p:txBody>
      </p:sp>
      <p:sp>
        <p:nvSpPr>
          <p:cNvPr id="9" name="Subtítulo 3"/>
          <p:cNvSpPr txBox="1">
            <a:spLocks/>
          </p:cNvSpPr>
          <p:nvPr/>
        </p:nvSpPr>
        <p:spPr>
          <a:xfrm>
            <a:off x="990802" y="704550"/>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10" name="Rectángulo 1"/>
          <p:cNvSpPr/>
          <p:nvPr/>
        </p:nvSpPr>
        <p:spPr>
          <a:xfrm>
            <a:off x="990803" y="704551"/>
            <a:ext cx="8312562" cy="329193"/>
          </a:xfrm>
          <a:prstGeom prst="rect">
            <a:avLst/>
          </a:prstGeom>
        </p:spPr>
        <p:txBody>
          <a:bodyPr wrap="square">
            <a:spAutoFit/>
          </a:bodyPr>
          <a:lstStyle/>
          <a:p>
            <a:endParaRPr lang="es-CO" sz="1539" dirty="0"/>
          </a:p>
        </p:txBody>
      </p:sp>
      <p:sp>
        <p:nvSpPr>
          <p:cNvPr id="7" name="Subtítulo 3"/>
          <p:cNvSpPr txBox="1">
            <a:spLocks/>
          </p:cNvSpPr>
          <p:nvPr/>
        </p:nvSpPr>
        <p:spPr>
          <a:xfrm>
            <a:off x="989798" y="1103687"/>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8" name="Rectángulo 1"/>
          <p:cNvSpPr/>
          <p:nvPr/>
        </p:nvSpPr>
        <p:spPr>
          <a:xfrm>
            <a:off x="989799" y="1103688"/>
            <a:ext cx="8312562" cy="329193"/>
          </a:xfrm>
          <a:prstGeom prst="rect">
            <a:avLst/>
          </a:prstGeom>
        </p:spPr>
        <p:txBody>
          <a:bodyPr wrap="square">
            <a:spAutoFit/>
          </a:bodyPr>
          <a:lstStyle/>
          <a:p>
            <a:endParaRPr lang="es-CO" sz="1539" dirty="0"/>
          </a:p>
        </p:txBody>
      </p:sp>
      <p:sp>
        <p:nvSpPr>
          <p:cNvPr id="11" name="Subtítulo 3"/>
          <p:cNvSpPr txBox="1">
            <a:spLocks/>
          </p:cNvSpPr>
          <p:nvPr/>
        </p:nvSpPr>
        <p:spPr>
          <a:xfrm>
            <a:off x="871048" y="973062"/>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12" name="Rectángulo 1"/>
          <p:cNvSpPr/>
          <p:nvPr/>
        </p:nvSpPr>
        <p:spPr>
          <a:xfrm>
            <a:off x="871049" y="973063"/>
            <a:ext cx="8312562" cy="329193"/>
          </a:xfrm>
          <a:prstGeom prst="rect">
            <a:avLst/>
          </a:prstGeom>
        </p:spPr>
        <p:txBody>
          <a:bodyPr wrap="square">
            <a:spAutoFit/>
          </a:bodyPr>
          <a:lstStyle/>
          <a:p>
            <a:endParaRPr lang="es-CO" sz="1539" dirty="0"/>
          </a:p>
        </p:txBody>
      </p:sp>
      <p:sp>
        <p:nvSpPr>
          <p:cNvPr id="13" name="Subtítulo 3"/>
          <p:cNvSpPr txBox="1">
            <a:spLocks/>
          </p:cNvSpPr>
          <p:nvPr/>
        </p:nvSpPr>
        <p:spPr>
          <a:xfrm>
            <a:off x="444306" y="1079937"/>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14" name="Rectángulo 1"/>
          <p:cNvSpPr/>
          <p:nvPr/>
        </p:nvSpPr>
        <p:spPr>
          <a:xfrm>
            <a:off x="444307" y="1079938"/>
            <a:ext cx="8312562" cy="329193"/>
          </a:xfrm>
          <a:prstGeom prst="rect">
            <a:avLst/>
          </a:prstGeom>
        </p:spPr>
        <p:txBody>
          <a:bodyPr wrap="square">
            <a:spAutoFit/>
          </a:bodyPr>
          <a:lstStyle/>
          <a:p>
            <a:endParaRPr lang="es-CO" sz="1539" dirty="0"/>
          </a:p>
        </p:txBody>
      </p:sp>
      <p:sp>
        <p:nvSpPr>
          <p:cNvPr id="15" name="Subtítulo 3"/>
          <p:cNvSpPr txBox="1">
            <a:spLocks/>
          </p:cNvSpPr>
          <p:nvPr/>
        </p:nvSpPr>
        <p:spPr>
          <a:xfrm>
            <a:off x="444306" y="1448062"/>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16" name="Rectángulo 1"/>
          <p:cNvSpPr/>
          <p:nvPr/>
        </p:nvSpPr>
        <p:spPr>
          <a:xfrm>
            <a:off x="444307" y="1448063"/>
            <a:ext cx="8312562" cy="329193"/>
          </a:xfrm>
          <a:prstGeom prst="rect">
            <a:avLst/>
          </a:prstGeom>
        </p:spPr>
        <p:txBody>
          <a:bodyPr wrap="square">
            <a:spAutoFit/>
          </a:bodyPr>
          <a:lstStyle/>
          <a:p>
            <a:endParaRPr lang="es-CO" sz="1539" dirty="0"/>
          </a:p>
        </p:txBody>
      </p:sp>
      <p:sp>
        <p:nvSpPr>
          <p:cNvPr id="17" name="Subtítulo 3"/>
          <p:cNvSpPr txBox="1">
            <a:spLocks/>
          </p:cNvSpPr>
          <p:nvPr/>
        </p:nvSpPr>
        <p:spPr>
          <a:xfrm>
            <a:off x="563056" y="1495562"/>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400" dirty="0"/>
          </a:p>
        </p:txBody>
      </p:sp>
      <p:sp>
        <p:nvSpPr>
          <p:cNvPr id="18" name="Rectángulo 1"/>
          <p:cNvSpPr/>
          <p:nvPr/>
        </p:nvSpPr>
        <p:spPr>
          <a:xfrm>
            <a:off x="563057" y="1495563"/>
            <a:ext cx="8312562" cy="338554"/>
          </a:xfrm>
          <a:prstGeom prst="rect">
            <a:avLst/>
          </a:prstGeom>
        </p:spPr>
        <p:txBody>
          <a:bodyPr wrap="square">
            <a:spAutoFit/>
          </a:bodyPr>
          <a:lstStyle/>
          <a:p>
            <a:endParaRPr lang="es-CO" sz="1600" dirty="0"/>
          </a:p>
        </p:txBody>
      </p:sp>
      <p:sp>
        <p:nvSpPr>
          <p:cNvPr id="19" name="Subtítulo 3"/>
          <p:cNvSpPr txBox="1">
            <a:spLocks/>
          </p:cNvSpPr>
          <p:nvPr/>
        </p:nvSpPr>
        <p:spPr>
          <a:xfrm>
            <a:off x="444306" y="1448062"/>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20" name="Rectángulo 1"/>
          <p:cNvSpPr/>
          <p:nvPr/>
        </p:nvSpPr>
        <p:spPr>
          <a:xfrm>
            <a:off x="444307" y="1448063"/>
            <a:ext cx="8312562" cy="329193"/>
          </a:xfrm>
          <a:prstGeom prst="rect">
            <a:avLst/>
          </a:prstGeom>
        </p:spPr>
        <p:txBody>
          <a:bodyPr wrap="square">
            <a:spAutoFit/>
          </a:bodyPr>
          <a:lstStyle/>
          <a:p>
            <a:endParaRPr lang="es-CO" sz="1539" dirty="0"/>
          </a:p>
        </p:txBody>
      </p:sp>
      <p:sp>
        <p:nvSpPr>
          <p:cNvPr id="21" name="Subtítulo 3"/>
          <p:cNvSpPr txBox="1">
            <a:spLocks/>
          </p:cNvSpPr>
          <p:nvPr/>
        </p:nvSpPr>
        <p:spPr>
          <a:xfrm>
            <a:off x="444306" y="1554937"/>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22" name="Rectángulo 1"/>
          <p:cNvSpPr/>
          <p:nvPr/>
        </p:nvSpPr>
        <p:spPr>
          <a:xfrm>
            <a:off x="444307" y="1554938"/>
            <a:ext cx="8312562" cy="329193"/>
          </a:xfrm>
          <a:prstGeom prst="rect">
            <a:avLst/>
          </a:prstGeom>
        </p:spPr>
        <p:txBody>
          <a:bodyPr wrap="square">
            <a:spAutoFit/>
          </a:bodyPr>
          <a:lstStyle/>
          <a:p>
            <a:endParaRPr lang="es-CO" sz="1539" dirty="0"/>
          </a:p>
        </p:txBody>
      </p:sp>
      <p:sp>
        <p:nvSpPr>
          <p:cNvPr id="24" name="Subtítulo 3"/>
          <p:cNvSpPr txBox="1">
            <a:spLocks/>
          </p:cNvSpPr>
          <p:nvPr/>
        </p:nvSpPr>
        <p:spPr>
          <a:xfrm>
            <a:off x="408681" y="1756812"/>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25" name="Rectángulo 1"/>
          <p:cNvSpPr/>
          <p:nvPr/>
        </p:nvSpPr>
        <p:spPr>
          <a:xfrm>
            <a:off x="408682" y="1756813"/>
            <a:ext cx="8312562" cy="329193"/>
          </a:xfrm>
          <a:prstGeom prst="rect">
            <a:avLst/>
          </a:prstGeom>
        </p:spPr>
        <p:txBody>
          <a:bodyPr wrap="square">
            <a:spAutoFit/>
          </a:bodyPr>
          <a:lstStyle/>
          <a:p>
            <a:endParaRPr lang="es-CO" sz="1539" dirty="0"/>
          </a:p>
        </p:txBody>
      </p:sp>
      <p:sp>
        <p:nvSpPr>
          <p:cNvPr id="23" name="Subtítulo 3"/>
          <p:cNvSpPr txBox="1">
            <a:spLocks/>
          </p:cNvSpPr>
          <p:nvPr/>
        </p:nvSpPr>
        <p:spPr>
          <a:xfrm>
            <a:off x="384931" y="1068062"/>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26" name="Rectángulo 1"/>
          <p:cNvSpPr/>
          <p:nvPr/>
        </p:nvSpPr>
        <p:spPr>
          <a:xfrm>
            <a:off x="384932" y="1068063"/>
            <a:ext cx="8312562" cy="329193"/>
          </a:xfrm>
          <a:prstGeom prst="rect">
            <a:avLst/>
          </a:prstGeom>
        </p:spPr>
        <p:txBody>
          <a:bodyPr wrap="square">
            <a:spAutoFit/>
          </a:bodyPr>
          <a:lstStyle/>
          <a:p>
            <a:endParaRPr lang="es-CO" sz="1539" dirty="0"/>
          </a:p>
        </p:txBody>
      </p:sp>
      <p:sp>
        <p:nvSpPr>
          <p:cNvPr id="29" name="28 Rectángulo"/>
          <p:cNvSpPr/>
          <p:nvPr/>
        </p:nvSpPr>
        <p:spPr>
          <a:xfrm>
            <a:off x="827123" y="1677561"/>
            <a:ext cx="7668344" cy="322845"/>
          </a:xfrm>
          <a:prstGeom prst="rect">
            <a:avLst/>
          </a:prstGeom>
        </p:spPr>
        <p:txBody>
          <a:bodyPr wrap="square">
            <a:spAutoFit/>
          </a:bodyPr>
          <a:lstStyle/>
          <a:p>
            <a:pPr algn="just">
              <a:lnSpc>
                <a:spcPct val="107000"/>
              </a:lnSpc>
              <a:spcAft>
                <a:spcPts val="0"/>
              </a:spcAft>
            </a:pPr>
            <a:r>
              <a:rPr lang="es-CO" sz="1400" dirty="0">
                <a:latin typeface="Arial Narrow"/>
                <a:ea typeface="Calibri"/>
                <a:cs typeface="Arial"/>
              </a:rPr>
              <a:t> </a:t>
            </a:r>
            <a:endParaRPr lang="es-CO" sz="1200" dirty="0">
              <a:effectLst/>
              <a:latin typeface="Calibri"/>
              <a:ea typeface="Calibri"/>
              <a:cs typeface="Times New Roman"/>
            </a:endParaRPr>
          </a:p>
        </p:txBody>
      </p:sp>
      <p:sp>
        <p:nvSpPr>
          <p:cNvPr id="28" name="Subtítulo 3"/>
          <p:cNvSpPr txBox="1">
            <a:spLocks/>
          </p:cNvSpPr>
          <p:nvPr/>
        </p:nvSpPr>
        <p:spPr>
          <a:xfrm>
            <a:off x="384931" y="1151187"/>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solidFill>
                <a:prstClr val="black"/>
              </a:solidFill>
            </a:endParaRPr>
          </a:p>
        </p:txBody>
      </p:sp>
      <p:sp>
        <p:nvSpPr>
          <p:cNvPr id="30" name="Rectángulo 1"/>
          <p:cNvSpPr/>
          <p:nvPr/>
        </p:nvSpPr>
        <p:spPr>
          <a:xfrm>
            <a:off x="384932" y="1151188"/>
            <a:ext cx="8312562" cy="329193"/>
          </a:xfrm>
          <a:prstGeom prst="rect">
            <a:avLst/>
          </a:prstGeom>
        </p:spPr>
        <p:txBody>
          <a:bodyPr wrap="square">
            <a:spAutoFit/>
          </a:bodyPr>
          <a:lstStyle/>
          <a:p>
            <a:endParaRPr lang="es-CO" sz="1539" dirty="0">
              <a:solidFill>
                <a:prstClr val="black"/>
              </a:solidFill>
            </a:endParaRPr>
          </a:p>
        </p:txBody>
      </p:sp>
      <p:sp>
        <p:nvSpPr>
          <p:cNvPr id="31" name="5 Marcador de contenido"/>
          <p:cNvSpPr txBox="1">
            <a:spLocks/>
          </p:cNvSpPr>
          <p:nvPr/>
        </p:nvSpPr>
        <p:spPr>
          <a:xfrm>
            <a:off x="464896" y="879917"/>
            <a:ext cx="8229600" cy="450594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9728" indent="0">
              <a:buFont typeface="Arial" panose="020B0604020202020204" pitchFamily="34" charset="0"/>
              <a:buNone/>
            </a:pPr>
            <a:endParaRPr lang="es-CO" smtClean="0">
              <a:latin typeface="Arial Narrow" pitchFamily="34" charset="0"/>
            </a:endParaRPr>
          </a:p>
          <a:p>
            <a:pPr>
              <a:buFont typeface="Wingdings" pitchFamily="2" charset="2"/>
              <a:buChar char="ü"/>
            </a:pPr>
            <a:endParaRPr lang="es-CO" smtClean="0">
              <a:latin typeface="Arial Narrow" pitchFamily="34" charset="0"/>
            </a:endParaRPr>
          </a:p>
          <a:p>
            <a:pPr>
              <a:buFont typeface="Wingdings" pitchFamily="2" charset="2"/>
              <a:buChar char="ü"/>
            </a:pPr>
            <a:endParaRPr lang="es-CO" smtClean="0">
              <a:solidFill>
                <a:srgbClr val="FF0000"/>
              </a:solidFill>
              <a:latin typeface="Arial Narrow" pitchFamily="34" charset="0"/>
            </a:endParaRPr>
          </a:p>
          <a:p>
            <a:pPr>
              <a:buFont typeface="Wingdings" pitchFamily="2" charset="2"/>
              <a:buChar char="ü"/>
            </a:pPr>
            <a:endParaRPr lang="es-CO" smtClean="0">
              <a:solidFill>
                <a:srgbClr val="FF0000"/>
              </a:solidFill>
              <a:latin typeface="Arial Narrow" pitchFamily="34" charset="0"/>
            </a:endParaRPr>
          </a:p>
          <a:p>
            <a:pPr>
              <a:buFont typeface="Wingdings" pitchFamily="2" charset="2"/>
              <a:buChar char="ü"/>
            </a:pPr>
            <a:endParaRPr lang="es-CO" dirty="0" smtClean="0">
              <a:latin typeface="Arial Narrow" pitchFamily="34" charset="0"/>
            </a:endParaRPr>
          </a:p>
        </p:txBody>
      </p:sp>
      <p:sp>
        <p:nvSpPr>
          <p:cNvPr id="34" name="Subtítulo 3"/>
          <p:cNvSpPr txBox="1">
            <a:spLocks/>
          </p:cNvSpPr>
          <p:nvPr/>
        </p:nvSpPr>
        <p:spPr>
          <a:xfrm>
            <a:off x="384931" y="901812"/>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solidFill>
                <a:prstClr val="black"/>
              </a:solidFill>
            </a:endParaRPr>
          </a:p>
        </p:txBody>
      </p:sp>
      <p:sp>
        <p:nvSpPr>
          <p:cNvPr id="35" name="Rectángulo 1"/>
          <p:cNvSpPr/>
          <p:nvPr/>
        </p:nvSpPr>
        <p:spPr>
          <a:xfrm>
            <a:off x="384932" y="901813"/>
            <a:ext cx="8312562" cy="329193"/>
          </a:xfrm>
          <a:prstGeom prst="rect">
            <a:avLst/>
          </a:prstGeom>
        </p:spPr>
        <p:txBody>
          <a:bodyPr wrap="square">
            <a:spAutoFit/>
          </a:bodyPr>
          <a:lstStyle/>
          <a:p>
            <a:endParaRPr lang="es-CO" sz="1539" dirty="0">
              <a:solidFill>
                <a:prstClr val="black"/>
              </a:solidFill>
            </a:endParaRPr>
          </a:p>
        </p:txBody>
      </p:sp>
      <p:sp>
        <p:nvSpPr>
          <p:cNvPr id="36" name="5 Marcador de contenido"/>
          <p:cNvSpPr txBox="1">
            <a:spLocks/>
          </p:cNvSpPr>
          <p:nvPr/>
        </p:nvSpPr>
        <p:spPr>
          <a:xfrm>
            <a:off x="464896" y="630542"/>
            <a:ext cx="8229600" cy="450594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9728" indent="0">
              <a:buFont typeface="Arial" panose="020B0604020202020204" pitchFamily="34" charset="0"/>
              <a:buNone/>
            </a:pPr>
            <a:endParaRPr lang="es-CO" smtClean="0">
              <a:latin typeface="Arial Narrow" pitchFamily="34" charset="0"/>
            </a:endParaRPr>
          </a:p>
          <a:p>
            <a:pPr>
              <a:buFont typeface="Wingdings" pitchFamily="2" charset="2"/>
              <a:buChar char="ü"/>
            </a:pPr>
            <a:endParaRPr lang="es-CO" smtClean="0">
              <a:latin typeface="Arial Narrow" pitchFamily="34" charset="0"/>
            </a:endParaRPr>
          </a:p>
          <a:p>
            <a:pPr>
              <a:buFont typeface="Wingdings" pitchFamily="2" charset="2"/>
              <a:buChar char="ü"/>
            </a:pPr>
            <a:endParaRPr lang="es-CO" smtClean="0">
              <a:solidFill>
                <a:srgbClr val="FF0000"/>
              </a:solidFill>
              <a:latin typeface="Arial Narrow" pitchFamily="34" charset="0"/>
            </a:endParaRPr>
          </a:p>
          <a:p>
            <a:pPr>
              <a:buFont typeface="Wingdings" pitchFamily="2" charset="2"/>
              <a:buChar char="ü"/>
            </a:pPr>
            <a:endParaRPr lang="es-CO" smtClean="0">
              <a:solidFill>
                <a:srgbClr val="FF0000"/>
              </a:solidFill>
              <a:latin typeface="Arial Narrow" pitchFamily="34" charset="0"/>
            </a:endParaRPr>
          </a:p>
          <a:p>
            <a:pPr>
              <a:buFont typeface="Wingdings" pitchFamily="2" charset="2"/>
              <a:buChar char="ü"/>
            </a:pPr>
            <a:endParaRPr lang="es-CO" dirty="0" smtClean="0">
              <a:latin typeface="Arial Narrow" pitchFamily="34" charset="0"/>
            </a:endParaRPr>
          </a:p>
        </p:txBody>
      </p:sp>
      <p:graphicFrame>
        <p:nvGraphicFramePr>
          <p:cNvPr id="37" name="36 Tabla"/>
          <p:cNvGraphicFramePr>
            <a:graphicFrameLocks noGrp="1"/>
          </p:cNvGraphicFramePr>
          <p:nvPr>
            <p:extLst>
              <p:ext uri="{D42A27DB-BD31-4B8C-83A1-F6EECF244321}">
                <p14:modId xmlns:p14="http://schemas.microsoft.com/office/powerpoint/2010/main" val="3132837112"/>
              </p:ext>
            </p:extLst>
          </p:nvPr>
        </p:nvGraphicFramePr>
        <p:xfrm>
          <a:off x="1067180" y="712717"/>
          <a:ext cx="7072532" cy="4762764"/>
        </p:xfrm>
        <a:graphic>
          <a:graphicData uri="http://schemas.openxmlformats.org/drawingml/2006/table">
            <a:tbl>
              <a:tblPr firstRow="1" firstCol="1" bandRow="1">
                <a:tableStyleId>{5DA37D80-6434-44D0-A028-1B22A696006F}</a:tableStyleId>
              </a:tblPr>
              <a:tblGrid>
                <a:gridCol w="3536266"/>
                <a:gridCol w="3536266"/>
              </a:tblGrid>
              <a:tr h="302616">
                <a:tc>
                  <a:txBody>
                    <a:bodyPr/>
                    <a:lstStyle/>
                    <a:p>
                      <a:pPr algn="ctr">
                        <a:lnSpc>
                          <a:spcPct val="107000"/>
                        </a:lnSpc>
                        <a:spcAft>
                          <a:spcPts val="800"/>
                        </a:spcAft>
                      </a:pPr>
                      <a:r>
                        <a:rPr lang="es-CO" sz="1200" dirty="0">
                          <a:effectLst/>
                          <a:latin typeface="Arial Narrow" pitchFamily="34" charset="0"/>
                        </a:rPr>
                        <a:t>NÚMERO DE SOLICITUDES </a:t>
                      </a:r>
                      <a:r>
                        <a:rPr lang="es-CO" sz="1200" dirty="0" smtClean="0">
                          <a:effectLst/>
                          <a:latin typeface="Arial Narrow" pitchFamily="34" charset="0"/>
                        </a:rPr>
                        <a:t>RECIBIDAS SEGUNDO</a:t>
                      </a:r>
                      <a:r>
                        <a:rPr lang="es-CO" sz="1200" baseline="0" dirty="0" smtClean="0">
                          <a:effectLst/>
                          <a:latin typeface="Arial Narrow" pitchFamily="34" charset="0"/>
                        </a:rPr>
                        <a:t> SEMESTRE</a:t>
                      </a:r>
                      <a:endParaRPr lang="es-CO" sz="1200" dirty="0">
                        <a:effectLst/>
                        <a:latin typeface="Arial Narrow" pitchFamily="34" charset="0"/>
                        <a:ea typeface="Calibri"/>
                        <a:cs typeface="Times New Roman"/>
                      </a:endParaRPr>
                    </a:p>
                  </a:txBody>
                  <a:tcPr marL="58001" marR="58001" marT="0" marB="0" anchor="ctr"/>
                </a:tc>
                <a:tc>
                  <a:txBody>
                    <a:bodyPr/>
                    <a:lstStyle/>
                    <a:p>
                      <a:pPr algn="ctr">
                        <a:lnSpc>
                          <a:spcPct val="107000"/>
                        </a:lnSpc>
                        <a:spcAft>
                          <a:spcPts val="800"/>
                        </a:spcAft>
                      </a:pPr>
                      <a:r>
                        <a:rPr lang="es-CO" sz="1200">
                          <a:effectLst/>
                          <a:latin typeface="Arial Narrow" pitchFamily="34" charset="0"/>
                        </a:rPr>
                        <a:t>126</a:t>
                      </a:r>
                      <a:endParaRPr lang="es-CO" sz="1200">
                        <a:effectLst/>
                        <a:latin typeface="Arial Narrow" pitchFamily="34" charset="0"/>
                        <a:ea typeface="Calibri"/>
                        <a:cs typeface="Times New Roman"/>
                      </a:endParaRPr>
                    </a:p>
                  </a:txBody>
                  <a:tcPr marL="58001" marR="58001" marT="0" marB="0" anchor="ctr"/>
                </a:tc>
              </a:tr>
              <a:tr h="151308">
                <a:tc>
                  <a:txBody>
                    <a:bodyPr/>
                    <a:lstStyle/>
                    <a:p>
                      <a:pPr algn="ctr">
                        <a:lnSpc>
                          <a:spcPct val="107000"/>
                        </a:lnSpc>
                        <a:spcAft>
                          <a:spcPts val="800"/>
                        </a:spcAft>
                      </a:pPr>
                      <a:r>
                        <a:rPr lang="es-CO" sz="1200" dirty="0">
                          <a:effectLst/>
                          <a:latin typeface="Arial Narrow" pitchFamily="34" charset="0"/>
                        </a:rPr>
                        <a:t>NÚMERO DE SOLICITUDES ATENDIDAS</a:t>
                      </a:r>
                      <a:endParaRPr lang="es-CO" sz="1200" dirty="0">
                        <a:effectLst/>
                        <a:latin typeface="Arial Narrow" pitchFamily="34" charset="0"/>
                        <a:ea typeface="Calibri"/>
                        <a:cs typeface="Times New Roman"/>
                      </a:endParaRPr>
                    </a:p>
                  </a:txBody>
                  <a:tcPr marL="58001" marR="58001" marT="0" marB="0" anchor="ctr"/>
                </a:tc>
                <a:tc>
                  <a:txBody>
                    <a:bodyPr/>
                    <a:lstStyle/>
                    <a:p>
                      <a:pPr algn="ctr">
                        <a:lnSpc>
                          <a:spcPct val="107000"/>
                        </a:lnSpc>
                        <a:spcAft>
                          <a:spcPts val="800"/>
                        </a:spcAft>
                      </a:pPr>
                      <a:r>
                        <a:rPr lang="es-CO" sz="1200">
                          <a:effectLst/>
                          <a:latin typeface="Arial Narrow" pitchFamily="34" charset="0"/>
                        </a:rPr>
                        <a:t>124</a:t>
                      </a:r>
                      <a:endParaRPr lang="es-CO" sz="1200">
                        <a:effectLst/>
                        <a:latin typeface="Arial Narrow" pitchFamily="34" charset="0"/>
                        <a:ea typeface="Calibri"/>
                        <a:cs typeface="Times New Roman"/>
                      </a:endParaRPr>
                    </a:p>
                  </a:txBody>
                  <a:tcPr marL="58001" marR="58001" marT="0" marB="0" anchor="ctr"/>
                </a:tc>
              </a:tr>
              <a:tr h="412224">
                <a:tc>
                  <a:txBody>
                    <a:bodyPr/>
                    <a:lstStyle/>
                    <a:p>
                      <a:pPr algn="ctr">
                        <a:lnSpc>
                          <a:spcPct val="107000"/>
                        </a:lnSpc>
                        <a:spcAft>
                          <a:spcPts val="800"/>
                        </a:spcAft>
                      </a:pPr>
                      <a:r>
                        <a:rPr lang="es-CO" sz="1200" dirty="0">
                          <a:effectLst/>
                          <a:latin typeface="Arial Narrow" pitchFamily="34" charset="0"/>
                        </a:rPr>
                        <a:t>SOLICITUDES ATENDIDAS CON UNA VISITA (PORQUE SOLICITARON EXPLOSIVOS PARA 2017 Y 2018)</a:t>
                      </a:r>
                      <a:endParaRPr lang="es-CO" sz="1200" dirty="0">
                        <a:effectLst/>
                        <a:latin typeface="Arial Narrow" pitchFamily="34" charset="0"/>
                        <a:ea typeface="Calibri"/>
                        <a:cs typeface="Times New Roman"/>
                      </a:endParaRPr>
                    </a:p>
                  </a:txBody>
                  <a:tcPr marL="58001" marR="58001" marT="0" marB="0" anchor="ctr"/>
                </a:tc>
                <a:tc>
                  <a:txBody>
                    <a:bodyPr/>
                    <a:lstStyle/>
                    <a:p>
                      <a:pPr algn="ctr">
                        <a:lnSpc>
                          <a:spcPct val="107000"/>
                        </a:lnSpc>
                        <a:spcAft>
                          <a:spcPts val="800"/>
                        </a:spcAft>
                      </a:pPr>
                      <a:r>
                        <a:rPr lang="es-CO" sz="1200" dirty="0">
                          <a:effectLst/>
                          <a:latin typeface="Arial Narrow" pitchFamily="34" charset="0"/>
                        </a:rPr>
                        <a:t>6</a:t>
                      </a:r>
                      <a:endParaRPr lang="es-CO" sz="1200" dirty="0">
                        <a:effectLst/>
                        <a:latin typeface="Arial Narrow" pitchFamily="34" charset="0"/>
                        <a:ea typeface="Calibri"/>
                        <a:cs typeface="Times New Roman"/>
                      </a:endParaRPr>
                    </a:p>
                  </a:txBody>
                  <a:tcPr marL="58001" marR="58001" marT="0" marB="0" anchor="ctr"/>
                </a:tc>
              </a:tr>
              <a:tr h="151308">
                <a:tc>
                  <a:txBody>
                    <a:bodyPr/>
                    <a:lstStyle/>
                    <a:p>
                      <a:pPr algn="ctr">
                        <a:lnSpc>
                          <a:spcPct val="107000"/>
                        </a:lnSpc>
                        <a:spcAft>
                          <a:spcPts val="800"/>
                        </a:spcAft>
                      </a:pPr>
                      <a:r>
                        <a:rPr lang="es-CO" sz="1200" dirty="0">
                          <a:effectLst/>
                          <a:latin typeface="Arial Narrow" pitchFamily="34" charset="0"/>
                        </a:rPr>
                        <a:t>VISITAS REALIZADAS</a:t>
                      </a:r>
                      <a:endParaRPr lang="es-CO" sz="1200" dirty="0">
                        <a:effectLst/>
                        <a:latin typeface="Arial Narrow" pitchFamily="34" charset="0"/>
                        <a:ea typeface="Calibri"/>
                        <a:cs typeface="Times New Roman"/>
                      </a:endParaRPr>
                    </a:p>
                  </a:txBody>
                  <a:tcPr marL="58001" marR="58001" marT="0" marB="0" anchor="ctr"/>
                </a:tc>
                <a:tc>
                  <a:txBody>
                    <a:bodyPr/>
                    <a:lstStyle/>
                    <a:p>
                      <a:pPr algn="ctr">
                        <a:lnSpc>
                          <a:spcPct val="107000"/>
                        </a:lnSpc>
                        <a:spcAft>
                          <a:spcPts val="800"/>
                        </a:spcAft>
                      </a:pPr>
                      <a:r>
                        <a:rPr lang="es-CO" sz="1200" dirty="0">
                          <a:effectLst/>
                          <a:latin typeface="Arial Narrow" pitchFamily="34" charset="0"/>
                        </a:rPr>
                        <a:t>110</a:t>
                      </a:r>
                      <a:endParaRPr lang="es-CO" sz="1200" dirty="0">
                        <a:effectLst/>
                        <a:latin typeface="Arial Narrow" pitchFamily="34" charset="0"/>
                        <a:ea typeface="Calibri"/>
                        <a:cs typeface="Times New Roman"/>
                      </a:endParaRPr>
                    </a:p>
                  </a:txBody>
                  <a:tcPr marL="58001" marR="58001" marT="0" marB="0" anchor="ctr"/>
                </a:tc>
              </a:tr>
              <a:tr h="302616">
                <a:tc>
                  <a:txBody>
                    <a:bodyPr/>
                    <a:lstStyle/>
                    <a:p>
                      <a:pPr algn="ctr">
                        <a:lnSpc>
                          <a:spcPct val="107000"/>
                        </a:lnSpc>
                        <a:spcAft>
                          <a:spcPts val="800"/>
                        </a:spcAft>
                      </a:pPr>
                      <a:r>
                        <a:rPr lang="es-CO" sz="1200" dirty="0">
                          <a:effectLst/>
                          <a:latin typeface="Arial Narrow" pitchFamily="34" charset="0"/>
                        </a:rPr>
                        <a:t>VISITAS QUE NO SE REALIZARON POR PROBLEMAS DE ORDEN PÚBLICO</a:t>
                      </a:r>
                      <a:endParaRPr lang="es-CO" sz="1200" dirty="0">
                        <a:effectLst/>
                        <a:latin typeface="Arial Narrow" pitchFamily="34" charset="0"/>
                        <a:ea typeface="Calibri"/>
                        <a:cs typeface="Times New Roman"/>
                      </a:endParaRPr>
                    </a:p>
                  </a:txBody>
                  <a:tcPr marL="58001" marR="58001" marT="0" marB="0" anchor="ctr"/>
                </a:tc>
                <a:tc>
                  <a:txBody>
                    <a:bodyPr/>
                    <a:lstStyle/>
                    <a:p>
                      <a:pPr algn="ctr">
                        <a:lnSpc>
                          <a:spcPct val="107000"/>
                        </a:lnSpc>
                        <a:spcAft>
                          <a:spcPts val="800"/>
                        </a:spcAft>
                      </a:pPr>
                      <a:r>
                        <a:rPr lang="es-CO" sz="1200" dirty="0">
                          <a:effectLst/>
                          <a:latin typeface="Arial Narrow" pitchFamily="34" charset="0"/>
                        </a:rPr>
                        <a:t>2</a:t>
                      </a:r>
                      <a:endParaRPr lang="es-CO" sz="1200" dirty="0">
                        <a:effectLst/>
                        <a:latin typeface="Arial Narrow" pitchFamily="34" charset="0"/>
                        <a:ea typeface="Calibri"/>
                        <a:cs typeface="Times New Roman"/>
                      </a:endParaRPr>
                    </a:p>
                  </a:txBody>
                  <a:tcPr marL="58001" marR="58001" marT="0" marB="0" anchor="ctr"/>
                </a:tc>
              </a:tr>
              <a:tr h="151308">
                <a:tc>
                  <a:txBody>
                    <a:bodyPr/>
                    <a:lstStyle/>
                    <a:p>
                      <a:pPr algn="ctr">
                        <a:lnSpc>
                          <a:spcPct val="107000"/>
                        </a:lnSpc>
                        <a:spcAft>
                          <a:spcPts val="800"/>
                        </a:spcAft>
                      </a:pPr>
                      <a:r>
                        <a:rPr lang="es-CO" sz="1200">
                          <a:effectLst/>
                          <a:latin typeface="Arial Narrow" pitchFamily="34" charset="0"/>
                        </a:rPr>
                        <a:t>VISITAS QUE FALTAN POR REALIZAR</a:t>
                      </a:r>
                      <a:endParaRPr lang="es-CO" sz="1200">
                        <a:effectLst/>
                        <a:latin typeface="Arial Narrow" pitchFamily="34" charset="0"/>
                        <a:ea typeface="Calibri"/>
                        <a:cs typeface="Times New Roman"/>
                      </a:endParaRPr>
                    </a:p>
                  </a:txBody>
                  <a:tcPr marL="58001" marR="58001" marT="0" marB="0" anchor="ctr"/>
                </a:tc>
                <a:tc>
                  <a:txBody>
                    <a:bodyPr/>
                    <a:lstStyle/>
                    <a:p>
                      <a:pPr algn="ctr">
                        <a:lnSpc>
                          <a:spcPct val="107000"/>
                        </a:lnSpc>
                        <a:spcAft>
                          <a:spcPts val="800"/>
                        </a:spcAft>
                      </a:pPr>
                      <a:r>
                        <a:rPr lang="es-CO" sz="1200" dirty="0">
                          <a:effectLst/>
                          <a:latin typeface="Arial Narrow" pitchFamily="34" charset="0"/>
                        </a:rPr>
                        <a:t>2</a:t>
                      </a:r>
                      <a:endParaRPr lang="es-CO" sz="1200" dirty="0">
                        <a:effectLst/>
                        <a:latin typeface="Arial Narrow" pitchFamily="34" charset="0"/>
                        <a:ea typeface="Calibri"/>
                        <a:cs typeface="Times New Roman"/>
                      </a:endParaRPr>
                    </a:p>
                  </a:txBody>
                  <a:tcPr marL="58001" marR="58001" marT="0" marB="0" anchor="ctr"/>
                </a:tc>
              </a:tr>
              <a:tr h="412224">
                <a:tc>
                  <a:txBody>
                    <a:bodyPr/>
                    <a:lstStyle/>
                    <a:p>
                      <a:pPr algn="ctr">
                        <a:lnSpc>
                          <a:spcPct val="107000"/>
                        </a:lnSpc>
                        <a:spcAft>
                          <a:spcPts val="800"/>
                        </a:spcAft>
                      </a:pPr>
                      <a:r>
                        <a:rPr lang="es-CO" sz="1200">
                          <a:effectLst/>
                          <a:latin typeface="Arial Narrow" pitchFamily="34" charset="0"/>
                        </a:rPr>
                        <a:t>VISITAS NO REALIZADAS PORQUE NO SE CUMPLÍA CON REQUISITOS PARA EXPEDIR CERTIFICADO</a:t>
                      </a:r>
                      <a:endParaRPr lang="es-CO" sz="1200">
                        <a:effectLst/>
                        <a:latin typeface="Arial Narrow" pitchFamily="34" charset="0"/>
                        <a:ea typeface="Calibri"/>
                        <a:cs typeface="Times New Roman"/>
                      </a:endParaRPr>
                    </a:p>
                  </a:txBody>
                  <a:tcPr marL="58001" marR="58001" marT="0" marB="0" anchor="ctr"/>
                </a:tc>
                <a:tc>
                  <a:txBody>
                    <a:bodyPr/>
                    <a:lstStyle/>
                    <a:p>
                      <a:pPr algn="ctr">
                        <a:lnSpc>
                          <a:spcPct val="107000"/>
                        </a:lnSpc>
                        <a:spcAft>
                          <a:spcPts val="800"/>
                        </a:spcAft>
                      </a:pPr>
                      <a:r>
                        <a:rPr lang="es-CO" sz="1200" dirty="0">
                          <a:effectLst/>
                          <a:latin typeface="Arial Narrow" pitchFamily="34" charset="0"/>
                        </a:rPr>
                        <a:t>1</a:t>
                      </a:r>
                      <a:endParaRPr lang="es-CO" sz="1200" dirty="0">
                        <a:effectLst/>
                        <a:latin typeface="Arial Narrow" pitchFamily="34" charset="0"/>
                        <a:ea typeface="Calibri"/>
                        <a:cs typeface="Times New Roman"/>
                      </a:endParaRPr>
                    </a:p>
                  </a:txBody>
                  <a:tcPr marL="58001" marR="58001" marT="0" marB="0" anchor="ctr"/>
                </a:tc>
              </a:tr>
              <a:tr h="412224">
                <a:tc>
                  <a:txBody>
                    <a:bodyPr/>
                    <a:lstStyle/>
                    <a:p>
                      <a:pPr algn="ctr">
                        <a:lnSpc>
                          <a:spcPct val="107000"/>
                        </a:lnSpc>
                        <a:spcAft>
                          <a:spcPts val="800"/>
                        </a:spcAft>
                      </a:pPr>
                      <a:r>
                        <a:rPr lang="es-CO" sz="1200">
                          <a:effectLst/>
                          <a:latin typeface="Arial Narrow" pitchFamily="34" charset="0"/>
                        </a:rPr>
                        <a:t>VISITAS QUE NO SE REALIZARON PORQUE LOS TÍTULOS TENÍAN VISITA DE FISCALIZACIÓN RECIENTE</a:t>
                      </a:r>
                      <a:endParaRPr lang="es-CO" sz="1200">
                        <a:effectLst/>
                        <a:latin typeface="Arial Narrow" pitchFamily="34" charset="0"/>
                        <a:ea typeface="Calibri"/>
                        <a:cs typeface="Times New Roman"/>
                      </a:endParaRPr>
                    </a:p>
                  </a:txBody>
                  <a:tcPr marL="58001" marR="58001" marT="0" marB="0" anchor="ctr"/>
                </a:tc>
                <a:tc>
                  <a:txBody>
                    <a:bodyPr/>
                    <a:lstStyle/>
                    <a:p>
                      <a:pPr algn="ctr">
                        <a:lnSpc>
                          <a:spcPct val="107000"/>
                        </a:lnSpc>
                        <a:spcAft>
                          <a:spcPts val="800"/>
                        </a:spcAft>
                      </a:pPr>
                      <a:r>
                        <a:rPr lang="es-CO" sz="1200" dirty="0">
                          <a:effectLst/>
                          <a:latin typeface="Arial Narrow" pitchFamily="34" charset="0"/>
                        </a:rPr>
                        <a:t>5</a:t>
                      </a:r>
                      <a:endParaRPr lang="es-CO" sz="1200" dirty="0">
                        <a:effectLst/>
                        <a:latin typeface="Arial Narrow" pitchFamily="34" charset="0"/>
                        <a:ea typeface="Calibri"/>
                        <a:cs typeface="Times New Roman"/>
                      </a:endParaRPr>
                    </a:p>
                  </a:txBody>
                  <a:tcPr marL="58001" marR="58001" marT="0" marB="0" anchor="ctr"/>
                </a:tc>
              </a:tr>
              <a:tr h="1137827">
                <a:tc>
                  <a:txBody>
                    <a:bodyPr/>
                    <a:lstStyle/>
                    <a:p>
                      <a:pPr algn="ctr">
                        <a:lnSpc>
                          <a:spcPct val="107000"/>
                        </a:lnSpc>
                        <a:spcAft>
                          <a:spcPts val="800"/>
                        </a:spcAft>
                      </a:pPr>
                      <a:r>
                        <a:rPr lang="es-CO" sz="1200">
                          <a:effectLst/>
                          <a:latin typeface="Arial Narrow" pitchFamily="34" charset="0"/>
                        </a:rPr>
                        <a:t>CERTIFICADOS DE EXPLOSIVOS QUE SE HAN EXPEDIDO</a:t>
                      </a:r>
                      <a:endParaRPr lang="es-CO" sz="1200">
                        <a:effectLst/>
                        <a:latin typeface="Arial Narrow" pitchFamily="34" charset="0"/>
                        <a:ea typeface="Calibri"/>
                        <a:cs typeface="Times New Roman"/>
                      </a:endParaRPr>
                    </a:p>
                  </a:txBody>
                  <a:tcPr marL="58001" marR="58001" marT="0" marB="0" anchor="ctr"/>
                </a:tc>
                <a:tc>
                  <a:txBody>
                    <a:bodyPr/>
                    <a:lstStyle/>
                    <a:p>
                      <a:pPr algn="ctr">
                        <a:lnSpc>
                          <a:spcPct val="107000"/>
                        </a:lnSpc>
                        <a:spcAft>
                          <a:spcPts val="800"/>
                        </a:spcAft>
                      </a:pPr>
                      <a:r>
                        <a:rPr lang="es-CO" sz="1400" dirty="0" smtClean="0">
                          <a:effectLst/>
                          <a:latin typeface="Arial Narrow" pitchFamily="34" charset="0"/>
                        </a:rPr>
                        <a:t>102 </a:t>
                      </a:r>
                    </a:p>
                    <a:p>
                      <a:pPr algn="ctr">
                        <a:lnSpc>
                          <a:spcPct val="107000"/>
                        </a:lnSpc>
                        <a:spcAft>
                          <a:spcPts val="800"/>
                        </a:spcAft>
                      </a:pPr>
                      <a:r>
                        <a:rPr lang="es-CO" sz="1400" dirty="0" smtClean="0">
                          <a:effectLst/>
                          <a:latin typeface="Arial Narrow" pitchFamily="34" charset="0"/>
                        </a:rPr>
                        <a:t>Los </a:t>
                      </a:r>
                      <a:r>
                        <a:rPr lang="es-CO" sz="1400" dirty="0">
                          <a:effectLst/>
                          <a:latin typeface="Arial Narrow" pitchFamily="34" charset="0"/>
                        </a:rPr>
                        <a:t>Títulos 4411, 4412, 4413 y 4410  se atendieron con un </a:t>
                      </a:r>
                      <a:r>
                        <a:rPr lang="es-CO" sz="1400" dirty="0" smtClean="0">
                          <a:effectLst/>
                          <a:latin typeface="Arial Narrow" pitchFamily="34" charset="0"/>
                        </a:rPr>
                        <a:t>certificado.</a:t>
                      </a:r>
                      <a:r>
                        <a:rPr lang="es-CO" sz="1400" baseline="0" dirty="0" smtClean="0">
                          <a:effectLst/>
                          <a:latin typeface="Arial Narrow" pitchFamily="34" charset="0"/>
                        </a:rPr>
                        <a:t> </a:t>
                      </a:r>
                      <a:r>
                        <a:rPr lang="es-CO" sz="1400" dirty="0" smtClean="0">
                          <a:effectLst/>
                          <a:latin typeface="Arial Narrow" pitchFamily="34" charset="0"/>
                        </a:rPr>
                        <a:t>El </a:t>
                      </a:r>
                      <a:r>
                        <a:rPr lang="es-CO" sz="1400" dirty="0">
                          <a:effectLst/>
                          <a:latin typeface="Arial Narrow" pitchFamily="34" charset="0"/>
                        </a:rPr>
                        <a:t>título 5671 se atendió con certificado del título </a:t>
                      </a:r>
                      <a:r>
                        <a:rPr lang="es-CO" sz="1400" dirty="0" smtClean="0">
                          <a:effectLst/>
                          <a:latin typeface="Arial Narrow" pitchFamily="34" charset="0"/>
                        </a:rPr>
                        <a:t>4556.</a:t>
                      </a:r>
                      <a:r>
                        <a:rPr lang="es-CO" sz="1400" baseline="0" dirty="0" smtClean="0">
                          <a:effectLst/>
                          <a:latin typeface="Arial Narrow" pitchFamily="34" charset="0"/>
                        </a:rPr>
                        <a:t> </a:t>
                      </a:r>
                      <a:r>
                        <a:rPr lang="es-CO" sz="1400" dirty="0" smtClean="0">
                          <a:effectLst/>
                          <a:latin typeface="Arial Narrow" pitchFamily="34" charset="0"/>
                        </a:rPr>
                        <a:t>Los </a:t>
                      </a:r>
                      <a:r>
                        <a:rPr lang="es-CO" sz="1400" dirty="0">
                          <a:effectLst/>
                          <a:latin typeface="Arial Narrow" pitchFamily="34" charset="0"/>
                        </a:rPr>
                        <a:t>Títulos 1498 y 7175 se atendieron con certificado del título ILD-14271  </a:t>
                      </a:r>
                      <a:endParaRPr lang="es-CO" sz="1400" dirty="0">
                        <a:effectLst/>
                        <a:latin typeface="Arial Narrow" pitchFamily="34" charset="0"/>
                        <a:ea typeface="Calibri"/>
                        <a:cs typeface="Times New Roman"/>
                      </a:endParaRPr>
                    </a:p>
                  </a:txBody>
                  <a:tcPr marL="58001" marR="58001" marT="0" marB="0" anchor="ctr"/>
                </a:tc>
              </a:tr>
              <a:tr h="690929">
                <a:tc>
                  <a:txBody>
                    <a:bodyPr/>
                    <a:lstStyle/>
                    <a:p>
                      <a:pPr algn="ctr">
                        <a:lnSpc>
                          <a:spcPct val="107000"/>
                        </a:lnSpc>
                        <a:spcAft>
                          <a:spcPts val="800"/>
                        </a:spcAft>
                      </a:pPr>
                      <a:r>
                        <a:rPr lang="es-CO" sz="1200">
                          <a:effectLst/>
                          <a:latin typeface="Arial Narrow" pitchFamily="34" charset="0"/>
                        </a:rPr>
                        <a:t>CERTIFICADOS DE EXPLOSIVOS QUE NO SE ENTREGARÁN</a:t>
                      </a:r>
                      <a:endParaRPr lang="es-CO" sz="1200">
                        <a:effectLst/>
                        <a:latin typeface="Arial Narrow" pitchFamily="34" charset="0"/>
                        <a:ea typeface="Calibri"/>
                        <a:cs typeface="Times New Roman"/>
                      </a:endParaRPr>
                    </a:p>
                  </a:txBody>
                  <a:tcPr marL="58001" marR="58001" marT="0" marB="0" anchor="ctr"/>
                </a:tc>
                <a:tc>
                  <a:txBody>
                    <a:bodyPr/>
                    <a:lstStyle/>
                    <a:p>
                      <a:pPr algn="ctr">
                        <a:lnSpc>
                          <a:spcPct val="107000"/>
                        </a:lnSpc>
                        <a:spcAft>
                          <a:spcPts val="800"/>
                        </a:spcAft>
                      </a:pPr>
                      <a:r>
                        <a:rPr lang="es-CO" sz="1400" dirty="0" smtClean="0">
                          <a:effectLst/>
                          <a:latin typeface="Arial Narrow" pitchFamily="34" charset="0"/>
                        </a:rPr>
                        <a:t>18 </a:t>
                      </a:r>
                      <a:r>
                        <a:rPr lang="es-CO" sz="1400" dirty="0">
                          <a:effectLst/>
                          <a:latin typeface="Arial Narrow" pitchFamily="34" charset="0"/>
                        </a:rPr>
                        <a:t>(13 de contratos de operación porque no cumplían requisitos, 2 títulos que no cumplía con requisitos, 1 por problemas de orden público, 2 pendientes)</a:t>
                      </a:r>
                      <a:endParaRPr lang="es-CO" sz="1400" dirty="0">
                        <a:effectLst/>
                        <a:latin typeface="Arial Narrow" pitchFamily="34" charset="0"/>
                        <a:ea typeface="Calibri"/>
                        <a:cs typeface="Times New Roman"/>
                      </a:endParaRPr>
                    </a:p>
                  </a:txBody>
                  <a:tcPr marL="58001" marR="58001" marT="0" marB="0" anchor="ctr"/>
                </a:tc>
              </a:tr>
            </a:tbl>
          </a:graphicData>
        </a:graphic>
      </p:graphicFrame>
      <p:sp>
        <p:nvSpPr>
          <p:cNvPr id="38" name="37 CuadroTexto"/>
          <p:cNvSpPr txBox="1"/>
          <p:nvPr/>
        </p:nvSpPr>
        <p:spPr>
          <a:xfrm>
            <a:off x="2551291" y="5475481"/>
            <a:ext cx="4336093" cy="261610"/>
          </a:xfrm>
          <a:prstGeom prst="rect">
            <a:avLst/>
          </a:prstGeom>
          <a:noFill/>
        </p:spPr>
        <p:txBody>
          <a:bodyPr wrap="square" rtlCol="0">
            <a:spAutoFit/>
          </a:bodyPr>
          <a:lstStyle/>
          <a:p>
            <a:pPr algn="just"/>
            <a:r>
              <a:rPr lang="es-CO" sz="1100" b="1" dirty="0" smtClean="0">
                <a:latin typeface="Arial Narrow" pitchFamily="34" charset="0"/>
              </a:rPr>
              <a:t>Nota: </a:t>
            </a:r>
            <a:r>
              <a:rPr lang="es-CO" sz="1100" dirty="0" smtClean="0">
                <a:latin typeface="Arial Narrow" pitchFamily="34" charset="0"/>
              </a:rPr>
              <a:t>Antes de la implementación del Procedimiento, se expidieron 6 certificados </a:t>
            </a:r>
            <a:endParaRPr lang="es-CO" sz="1100" dirty="0">
              <a:latin typeface="Arial Narrow" pitchFamily="34" charset="0"/>
            </a:endParaRPr>
          </a:p>
        </p:txBody>
      </p:sp>
    </p:spTree>
    <p:extLst>
      <p:ext uri="{BB962C8B-B14F-4D97-AF65-F5344CB8AC3E}">
        <p14:creationId xmlns:p14="http://schemas.microsoft.com/office/powerpoint/2010/main" val="17588227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4 Rectángulo redondeado"/>
          <p:cNvSpPr/>
          <p:nvPr/>
        </p:nvSpPr>
        <p:spPr>
          <a:xfrm>
            <a:off x="1151902" y="213755"/>
            <a:ext cx="7985723" cy="437243"/>
          </a:xfrm>
          <a:prstGeom prst="roundRect">
            <a:avLst/>
          </a:prstGeom>
          <a:solidFill>
            <a:srgbClr val="C00000"/>
          </a:solidFill>
          <a:ln>
            <a:solidFill>
              <a:srgbClr val="C00000"/>
            </a:solidFill>
          </a:ln>
        </p:spPr>
        <p:style>
          <a:lnRef idx="1">
            <a:schemeClr val="accent6"/>
          </a:lnRef>
          <a:fillRef idx="2">
            <a:schemeClr val="accent6"/>
          </a:fillRef>
          <a:effectRef idx="1">
            <a:schemeClr val="accent6"/>
          </a:effectRef>
          <a:fontRef idx="minor">
            <a:schemeClr val="dk1"/>
          </a:fontRef>
        </p:style>
        <p:txBody>
          <a:bodyPr anchor="ctr"/>
          <a:lstStyle/>
          <a:p>
            <a:pPr algn="r"/>
            <a:r>
              <a:rPr lang="es-CO" sz="2400" b="1" dirty="0" smtClean="0">
                <a:solidFill>
                  <a:schemeClr val="bg1"/>
                </a:solidFill>
                <a:latin typeface="Arial Narrow" pitchFamily="34" charset="0"/>
              </a:rPr>
              <a:t>CAMPAÑA “PRODUCE LEGAL VENDE CON TRANQUILIDAD”</a:t>
            </a:r>
            <a:endParaRPr lang="es-CO" sz="2400" b="1" dirty="0">
              <a:solidFill>
                <a:schemeClr val="bg1"/>
              </a:solidFill>
              <a:latin typeface="Arial Narrow" pitchFamily="34" charset="0"/>
            </a:endParaRPr>
          </a:p>
        </p:txBody>
      </p:sp>
      <p:sp>
        <p:nvSpPr>
          <p:cNvPr id="9" name="Subtítulo 3"/>
          <p:cNvSpPr txBox="1">
            <a:spLocks/>
          </p:cNvSpPr>
          <p:nvPr/>
        </p:nvSpPr>
        <p:spPr>
          <a:xfrm>
            <a:off x="990802" y="704550"/>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10" name="Rectángulo 1"/>
          <p:cNvSpPr/>
          <p:nvPr/>
        </p:nvSpPr>
        <p:spPr>
          <a:xfrm>
            <a:off x="990803" y="704551"/>
            <a:ext cx="8312562" cy="329193"/>
          </a:xfrm>
          <a:prstGeom prst="rect">
            <a:avLst/>
          </a:prstGeom>
        </p:spPr>
        <p:txBody>
          <a:bodyPr wrap="square">
            <a:spAutoFit/>
          </a:bodyPr>
          <a:lstStyle/>
          <a:p>
            <a:endParaRPr lang="es-CO" sz="1539" dirty="0"/>
          </a:p>
        </p:txBody>
      </p:sp>
      <p:sp>
        <p:nvSpPr>
          <p:cNvPr id="7" name="Subtítulo 3"/>
          <p:cNvSpPr txBox="1">
            <a:spLocks/>
          </p:cNvSpPr>
          <p:nvPr/>
        </p:nvSpPr>
        <p:spPr>
          <a:xfrm>
            <a:off x="989798" y="1103687"/>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8" name="Rectángulo 1"/>
          <p:cNvSpPr/>
          <p:nvPr/>
        </p:nvSpPr>
        <p:spPr>
          <a:xfrm>
            <a:off x="989799" y="1103688"/>
            <a:ext cx="8312562" cy="329193"/>
          </a:xfrm>
          <a:prstGeom prst="rect">
            <a:avLst/>
          </a:prstGeom>
        </p:spPr>
        <p:txBody>
          <a:bodyPr wrap="square">
            <a:spAutoFit/>
          </a:bodyPr>
          <a:lstStyle/>
          <a:p>
            <a:endParaRPr lang="es-CO" sz="1539" dirty="0"/>
          </a:p>
        </p:txBody>
      </p:sp>
      <p:sp>
        <p:nvSpPr>
          <p:cNvPr id="11" name="Subtítulo 3"/>
          <p:cNvSpPr txBox="1">
            <a:spLocks/>
          </p:cNvSpPr>
          <p:nvPr/>
        </p:nvSpPr>
        <p:spPr>
          <a:xfrm>
            <a:off x="871048" y="973062"/>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12" name="Rectángulo 1"/>
          <p:cNvSpPr/>
          <p:nvPr/>
        </p:nvSpPr>
        <p:spPr>
          <a:xfrm>
            <a:off x="871049" y="973063"/>
            <a:ext cx="8312562" cy="329193"/>
          </a:xfrm>
          <a:prstGeom prst="rect">
            <a:avLst/>
          </a:prstGeom>
        </p:spPr>
        <p:txBody>
          <a:bodyPr wrap="square">
            <a:spAutoFit/>
          </a:bodyPr>
          <a:lstStyle/>
          <a:p>
            <a:endParaRPr lang="es-CO" sz="1539" dirty="0"/>
          </a:p>
        </p:txBody>
      </p:sp>
      <p:sp>
        <p:nvSpPr>
          <p:cNvPr id="13" name="Subtítulo 3"/>
          <p:cNvSpPr txBox="1">
            <a:spLocks/>
          </p:cNvSpPr>
          <p:nvPr/>
        </p:nvSpPr>
        <p:spPr>
          <a:xfrm>
            <a:off x="444306" y="1079937"/>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14" name="Rectángulo 1"/>
          <p:cNvSpPr/>
          <p:nvPr/>
        </p:nvSpPr>
        <p:spPr>
          <a:xfrm>
            <a:off x="444307" y="1079938"/>
            <a:ext cx="8312562" cy="329193"/>
          </a:xfrm>
          <a:prstGeom prst="rect">
            <a:avLst/>
          </a:prstGeom>
        </p:spPr>
        <p:txBody>
          <a:bodyPr wrap="square">
            <a:spAutoFit/>
          </a:bodyPr>
          <a:lstStyle/>
          <a:p>
            <a:endParaRPr lang="es-CO" sz="1539" dirty="0"/>
          </a:p>
        </p:txBody>
      </p:sp>
      <p:sp>
        <p:nvSpPr>
          <p:cNvPr id="15" name="Subtítulo 3"/>
          <p:cNvSpPr txBox="1">
            <a:spLocks/>
          </p:cNvSpPr>
          <p:nvPr/>
        </p:nvSpPr>
        <p:spPr>
          <a:xfrm>
            <a:off x="444306" y="1448062"/>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16" name="Rectángulo 1"/>
          <p:cNvSpPr/>
          <p:nvPr/>
        </p:nvSpPr>
        <p:spPr>
          <a:xfrm>
            <a:off x="444307" y="1448063"/>
            <a:ext cx="8312562" cy="329193"/>
          </a:xfrm>
          <a:prstGeom prst="rect">
            <a:avLst/>
          </a:prstGeom>
        </p:spPr>
        <p:txBody>
          <a:bodyPr wrap="square">
            <a:spAutoFit/>
          </a:bodyPr>
          <a:lstStyle/>
          <a:p>
            <a:endParaRPr lang="es-CO" sz="1539" dirty="0"/>
          </a:p>
        </p:txBody>
      </p:sp>
      <p:sp>
        <p:nvSpPr>
          <p:cNvPr id="17" name="Subtítulo 3"/>
          <p:cNvSpPr txBox="1">
            <a:spLocks/>
          </p:cNvSpPr>
          <p:nvPr/>
        </p:nvSpPr>
        <p:spPr>
          <a:xfrm>
            <a:off x="563056" y="1495562"/>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400" dirty="0"/>
          </a:p>
        </p:txBody>
      </p:sp>
      <p:sp>
        <p:nvSpPr>
          <p:cNvPr id="18" name="Rectángulo 1"/>
          <p:cNvSpPr/>
          <p:nvPr/>
        </p:nvSpPr>
        <p:spPr>
          <a:xfrm>
            <a:off x="563057" y="1495563"/>
            <a:ext cx="8312562" cy="338554"/>
          </a:xfrm>
          <a:prstGeom prst="rect">
            <a:avLst/>
          </a:prstGeom>
        </p:spPr>
        <p:txBody>
          <a:bodyPr wrap="square">
            <a:spAutoFit/>
          </a:bodyPr>
          <a:lstStyle/>
          <a:p>
            <a:endParaRPr lang="es-CO" sz="1600" dirty="0"/>
          </a:p>
        </p:txBody>
      </p:sp>
      <p:sp>
        <p:nvSpPr>
          <p:cNvPr id="19" name="Subtítulo 3"/>
          <p:cNvSpPr txBox="1">
            <a:spLocks/>
          </p:cNvSpPr>
          <p:nvPr/>
        </p:nvSpPr>
        <p:spPr>
          <a:xfrm>
            <a:off x="444306" y="1448062"/>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20" name="Rectángulo 1"/>
          <p:cNvSpPr/>
          <p:nvPr/>
        </p:nvSpPr>
        <p:spPr>
          <a:xfrm>
            <a:off x="444307" y="1448063"/>
            <a:ext cx="8312562" cy="329193"/>
          </a:xfrm>
          <a:prstGeom prst="rect">
            <a:avLst/>
          </a:prstGeom>
        </p:spPr>
        <p:txBody>
          <a:bodyPr wrap="square">
            <a:spAutoFit/>
          </a:bodyPr>
          <a:lstStyle/>
          <a:p>
            <a:endParaRPr lang="es-CO" sz="1539" dirty="0"/>
          </a:p>
        </p:txBody>
      </p:sp>
      <p:sp>
        <p:nvSpPr>
          <p:cNvPr id="21" name="Subtítulo 3"/>
          <p:cNvSpPr txBox="1">
            <a:spLocks/>
          </p:cNvSpPr>
          <p:nvPr/>
        </p:nvSpPr>
        <p:spPr>
          <a:xfrm>
            <a:off x="444306" y="1554937"/>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22" name="Rectángulo 1"/>
          <p:cNvSpPr/>
          <p:nvPr/>
        </p:nvSpPr>
        <p:spPr>
          <a:xfrm>
            <a:off x="444307" y="1554938"/>
            <a:ext cx="8312562" cy="329193"/>
          </a:xfrm>
          <a:prstGeom prst="rect">
            <a:avLst/>
          </a:prstGeom>
        </p:spPr>
        <p:txBody>
          <a:bodyPr wrap="square">
            <a:spAutoFit/>
          </a:bodyPr>
          <a:lstStyle/>
          <a:p>
            <a:endParaRPr lang="es-CO" sz="1539" dirty="0"/>
          </a:p>
        </p:txBody>
      </p:sp>
      <p:sp>
        <p:nvSpPr>
          <p:cNvPr id="24" name="Subtítulo 3"/>
          <p:cNvSpPr txBox="1">
            <a:spLocks/>
          </p:cNvSpPr>
          <p:nvPr/>
        </p:nvSpPr>
        <p:spPr>
          <a:xfrm>
            <a:off x="408681" y="1756812"/>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25" name="Rectángulo 1"/>
          <p:cNvSpPr/>
          <p:nvPr/>
        </p:nvSpPr>
        <p:spPr>
          <a:xfrm>
            <a:off x="408682" y="1756813"/>
            <a:ext cx="8312562" cy="329193"/>
          </a:xfrm>
          <a:prstGeom prst="rect">
            <a:avLst/>
          </a:prstGeom>
        </p:spPr>
        <p:txBody>
          <a:bodyPr wrap="square">
            <a:spAutoFit/>
          </a:bodyPr>
          <a:lstStyle/>
          <a:p>
            <a:endParaRPr lang="es-CO" sz="1539" dirty="0"/>
          </a:p>
        </p:txBody>
      </p:sp>
      <p:sp>
        <p:nvSpPr>
          <p:cNvPr id="23" name="Subtítulo 3"/>
          <p:cNvSpPr txBox="1">
            <a:spLocks/>
          </p:cNvSpPr>
          <p:nvPr/>
        </p:nvSpPr>
        <p:spPr>
          <a:xfrm>
            <a:off x="384931" y="1068062"/>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26" name="Rectángulo 1"/>
          <p:cNvSpPr/>
          <p:nvPr/>
        </p:nvSpPr>
        <p:spPr>
          <a:xfrm>
            <a:off x="384932" y="1068063"/>
            <a:ext cx="8312562" cy="329193"/>
          </a:xfrm>
          <a:prstGeom prst="rect">
            <a:avLst/>
          </a:prstGeom>
        </p:spPr>
        <p:txBody>
          <a:bodyPr wrap="square">
            <a:spAutoFit/>
          </a:bodyPr>
          <a:lstStyle/>
          <a:p>
            <a:endParaRPr lang="es-CO" sz="1539" dirty="0"/>
          </a:p>
        </p:txBody>
      </p:sp>
      <p:sp>
        <p:nvSpPr>
          <p:cNvPr id="29" name="28 Rectángulo"/>
          <p:cNvSpPr/>
          <p:nvPr/>
        </p:nvSpPr>
        <p:spPr>
          <a:xfrm>
            <a:off x="827123" y="1677561"/>
            <a:ext cx="7668344" cy="322845"/>
          </a:xfrm>
          <a:prstGeom prst="rect">
            <a:avLst/>
          </a:prstGeom>
        </p:spPr>
        <p:txBody>
          <a:bodyPr wrap="square">
            <a:spAutoFit/>
          </a:bodyPr>
          <a:lstStyle/>
          <a:p>
            <a:pPr algn="just">
              <a:lnSpc>
                <a:spcPct val="107000"/>
              </a:lnSpc>
              <a:spcAft>
                <a:spcPts val="0"/>
              </a:spcAft>
            </a:pPr>
            <a:r>
              <a:rPr lang="es-CO" sz="1400" dirty="0">
                <a:latin typeface="Arial Narrow"/>
                <a:ea typeface="Calibri"/>
                <a:cs typeface="Arial"/>
              </a:rPr>
              <a:t> </a:t>
            </a:r>
            <a:endParaRPr lang="es-CO" sz="1200" dirty="0">
              <a:effectLst/>
              <a:latin typeface="Calibri"/>
              <a:ea typeface="Calibri"/>
              <a:cs typeface="Times New Roman"/>
            </a:endParaRPr>
          </a:p>
        </p:txBody>
      </p:sp>
      <p:sp>
        <p:nvSpPr>
          <p:cNvPr id="28" name="Subtítulo 3"/>
          <p:cNvSpPr txBox="1">
            <a:spLocks/>
          </p:cNvSpPr>
          <p:nvPr/>
        </p:nvSpPr>
        <p:spPr>
          <a:xfrm>
            <a:off x="384931" y="1151187"/>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solidFill>
                <a:prstClr val="black"/>
              </a:solidFill>
            </a:endParaRPr>
          </a:p>
        </p:txBody>
      </p:sp>
      <p:sp>
        <p:nvSpPr>
          <p:cNvPr id="30" name="Rectángulo 1"/>
          <p:cNvSpPr/>
          <p:nvPr/>
        </p:nvSpPr>
        <p:spPr>
          <a:xfrm>
            <a:off x="384932" y="1151188"/>
            <a:ext cx="8312562" cy="329193"/>
          </a:xfrm>
          <a:prstGeom prst="rect">
            <a:avLst/>
          </a:prstGeom>
        </p:spPr>
        <p:txBody>
          <a:bodyPr wrap="square">
            <a:spAutoFit/>
          </a:bodyPr>
          <a:lstStyle/>
          <a:p>
            <a:endParaRPr lang="es-CO" sz="1539" dirty="0">
              <a:solidFill>
                <a:prstClr val="black"/>
              </a:solidFill>
            </a:endParaRPr>
          </a:p>
        </p:txBody>
      </p:sp>
      <p:sp>
        <p:nvSpPr>
          <p:cNvPr id="31" name="5 Marcador de contenido"/>
          <p:cNvSpPr txBox="1">
            <a:spLocks/>
          </p:cNvSpPr>
          <p:nvPr/>
        </p:nvSpPr>
        <p:spPr>
          <a:xfrm>
            <a:off x="464896" y="879917"/>
            <a:ext cx="8229600" cy="450594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9728" indent="0">
              <a:buFont typeface="Arial" panose="020B0604020202020204" pitchFamily="34" charset="0"/>
              <a:buNone/>
            </a:pPr>
            <a:endParaRPr lang="es-CO" smtClean="0">
              <a:latin typeface="Arial Narrow" pitchFamily="34" charset="0"/>
            </a:endParaRPr>
          </a:p>
          <a:p>
            <a:pPr>
              <a:buFont typeface="Wingdings" pitchFamily="2" charset="2"/>
              <a:buChar char="ü"/>
            </a:pPr>
            <a:endParaRPr lang="es-CO" smtClean="0">
              <a:latin typeface="Arial Narrow" pitchFamily="34" charset="0"/>
            </a:endParaRPr>
          </a:p>
          <a:p>
            <a:pPr>
              <a:buFont typeface="Wingdings" pitchFamily="2" charset="2"/>
              <a:buChar char="ü"/>
            </a:pPr>
            <a:endParaRPr lang="es-CO" smtClean="0">
              <a:solidFill>
                <a:srgbClr val="FF0000"/>
              </a:solidFill>
              <a:latin typeface="Arial Narrow" pitchFamily="34" charset="0"/>
            </a:endParaRPr>
          </a:p>
          <a:p>
            <a:pPr>
              <a:buFont typeface="Wingdings" pitchFamily="2" charset="2"/>
              <a:buChar char="ü"/>
            </a:pPr>
            <a:endParaRPr lang="es-CO" smtClean="0">
              <a:solidFill>
                <a:srgbClr val="FF0000"/>
              </a:solidFill>
              <a:latin typeface="Arial Narrow" pitchFamily="34" charset="0"/>
            </a:endParaRPr>
          </a:p>
          <a:p>
            <a:pPr>
              <a:buFont typeface="Wingdings" pitchFamily="2" charset="2"/>
              <a:buChar char="ü"/>
            </a:pPr>
            <a:endParaRPr lang="es-CO" dirty="0" smtClean="0">
              <a:latin typeface="Arial Narrow" pitchFamily="34" charset="0"/>
            </a:endParaRPr>
          </a:p>
        </p:txBody>
      </p:sp>
      <p:sp>
        <p:nvSpPr>
          <p:cNvPr id="34" name="Subtítulo 3"/>
          <p:cNvSpPr txBox="1">
            <a:spLocks/>
          </p:cNvSpPr>
          <p:nvPr/>
        </p:nvSpPr>
        <p:spPr>
          <a:xfrm>
            <a:off x="384931" y="901812"/>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solidFill>
                <a:prstClr val="black"/>
              </a:solidFill>
            </a:endParaRPr>
          </a:p>
        </p:txBody>
      </p:sp>
      <p:sp>
        <p:nvSpPr>
          <p:cNvPr id="35" name="Rectángulo 1"/>
          <p:cNvSpPr/>
          <p:nvPr/>
        </p:nvSpPr>
        <p:spPr>
          <a:xfrm>
            <a:off x="384932" y="901813"/>
            <a:ext cx="8312562" cy="329193"/>
          </a:xfrm>
          <a:prstGeom prst="rect">
            <a:avLst/>
          </a:prstGeom>
        </p:spPr>
        <p:txBody>
          <a:bodyPr wrap="square">
            <a:spAutoFit/>
          </a:bodyPr>
          <a:lstStyle/>
          <a:p>
            <a:endParaRPr lang="es-CO" sz="1539" dirty="0">
              <a:solidFill>
                <a:prstClr val="black"/>
              </a:solidFill>
            </a:endParaRPr>
          </a:p>
        </p:txBody>
      </p:sp>
      <p:sp>
        <p:nvSpPr>
          <p:cNvPr id="36" name="5 Marcador de contenido"/>
          <p:cNvSpPr txBox="1">
            <a:spLocks/>
          </p:cNvSpPr>
          <p:nvPr/>
        </p:nvSpPr>
        <p:spPr>
          <a:xfrm>
            <a:off x="464896" y="630542"/>
            <a:ext cx="8229600" cy="450594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9728" indent="0">
              <a:buFont typeface="Arial" panose="020B0604020202020204" pitchFamily="34" charset="0"/>
              <a:buNone/>
            </a:pPr>
            <a:endParaRPr lang="es-CO" smtClean="0">
              <a:latin typeface="Arial Narrow" pitchFamily="34" charset="0"/>
            </a:endParaRPr>
          </a:p>
          <a:p>
            <a:pPr>
              <a:buFont typeface="Wingdings" pitchFamily="2" charset="2"/>
              <a:buChar char="ü"/>
            </a:pPr>
            <a:endParaRPr lang="es-CO" smtClean="0">
              <a:latin typeface="Arial Narrow" pitchFamily="34" charset="0"/>
            </a:endParaRPr>
          </a:p>
          <a:p>
            <a:pPr>
              <a:buFont typeface="Wingdings" pitchFamily="2" charset="2"/>
              <a:buChar char="ü"/>
            </a:pPr>
            <a:endParaRPr lang="es-CO" smtClean="0">
              <a:solidFill>
                <a:srgbClr val="FF0000"/>
              </a:solidFill>
              <a:latin typeface="Arial Narrow" pitchFamily="34" charset="0"/>
            </a:endParaRPr>
          </a:p>
          <a:p>
            <a:pPr>
              <a:buFont typeface="Wingdings" pitchFamily="2" charset="2"/>
              <a:buChar char="ü"/>
            </a:pPr>
            <a:endParaRPr lang="es-CO" smtClean="0">
              <a:solidFill>
                <a:srgbClr val="FF0000"/>
              </a:solidFill>
              <a:latin typeface="Arial Narrow" pitchFamily="34" charset="0"/>
            </a:endParaRPr>
          </a:p>
          <a:p>
            <a:pPr>
              <a:buFont typeface="Wingdings" pitchFamily="2" charset="2"/>
              <a:buChar char="ü"/>
            </a:pPr>
            <a:endParaRPr lang="es-CO" dirty="0" smtClean="0">
              <a:latin typeface="Arial Narrow" pitchFamily="34" charset="0"/>
            </a:endParaRPr>
          </a:p>
        </p:txBody>
      </p:sp>
      <p:sp>
        <p:nvSpPr>
          <p:cNvPr id="32" name="31 Rectángulo"/>
          <p:cNvSpPr/>
          <p:nvPr/>
        </p:nvSpPr>
        <p:spPr>
          <a:xfrm>
            <a:off x="712535" y="1154558"/>
            <a:ext cx="7704856" cy="4401205"/>
          </a:xfrm>
          <a:prstGeom prst="rect">
            <a:avLst/>
          </a:prstGeom>
        </p:spPr>
        <p:txBody>
          <a:bodyPr wrap="square">
            <a:spAutoFit/>
          </a:bodyPr>
          <a:lstStyle/>
          <a:p>
            <a:pPr algn="just" fontAlgn="base">
              <a:spcAft>
                <a:spcPts val="0"/>
              </a:spcAft>
            </a:pPr>
            <a:r>
              <a:rPr lang="es-CO" sz="2000" dirty="0">
                <a:latin typeface="Arial Narrow" pitchFamily="34" charset="0"/>
                <a:ea typeface="Calibri"/>
                <a:cs typeface="Arial"/>
              </a:rPr>
              <a:t>El día 28 de agosto del presente año con el propósito de “Mejorar la productividad y la competitividad del sector minero del Departamento con responsabilidad ambiental y social” definido en el Plan de Desarrollo “Antioquia Piensa en Grande”, el gobierno departamental a través de la Secretaría de Minas realizó el lanzamiento de la campaña “Produce Legal, vende con tranquilidad”. La campaña buscaba </a:t>
            </a:r>
            <a:r>
              <a:rPr lang="es-CO" sz="2000" dirty="0">
                <a:latin typeface="Arial Narrow" pitchFamily="34" charset="0"/>
                <a:ea typeface="Times New Roman"/>
                <a:cs typeface="Arial"/>
              </a:rPr>
              <a:t>Incentivar y fomentar las buenas prácticas mineras en Antioquia, fue una campaña dirigida a productores y comercializadores de materiales de construcción, con el objetivo de generar conciencia sobre las mejores prácticas en temas de calidad y aspectos legales. </a:t>
            </a:r>
            <a:endParaRPr lang="es-CO" sz="2000" dirty="0">
              <a:latin typeface="Arial Narrow" pitchFamily="34" charset="0"/>
              <a:ea typeface="Calibri"/>
              <a:cs typeface="Times New Roman"/>
            </a:endParaRPr>
          </a:p>
          <a:p>
            <a:pPr algn="just" fontAlgn="base">
              <a:spcAft>
                <a:spcPts val="0"/>
              </a:spcAft>
            </a:pPr>
            <a:r>
              <a:rPr lang="es-CO" sz="2000" dirty="0">
                <a:latin typeface="Arial Narrow" pitchFamily="34" charset="0"/>
                <a:ea typeface="Times New Roman"/>
                <a:cs typeface="Arial"/>
              </a:rPr>
              <a:t> </a:t>
            </a:r>
            <a:endParaRPr lang="es-CO" sz="2000" dirty="0">
              <a:latin typeface="Arial Narrow" pitchFamily="34" charset="0"/>
              <a:ea typeface="Calibri"/>
              <a:cs typeface="Times New Roman"/>
            </a:endParaRPr>
          </a:p>
          <a:p>
            <a:pPr algn="just" fontAlgn="base">
              <a:spcAft>
                <a:spcPts val="0"/>
              </a:spcAft>
            </a:pPr>
            <a:r>
              <a:rPr lang="es-CO" sz="2000" dirty="0">
                <a:latin typeface="Arial Narrow" pitchFamily="34" charset="0"/>
                <a:ea typeface="Times New Roman"/>
                <a:cs typeface="Arial"/>
              </a:rPr>
              <a:t>El enfoque principal es mitigar los impactos que ha generado la competencia desleal; la evasión de impuestos, la falta de transparencia en la calidad de los materiales, y el incumplimiento de normatividad ambiental, minera y salud ocupacional.</a:t>
            </a:r>
            <a:endParaRPr lang="es-CO" sz="2000" dirty="0">
              <a:effectLst/>
              <a:latin typeface="Arial Narrow" pitchFamily="34" charset="0"/>
              <a:ea typeface="Calibri"/>
              <a:cs typeface="Times New Roman"/>
            </a:endParaRPr>
          </a:p>
        </p:txBody>
      </p:sp>
    </p:spTree>
    <p:extLst>
      <p:ext uri="{BB962C8B-B14F-4D97-AF65-F5344CB8AC3E}">
        <p14:creationId xmlns:p14="http://schemas.microsoft.com/office/powerpoint/2010/main" val="4772465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1359937" y="3113425"/>
            <a:ext cx="6317531" cy="1446550"/>
          </a:xfrm>
          <a:prstGeom prst="rect">
            <a:avLst/>
          </a:prstGeom>
          <a:noFill/>
          <a:effectLst>
            <a:outerShdw blurRad="50800" dist="38100" dir="5400000" algn="t" rotWithShape="0">
              <a:prstClr val="black">
                <a:alpha val="40000"/>
              </a:prstClr>
            </a:outerShdw>
          </a:effectLst>
        </p:spPr>
        <p:txBody>
          <a:bodyPr wrap="square">
            <a:spAutoFit/>
          </a:bodyPr>
          <a:lstStyle/>
          <a:p>
            <a:pPr algn="ctr" eaLnBrk="1" fontAlgn="auto" hangingPunct="1">
              <a:spcBef>
                <a:spcPts val="0"/>
              </a:spcBef>
              <a:spcAft>
                <a:spcPts val="0"/>
              </a:spcAft>
              <a:defRPr/>
            </a:pPr>
            <a:r>
              <a:rPr lang="es-CO" sz="4400" b="1" dirty="0" smtClean="0">
                <a:latin typeface="Arial" panose="020B0604020202020204" pitchFamily="34" charset="0"/>
                <a:cs typeface="Arial" panose="020B0604020202020204" pitchFamily="34" charset="0"/>
              </a:rPr>
              <a:t>FISCALIZACIÓN MINERA</a:t>
            </a:r>
            <a:endParaRPr lang="es-CO"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85515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4 Rectángulo redondeado"/>
          <p:cNvSpPr/>
          <p:nvPr/>
        </p:nvSpPr>
        <p:spPr>
          <a:xfrm>
            <a:off x="1151902" y="213755"/>
            <a:ext cx="7985723" cy="437243"/>
          </a:xfrm>
          <a:prstGeom prst="roundRect">
            <a:avLst/>
          </a:prstGeom>
          <a:solidFill>
            <a:srgbClr val="C00000"/>
          </a:solidFill>
          <a:ln>
            <a:solidFill>
              <a:srgbClr val="C00000"/>
            </a:solidFill>
          </a:ln>
        </p:spPr>
        <p:style>
          <a:lnRef idx="1">
            <a:schemeClr val="accent6"/>
          </a:lnRef>
          <a:fillRef idx="2">
            <a:schemeClr val="accent6"/>
          </a:fillRef>
          <a:effectRef idx="1">
            <a:schemeClr val="accent6"/>
          </a:effectRef>
          <a:fontRef idx="minor">
            <a:schemeClr val="dk1"/>
          </a:fontRef>
        </p:style>
        <p:txBody>
          <a:bodyPr anchor="ctr"/>
          <a:lstStyle/>
          <a:p>
            <a:pPr algn="r"/>
            <a:r>
              <a:rPr lang="es-CO" sz="2400" b="1" dirty="0" smtClean="0">
                <a:solidFill>
                  <a:schemeClr val="bg1"/>
                </a:solidFill>
                <a:latin typeface="Arial Narrow" pitchFamily="34" charset="0"/>
              </a:rPr>
              <a:t>CAMPAÑA “PRODUCE LEGAL VENDE CON TRANQUILIDAD”</a:t>
            </a:r>
            <a:endParaRPr lang="es-CO" sz="2400" b="1" dirty="0">
              <a:solidFill>
                <a:schemeClr val="bg1"/>
              </a:solidFill>
              <a:latin typeface="Arial Narrow" pitchFamily="34" charset="0"/>
            </a:endParaRPr>
          </a:p>
        </p:txBody>
      </p:sp>
      <p:sp>
        <p:nvSpPr>
          <p:cNvPr id="9" name="Subtítulo 3"/>
          <p:cNvSpPr txBox="1">
            <a:spLocks/>
          </p:cNvSpPr>
          <p:nvPr/>
        </p:nvSpPr>
        <p:spPr>
          <a:xfrm>
            <a:off x="990802" y="704550"/>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10" name="Rectángulo 1"/>
          <p:cNvSpPr/>
          <p:nvPr/>
        </p:nvSpPr>
        <p:spPr>
          <a:xfrm>
            <a:off x="990803" y="704551"/>
            <a:ext cx="8312562" cy="329193"/>
          </a:xfrm>
          <a:prstGeom prst="rect">
            <a:avLst/>
          </a:prstGeom>
        </p:spPr>
        <p:txBody>
          <a:bodyPr wrap="square">
            <a:spAutoFit/>
          </a:bodyPr>
          <a:lstStyle/>
          <a:p>
            <a:endParaRPr lang="es-CO" sz="1539" dirty="0"/>
          </a:p>
        </p:txBody>
      </p:sp>
      <p:sp>
        <p:nvSpPr>
          <p:cNvPr id="7" name="Subtítulo 3"/>
          <p:cNvSpPr txBox="1">
            <a:spLocks/>
          </p:cNvSpPr>
          <p:nvPr/>
        </p:nvSpPr>
        <p:spPr>
          <a:xfrm>
            <a:off x="989798" y="1103687"/>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8" name="Rectángulo 1"/>
          <p:cNvSpPr/>
          <p:nvPr/>
        </p:nvSpPr>
        <p:spPr>
          <a:xfrm>
            <a:off x="989799" y="1103688"/>
            <a:ext cx="8312562" cy="329193"/>
          </a:xfrm>
          <a:prstGeom prst="rect">
            <a:avLst/>
          </a:prstGeom>
        </p:spPr>
        <p:txBody>
          <a:bodyPr wrap="square">
            <a:spAutoFit/>
          </a:bodyPr>
          <a:lstStyle/>
          <a:p>
            <a:endParaRPr lang="es-CO" sz="1539" dirty="0"/>
          </a:p>
        </p:txBody>
      </p:sp>
      <p:sp>
        <p:nvSpPr>
          <p:cNvPr id="11" name="Subtítulo 3"/>
          <p:cNvSpPr txBox="1">
            <a:spLocks/>
          </p:cNvSpPr>
          <p:nvPr/>
        </p:nvSpPr>
        <p:spPr>
          <a:xfrm>
            <a:off x="871048" y="973062"/>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12" name="Rectángulo 1"/>
          <p:cNvSpPr/>
          <p:nvPr/>
        </p:nvSpPr>
        <p:spPr>
          <a:xfrm>
            <a:off x="871049" y="973063"/>
            <a:ext cx="8312562" cy="329193"/>
          </a:xfrm>
          <a:prstGeom prst="rect">
            <a:avLst/>
          </a:prstGeom>
        </p:spPr>
        <p:txBody>
          <a:bodyPr wrap="square">
            <a:spAutoFit/>
          </a:bodyPr>
          <a:lstStyle/>
          <a:p>
            <a:endParaRPr lang="es-CO" sz="1539" dirty="0"/>
          </a:p>
        </p:txBody>
      </p:sp>
      <p:sp>
        <p:nvSpPr>
          <p:cNvPr id="13" name="Subtítulo 3"/>
          <p:cNvSpPr txBox="1">
            <a:spLocks/>
          </p:cNvSpPr>
          <p:nvPr/>
        </p:nvSpPr>
        <p:spPr>
          <a:xfrm>
            <a:off x="444306" y="1079937"/>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14" name="Rectángulo 1"/>
          <p:cNvSpPr/>
          <p:nvPr/>
        </p:nvSpPr>
        <p:spPr>
          <a:xfrm>
            <a:off x="444307" y="1079938"/>
            <a:ext cx="8312562" cy="329193"/>
          </a:xfrm>
          <a:prstGeom prst="rect">
            <a:avLst/>
          </a:prstGeom>
        </p:spPr>
        <p:txBody>
          <a:bodyPr wrap="square">
            <a:spAutoFit/>
          </a:bodyPr>
          <a:lstStyle/>
          <a:p>
            <a:endParaRPr lang="es-CO" sz="1539" dirty="0"/>
          </a:p>
        </p:txBody>
      </p:sp>
      <p:sp>
        <p:nvSpPr>
          <p:cNvPr id="15" name="Subtítulo 3"/>
          <p:cNvSpPr txBox="1">
            <a:spLocks/>
          </p:cNvSpPr>
          <p:nvPr/>
        </p:nvSpPr>
        <p:spPr>
          <a:xfrm>
            <a:off x="444306" y="1448062"/>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16" name="Rectángulo 1"/>
          <p:cNvSpPr/>
          <p:nvPr/>
        </p:nvSpPr>
        <p:spPr>
          <a:xfrm>
            <a:off x="444307" y="1448063"/>
            <a:ext cx="8312562" cy="329193"/>
          </a:xfrm>
          <a:prstGeom prst="rect">
            <a:avLst/>
          </a:prstGeom>
        </p:spPr>
        <p:txBody>
          <a:bodyPr wrap="square">
            <a:spAutoFit/>
          </a:bodyPr>
          <a:lstStyle/>
          <a:p>
            <a:endParaRPr lang="es-CO" sz="1539" dirty="0"/>
          </a:p>
        </p:txBody>
      </p:sp>
      <p:sp>
        <p:nvSpPr>
          <p:cNvPr id="17" name="Subtítulo 3"/>
          <p:cNvSpPr txBox="1">
            <a:spLocks/>
          </p:cNvSpPr>
          <p:nvPr/>
        </p:nvSpPr>
        <p:spPr>
          <a:xfrm>
            <a:off x="563056" y="1495562"/>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400" dirty="0"/>
          </a:p>
        </p:txBody>
      </p:sp>
      <p:sp>
        <p:nvSpPr>
          <p:cNvPr id="18" name="Rectángulo 1"/>
          <p:cNvSpPr/>
          <p:nvPr/>
        </p:nvSpPr>
        <p:spPr>
          <a:xfrm>
            <a:off x="563057" y="1495563"/>
            <a:ext cx="8312562" cy="338554"/>
          </a:xfrm>
          <a:prstGeom prst="rect">
            <a:avLst/>
          </a:prstGeom>
        </p:spPr>
        <p:txBody>
          <a:bodyPr wrap="square">
            <a:spAutoFit/>
          </a:bodyPr>
          <a:lstStyle/>
          <a:p>
            <a:endParaRPr lang="es-CO" sz="1600" dirty="0"/>
          </a:p>
        </p:txBody>
      </p:sp>
      <p:sp>
        <p:nvSpPr>
          <p:cNvPr id="19" name="Subtítulo 3"/>
          <p:cNvSpPr txBox="1">
            <a:spLocks/>
          </p:cNvSpPr>
          <p:nvPr/>
        </p:nvSpPr>
        <p:spPr>
          <a:xfrm>
            <a:off x="444306" y="1448062"/>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20" name="Rectángulo 1"/>
          <p:cNvSpPr/>
          <p:nvPr/>
        </p:nvSpPr>
        <p:spPr>
          <a:xfrm>
            <a:off x="444307" y="1448063"/>
            <a:ext cx="8312562" cy="329193"/>
          </a:xfrm>
          <a:prstGeom prst="rect">
            <a:avLst/>
          </a:prstGeom>
        </p:spPr>
        <p:txBody>
          <a:bodyPr wrap="square">
            <a:spAutoFit/>
          </a:bodyPr>
          <a:lstStyle/>
          <a:p>
            <a:endParaRPr lang="es-CO" sz="1539" dirty="0"/>
          </a:p>
        </p:txBody>
      </p:sp>
      <p:sp>
        <p:nvSpPr>
          <p:cNvPr id="21" name="Subtítulo 3"/>
          <p:cNvSpPr txBox="1">
            <a:spLocks/>
          </p:cNvSpPr>
          <p:nvPr/>
        </p:nvSpPr>
        <p:spPr>
          <a:xfrm>
            <a:off x="444306" y="1554937"/>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22" name="Rectángulo 1"/>
          <p:cNvSpPr/>
          <p:nvPr/>
        </p:nvSpPr>
        <p:spPr>
          <a:xfrm>
            <a:off x="444307" y="1554938"/>
            <a:ext cx="8312562" cy="329193"/>
          </a:xfrm>
          <a:prstGeom prst="rect">
            <a:avLst/>
          </a:prstGeom>
        </p:spPr>
        <p:txBody>
          <a:bodyPr wrap="square">
            <a:spAutoFit/>
          </a:bodyPr>
          <a:lstStyle/>
          <a:p>
            <a:endParaRPr lang="es-CO" sz="1539" dirty="0"/>
          </a:p>
        </p:txBody>
      </p:sp>
      <p:sp>
        <p:nvSpPr>
          <p:cNvPr id="24" name="Subtítulo 3"/>
          <p:cNvSpPr txBox="1">
            <a:spLocks/>
          </p:cNvSpPr>
          <p:nvPr/>
        </p:nvSpPr>
        <p:spPr>
          <a:xfrm>
            <a:off x="408681" y="1756812"/>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25" name="Rectángulo 1"/>
          <p:cNvSpPr/>
          <p:nvPr/>
        </p:nvSpPr>
        <p:spPr>
          <a:xfrm>
            <a:off x="408682" y="1756813"/>
            <a:ext cx="8312562" cy="329193"/>
          </a:xfrm>
          <a:prstGeom prst="rect">
            <a:avLst/>
          </a:prstGeom>
        </p:spPr>
        <p:txBody>
          <a:bodyPr wrap="square">
            <a:spAutoFit/>
          </a:bodyPr>
          <a:lstStyle/>
          <a:p>
            <a:endParaRPr lang="es-CO" sz="1539" dirty="0"/>
          </a:p>
        </p:txBody>
      </p:sp>
      <p:sp>
        <p:nvSpPr>
          <p:cNvPr id="23" name="Subtítulo 3"/>
          <p:cNvSpPr txBox="1">
            <a:spLocks/>
          </p:cNvSpPr>
          <p:nvPr/>
        </p:nvSpPr>
        <p:spPr>
          <a:xfrm>
            <a:off x="384931" y="1068062"/>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26" name="Rectángulo 1"/>
          <p:cNvSpPr/>
          <p:nvPr/>
        </p:nvSpPr>
        <p:spPr>
          <a:xfrm>
            <a:off x="384932" y="1068063"/>
            <a:ext cx="8312562" cy="329193"/>
          </a:xfrm>
          <a:prstGeom prst="rect">
            <a:avLst/>
          </a:prstGeom>
        </p:spPr>
        <p:txBody>
          <a:bodyPr wrap="square">
            <a:spAutoFit/>
          </a:bodyPr>
          <a:lstStyle/>
          <a:p>
            <a:endParaRPr lang="es-CO" sz="1539" dirty="0"/>
          </a:p>
        </p:txBody>
      </p:sp>
      <p:sp>
        <p:nvSpPr>
          <p:cNvPr id="29" name="28 Rectángulo"/>
          <p:cNvSpPr/>
          <p:nvPr/>
        </p:nvSpPr>
        <p:spPr>
          <a:xfrm>
            <a:off x="827123" y="1677561"/>
            <a:ext cx="7668344" cy="322845"/>
          </a:xfrm>
          <a:prstGeom prst="rect">
            <a:avLst/>
          </a:prstGeom>
        </p:spPr>
        <p:txBody>
          <a:bodyPr wrap="square">
            <a:spAutoFit/>
          </a:bodyPr>
          <a:lstStyle/>
          <a:p>
            <a:pPr algn="just">
              <a:lnSpc>
                <a:spcPct val="107000"/>
              </a:lnSpc>
              <a:spcAft>
                <a:spcPts val="0"/>
              </a:spcAft>
            </a:pPr>
            <a:r>
              <a:rPr lang="es-CO" sz="1400" dirty="0">
                <a:latin typeface="Arial Narrow"/>
                <a:ea typeface="Calibri"/>
                <a:cs typeface="Arial"/>
              </a:rPr>
              <a:t> </a:t>
            </a:r>
            <a:endParaRPr lang="es-CO" sz="1200" dirty="0">
              <a:effectLst/>
              <a:latin typeface="Calibri"/>
              <a:ea typeface="Calibri"/>
              <a:cs typeface="Times New Roman"/>
            </a:endParaRPr>
          </a:p>
        </p:txBody>
      </p:sp>
      <p:sp>
        <p:nvSpPr>
          <p:cNvPr id="28" name="Subtítulo 3"/>
          <p:cNvSpPr txBox="1">
            <a:spLocks/>
          </p:cNvSpPr>
          <p:nvPr/>
        </p:nvSpPr>
        <p:spPr>
          <a:xfrm>
            <a:off x="384931" y="1151187"/>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solidFill>
                <a:prstClr val="black"/>
              </a:solidFill>
            </a:endParaRPr>
          </a:p>
        </p:txBody>
      </p:sp>
      <p:sp>
        <p:nvSpPr>
          <p:cNvPr id="30" name="Rectángulo 1"/>
          <p:cNvSpPr/>
          <p:nvPr/>
        </p:nvSpPr>
        <p:spPr>
          <a:xfrm>
            <a:off x="384932" y="1151188"/>
            <a:ext cx="8312562" cy="329193"/>
          </a:xfrm>
          <a:prstGeom prst="rect">
            <a:avLst/>
          </a:prstGeom>
        </p:spPr>
        <p:txBody>
          <a:bodyPr wrap="square">
            <a:spAutoFit/>
          </a:bodyPr>
          <a:lstStyle/>
          <a:p>
            <a:endParaRPr lang="es-CO" sz="1539" dirty="0">
              <a:solidFill>
                <a:prstClr val="black"/>
              </a:solidFill>
            </a:endParaRPr>
          </a:p>
        </p:txBody>
      </p:sp>
      <p:sp>
        <p:nvSpPr>
          <p:cNvPr id="31" name="5 Marcador de contenido"/>
          <p:cNvSpPr txBox="1">
            <a:spLocks/>
          </p:cNvSpPr>
          <p:nvPr/>
        </p:nvSpPr>
        <p:spPr>
          <a:xfrm>
            <a:off x="464896" y="879917"/>
            <a:ext cx="8229600" cy="450594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9728" indent="0">
              <a:buFont typeface="Arial" panose="020B0604020202020204" pitchFamily="34" charset="0"/>
              <a:buNone/>
            </a:pPr>
            <a:endParaRPr lang="es-CO" smtClean="0">
              <a:latin typeface="Arial Narrow" pitchFamily="34" charset="0"/>
            </a:endParaRPr>
          </a:p>
          <a:p>
            <a:pPr>
              <a:buFont typeface="Wingdings" pitchFamily="2" charset="2"/>
              <a:buChar char="ü"/>
            </a:pPr>
            <a:endParaRPr lang="es-CO" smtClean="0">
              <a:latin typeface="Arial Narrow" pitchFamily="34" charset="0"/>
            </a:endParaRPr>
          </a:p>
          <a:p>
            <a:pPr>
              <a:buFont typeface="Wingdings" pitchFamily="2" charset="2"/>
              <a:buChar char="ü"/>
            </a:pPr>
            <a:endParaRPr lang="es-CO" smtClean="0">
              <a:solidFill>
                <a:srgbClr val="FF0000"/>
              </a:solidFill>
              <a:latin typeface="Arial Narrow" pitchFamily="34" charset="0"/>
            </a:endParaRPr>
          </a:p>
          <a:p>
            <a:pPr>
              <a:buFont typeface="Wingdings" pitchFamily="2" charset="2"/>
              <a:buChar char="ü"/>
            </a:pPr>
            <a:endParaRPr lang="es-CO" smtClean="0">
              <a:solidFill>
                <a:srgbClr val="FF0000"/>
              </a:solidFill>
              <a:latin typeface="Arial Narrow" pitchFamily="34" charset="0"/>
            </a:endParaRPr>
          </a:p>
          <a:p>
            <a:pPr>
              <a:buFont typeface="Wingdings" pitchFamily="2" charset="2"/>
              <a:buChar char="ü"/>
            </a:pPr>
            <a:endParaRPr lang="es-CO" dirty="0" smtClean="0">
              <a:latin typeface="Arial Narrow" pitchFamily="34" charset="0"/>
            </a:endParaRPr>
          </a:p>
        </p:txBody>
      </p:sp>
      <p:sp>
        <p:nvSpPr>
          <p:cNvPr id="34" name="Subtítulo 3"/>
          <p:cNvSpPr txBox="1">
            <a:spLocks/>
          </p:cNvSpPr>
          <p:nvPr/>
        </p:nvSpPr>
        <p:spPr>
          <a:xfrm>
            <a:off x="384931" y="901812"/>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solidFill>
                <a:prstClr val="black"/>
              </a:solidFill>
            </a:endParaRPr>
          </a:p>
        </p:txBody>
      </p:sp>
      <p:sp>
        <p:nvSpPr>
          <p:cNvPr id="35" name="Rectángulo 1"/>
          <p:cNvSpPr/>
          <p:nvPr/>
        </p:nvSpPr>
        <p:spPr>
          <a:xfrm>
            <a:off x="384932" y="901813"/>
            <a:ext cx="8312562" cy="329193"/>
          </a:xfrm>
          <a:prstGeom prst="rect">
            <a:avLst/>
          </a:prstGeom>
        </p:spPr>
        <p:txBody>
          <a:bodyPr wrap="square">
            <a:spAutoFit/>
          </a:bodyPr>
          <a:lstStyle/>
          <a:p>
            <a:endParaRPr lang="es-CO" sz="1539" dirty="0">
              <a:solidFill>
                <a:prstClr val="black"/>
              </a:solidFill>
            </a:endParaRPr>
          </a:p>
        </p:txBody>
      </p:sp>
      <p:sp>
        <p:nvSpPr>
          <p:cNvPr id="36" name="5 Marcador de contenido"/>
          <p:cNvSpPr txBox="1">
            <a:spLocks/>
          </p:cNvSpPr>
          <p:nvPr/>
        </p:nvSpPr>
        <p:spPr>
          <a:xfrm>
            <a:off x="464896" y="630542"/>
            <a:ext cx="8229600" cy="450594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9728" indent="0">
              <a:buFont typeface="Arial" panose="020B0604020202020204" pitchFamily="34" charset="0"/>
              <a:buNone/>
            </a:pPr>
            <a:endParaRPr lang="es-CO" smtClean="0">
              <a:latin typeface="Arial Narrow" pitchFamily="34" charset="0"/>
            </a:endParaRPr>
          </a:p>
          <a:p>
            <a:pPr>
              <a:buFont typeface="Wingdings" pitchFamily="2" charset="2"/>
              <a:buChar char="ü"/>
            </a:pPr>
            <a:endParaRPr lang="es-CO" smtClean="0">
              <a:latin typeface="Arial Narrow" pitchFamily="34" charset="0"/>
            </a:endParaRPr>
          </a:p>
          <a:p>
            <a:pPr>
              <a:buFont typeface="Wingdings" pitchFamily="2" charset="2"/>
              <a:buChar char="ü"/>
            </a:pPr>
            <a:endParaRPr lang="es-CO" smtClean="0">
              <a:solidFill>
                <a:srgbClr val="FF0000"/>
              </a:solidFill>
              <a:latin typeface="Arial Narrow" pitchFamily="34" charset="0"/>
            </a:endParaRPr>
          </a:p>
          <a:p>
            <a:pPr>
              <a:buFont typeface="Wingdings" pitchFamily="2" charset="2"/>
              <a:buChar char="ü"/>
            </a:pPr>
            <a:endParaRPr lang="es-CO" smtClean="0">
              <a:solidFill>
                <a:srgbClr val="FF0000"/>
              </a:solidFill>
              <a:latin typeface="Arial Narrow" pitchFamily="34" charset="0"/>
            </a:endParaRPr>
          </a:p>
          <a:p>
            <a:pPr>
              <a:buFont typeface="Wingdings" pitchFamily="2" charset="2"/>
              <a:buChar char="ü"/>
            </a:pPr>
            <a:endParaRPr lang="es-CO" dirty="0" smtClean="0">
              <a:latin typeface="Arial Narrow" pitchFamily="34" charset="0"/>
            </a:endParaRPr>
          </a:p>
        </p:txBody>
      </p:sp>
      <p:sp>
        <p:nvSpPr>
          <p:cNvPr id="33" name="Subtítulo 3"/>
          <p:cNvSpPr txBox="1">
            <a:spLocks/>
          </p:cNvSpPr>
          <p:nvPr/>
        </p:nvSpPr>
        <p:spPr>
          <a:xfrm>
            <a:off x="384931" y="1471812"/>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37" name="Rectángulo 1"/>
          <p:cNvSpPr/>
          <p:nvPr/>
        </p:nvSpPr>
        <p:spPr>
          <a:xfrm>
            <a:off x="384932" y="1471813"/>
            <a:ext cx="8312562" cy="329193"/>
          </a:xfrm>
          <a:prstGeom prst="rect">
            <a:avLst/>
          </a:prstGeom>
        </p:spPr>
        <p:txBody>
          <a:bodyPr wrap="square">
            <a:spAutoFit/>
          </a:bodyPr>
          <a:lstStyle/>
          <a:p>
            <a:endParaRPr lang="es-CO" sz="1539" dirty="0"/>
          </a:p>
        </p:txBody>
      </p:sp>
      <p:sp>
        <p:nvSpPr>
          <p:cNvPr id="38" name="37 Rectángulo"/>
          <p:cNvSpPr/>
          <p:nvPr/>
        </p:nvSpPr>
        <p:spPr>
          <a:xfrm>
            <a:off x="596642" y="4485462"/>
            <a:ext cx="7939877" cy="1206484"/>
          </a:xfrm>
          <a:prstGeom prst="rect">
            <a:avLst/>
          </a:prstGeom>
        </p:spPr>
        <p:txBody>
          <a:bodyPr wrap="square">
            <a:spAutoFit/>
          </a:bodyPr>
          <a:lstStyle/>
          <a:p>
            <a:pPr algn="just">
              <a:lnSpc>
                <a:spcPct val="115000"/>
              </a:lnSpc>
              <a:spcAft>
                <a:spcPts val="0"/>
              </a:spcAft>
            </a:pPr>
            <a:r>
              <a:rPr lang="es-CO" sz="1600" dirty="0">
                <a:latin typeface="Arial Narrow"/>
                <a:ea typeface="Calibri"/>
                <a:cs typeface="Arial"/>
              </a:rPr>
              <a:t>Con el lanzamiento de dicha campaña se firmó un acuerdo de voluntades para el intercambio de información. Las entidades firmantes fueron: Agencia Nacional de Minería, Área Metropolitana del Valle de </a:t>
            </a:r>
            <a:r>
              <a:rPr lang="es-CO" sz="1600" dirty="0" err="1">
                <a:latin typeface="Arial Narrow"/>
                <a:ea typeface="Calibri"/>
                <a:cs typeface="Arial"/>
              </a:rPr>
              <a:t>Aburrá</a:t>
            </a:r>
            <a:r>
              <a:rPr lang="es-CO" sz="1600" dirty="0">
                <a:latin typeface="Arial Narrow"/>
                <a:ea typeface="Calibri"/>
                <a:cs typeface="Arial"/>
              </a:rPr>
              <a:t>, CORANTIOQUIA, CORPOURABÁ, CORNARE,  Dirección de Impuestos y Aduanas- DIAN y la Asociación Colombiana de Productores de Agregados Pétreos de Colombia –ASOGRAVAS.</a:t>
            </a:r>
            <a:endParaRPr lang="es-CO" sz="1400" dirty="0">
              <a:effectLst/>
              <a:latin typeface="Calibri"/>
              <a:ea typeface="Calibri"/>
              <a:cs typeface="Times New Roman"/>
            </a:endParaRPr>
          </a:p>
        </p:txBody>
      </p:sp>
      <p:sp>
        <p:nvSpPr>
          <p:cNvPr id="39" name="38 Rectángulo"/>
          <p:cNvSpPr/>
          <p:nvPr/>
        </p:nvSpPr>
        <p:spPr>
          <a:xfrm>
            <a:off x="572314" y="758533"/>
            <a:ext cx="8064896" cy="3773341"/>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342900" lvl="0" indent="-342900" algn="just">
              <a:lnSpc>
                <a:spcPct val="115000"/>
              </a:lnSpc>
              <a:spcAft>
                <a:spcPts val="0"/>
              </a:spcAft>
              <a:buFont typeface="+mj-lt"/>
              <a:buAutoNum type="arabicPeriod"/>
            </a:pPr>
            <a:r>
              <a:rPr lang="es-CO" sz="1600" dirty="0" smtClean="0">
                <a:latin typeface="Arial Narrow"/>
                <a:ea typeface="Calibri"/>
                <a:cs typeface="Arial"/>
              </a:rPr>
              <a:t>El cumplimiento de las obligaciones económicas: </a:t>
            </a:r>
            <a:r>
              <a:rPr lang="es-CO" sz="1600" dirty="0">
                <a:latin typeface="Arial Narrow"/>
                <a:ea typeface="Calibri"/>
                <a:cs typeface="Arial"/>
              </a:rPr>
              <a:t>e</a:t>
            </a:r>
            <a:r>
              <a:rPr lang="es-CO" sz="1600" dirty="0" smtClean="0">
                <a:latin typeface="Arial Narrow"/>
                <a:ea typeface="Calibri"/>
                <a:cs typeface="Arial"/>
              </a:rPr>
              <a:t>l pago de canon </a:t>
            </a:r>
            <a:r>
              <a:rPr lang="es-CO" sz="1600" dirty="0">
                <a:latin typeface="Arial Narrow"/>
                <a:ea typeface="Calibri"/>
                <a:cs typeface="Arial"/>
              </a:rPr>
              <a:t>s</a:t>
            </a:r>
            <a:r>
              <a:rPr lang="es-CO" sz="1600" dirty="0" smtClean="0">
                <a:latin typeface="Arial Narrow"/>
                <a:ea typeface="Calibri"/>
                <a:cs typeface="Arial"/>
              </a:rPr>
              <a:t>uperficiario en las etapas de exploración y construcción y montaje y el pago de regalías de los materiales de construcción (arenas y gravas) en etapa de explotación.  </a:t>
            </a:r>
            <a:endParaRPr lang="es-CO" sz="1400" dirty="0" smtClean="0">
              <a:latin typeface="Calibri"/>
              <a:ea typeface="Calibri"/>
              <a:cs typeface="Times New Roman"/>
            </a:endParaRPr>
          </a:p>
          <a:p>
            <a:pPr marL="342900" lvl="0" indent="-342900" algn="just">
              <a:lnSpc>
                <a:spcPct val="115000"/>
              </a:lnSpc>
              <a:spcAft>
                <a:spcPts val="0"/>
              </a:spcAft>
              <a:buFont typeface="+mj-lt"/>
              <a:buAutoNum type="arabicPeriod"/>
            </a:pPr>
            <a:r>
              <a:rPr lang="es-CO" sz="1600" dirty="0" smtClean="0">
                <a:latin typeface="Arial Narrow"/>
                <a:ea typeface="Calibri"/>
                <a:cs typeface="Arial"/>
              </a:rPr>
              <a:t>La licencia ambiental: todo proyecto minero debe cumplir con los requisitos exigidos por la autoridad ambiental.  </a:t>
            </a:r>
            <a:endParaRPr lang="es-CO" sz="1400" dirty="0" smtClean="0">
              <a:latin typeface="Calibri"/>
              <a:ea typeface="Calibri"/>
              <a:cs typeface="Times New Roman"/>
            </a:endParaRPr>
          </a:p>
          <a:p>
            <a:pPr marL="342900" lvl="0" indent="-342900" algn="just">
              <a:lnSpc>
                <a:spcPct val="115000"/>
              </a:lnSpc>
              <a:spcAft>
                <a:spcPts val="0"/>
              </a:spcAft>
              <a:buFont typeface="+mj-lt"/>
              <a:buAutoNum type="arabicPeriod"/>
            </a:pPr>
            <a:r>
              <a:rPr lang="es-CO" sz="1600" dirty="0" smtClean="0">
                <a:latin typeface="Arial Narrow"/>
                <a:ea typeface="Calibri"/>
                <a:cs typeface="Arial"/>
              </a:rPr>
              <a:t>Facturar los productos extraídos y  las cantidades vendidas: así se controla la evasión del impuesto al valor agregado y se evita sanciones y multas. </a:t>
            </a:r>
            <a:endParaRPr lang="es-CO" sz="1400" dirty="0" smtClean="0">
              <a:latin typeface="Calibri"/>
              <a:ea typeface="Calibri"/>
              <a:cs typeface="Times New Roman"/>
            </a:endParaRPr>
          </a:p>
          <a:p>
            <a:pPr marL="342900" lvl="0" indent="-342900" algn="just">
              <a:lnSpc>
                <a:spcPct val="115000"/>
              </a:lnSpc>
              <a:spcAft>
                <a:spcPts val="0"/>
              </a:spcAft>
              <a:buFont typeface="+mj-lt"/>
              <a:buAutoNum type="arabicPeriod"/>
            </a:pPr>
            <a:r>
              <a:rPr lang="es-CO" sz="1600" dirty="0" smtClean="0">
                <a:latin typeface="Arial Narrow"/>
                <a:ea typeface="Calibri"/>
                <a:cs typeface="Arial"/>
              </a:rPr>
              <a:t>Acatar </a:t>
            </a:r>
            <a:r>
              <a:rPr lang="es-CO" sz="1600" dirty="0">
                <a:latin typeface="Arial Narrow"/>
                <a:ea typeface="Calibri"/>
                <a:cs typeface="Arial"/>
              </a:rPr>
              <a:t>la normatividad en materia de salud ocupacional y seguridad industrial y minera</a:t>
            </a:r>
            <a:r>
              <a:rPr lang="es-CO" sz="1600" dirty="0" smtClean="0">
                <a:latin typeface="Arial Narrow"/>
                <a:ea typeface="Calibri"/>
                <a:cs typeface="Arial"/>
              </a:rPr>
              <a:t>.</a:t>
            </a:r>
            <a:endParaRPr lang="es-CO" sz="1400" dirty="0">
              <a:latin typeface="Calibri"/>
              <a:ea typeface="Calibri"/>
              <a:cs typeface="Times New Roman"/>
            </a:endParaRPr>
          </a:p>
          <a:p>
            <a:pPr marL="342900" lvl="0" indent="-342900" algn="just">
              <a:lnSpc>
                <a:spcPct val="115000"/>
              </a:lnSpc>
              <a:spcAft>
                <a:spcPts val="0"/>
              </a:spcAft>
              <a:buFont typeface="+mj-lt"/>
              <a:buAutoNum type="arabicPeriod"/>
            </a:pPr>
            <a:r>
              <a:rPr lang="es-CO" sz="1600" dirty="0">
                <a:latin typeface="Arial Narrow"/>
                <a:ea typeface="Calibri"/>
                <a:cs typeface="Arial"/>
              </a:rPr>
              <a:t>Cumplir con el Decreto 035 de 1994,  la Ley 685 de 2001, el Decreto 2222 de 1993 y 18886 del 2015</a:t>
            </a:r>
            <a:r>
              <a:rPr lang="es-CO" sz="1600" dirty="0" smtClean="0">
                <a:latin typeface="Arial Narrow"/>
                <a:ea typeface="Calibri"/>
                <a:cs typeface="Arial"/>
              </a:rPr>
              <a:t>.</a:t>
            </a:r>
            <a:endParaRPr lang="es-CO" sz="1400" dirty="0">
              <a:latin typeface="Calibri"/>
              <a:ea typeface="Calibri"/>
              <a:cs typeface="Times New Roman"/>
            </a:endParaRPr>
          </a:p>
          <a:p>
            <a:pPr marL="342900" lvl="0" indent="-342900" algn="just">
              <a:lnSpc>
                <a:spcPct val="115000"/>
              </a:lnSpc>
              <a:spcAft>
                <a:spcPts val="0"/>
              </a:spcAft>
              <a:buFont typeface="+mj-lt"/>
              <a:buAutoNum type="arabicPeriod"/>
            </a:pPr>
            <a:r>
              <a:rPr lang="es-CO" sz="1600" dirty="0">
                <a:latin typeface="Arial Narrow"/>
                <a:ea typeface="Calibri"/>
                <a:cs typeface="Arial"/>
              </a:rPr>
              <a:t>Realizar el transporte del material extraído con seguridad y trasparencia: </a:t>
            </a:r>
            <a:r>
              <a:rPr lang="es-CO" sz="1600" dirty="0" smtClean="0">
                <a:latin typeface="Arial Narrow"/>
                <a:ea typeface="Calibri"/>
                <a:cs typeface="Arial"/>
              </a:rPr>
              <a:t>evitar </a:t>
            </a:r>
            <a:r>
              <a:rPr lang="es-CO" sz="1600" dirty="0">
                <a:latin typeface="Arial Narrow"/>
                <a:ea typeface="Calibri"/>
                <a:cs typeface="Arial"/>
              </a:rPr>
              <a:t>el sobrepeso en los vehículos, con el fin de no deteriorar la infraestructura vial</a:t>
            </a:r>
            <a:r>
              <a:rPr lang="es-CO" sz="1600" dirty="0" smtClean="0">
                <a:latin typeface="Arial Narrow"/>
                <a:ea typeface="Calibri"/>
                <a:cs typeface="Arial"/>
              </a:rPr>
              <a:t>.</a:t>
            </a:r>
            <a:endParaRPr lang="es-CO" sz="1400" dirty="0">
              <a:latin typeface="Calibri"/>
              <a:ea typeface="Calibri"/>
              <a:cs typeface="Times New Roman"/>
            </a:endParaRPr>
          </a:p>
          <a:p>
            <a:pPr marL="342900" lvl="0" indent="-342900" algn="just">
              <a:lnSpc>
                <a:spcPct val="115000"/>
              </a:lnSpc>
              <a:spcAft>
                <a:spcPts val="0"/>
              </a:spcAft>
              <a:buFont typeface="+mj-lt"/>
              <a:buAutoNum type="arabicPeriod"/>
            </a:pPr>
            <a:r>
              <a:rPr lang="es-CO" sz="1600" dirty="0">
                <a:latin typeface="Arial Narrow"/>
                <a:ea typeface="Calibri"/>
                <a:cs typeface="Arial"/>
              </a:rPr>
              <a:t>Contar con el Registro Único de Comercializadores – RUCOM: </a:t>
            </a:r>
            <a:r>
              <a:rPr lang="es-CO" sz="1600" dirty="0" smtClean="0">
                <a:latin typeface="Arial Narrow"/>
                <a:ea typeface="Calibri"/>
                <a:cs typeface="Arial"/>
              </a:rPr>
              <a:t>debidamente </a:t>
            </a:r>
            <a:r>
              <a:rPr lang="es-CO" sz="1600" dirty="0">
                <a:latin typeface="Arial Narrow"/>
                <a:ea typeface="Calibri"/>
                <a:cs typeface="Arial"/>
              </a:rPr>
              <a:t>registrado y actualizado para poder realizar la </a:t>
            </a:r>
            <a:r>
              <a:rPr lang="es-CO" sz="1600" dirty="0" smtClean="0">
                <a:latin typeface="Arial Narrow"/>
                <a:ea typeface="Calibri"/>
                <a:cs typeface="Arial"/>
              </a:rPr>
              <a:t>comercialización </a:t>
            </a:r>
            <a:r>
              <a:rPr lang="es-CO" sz="1600" dirty="0">
                <a:latin typeface="Arial Narrow"/>
                <a:ea typeface="Calibri"/>
                <a:cs typeface="Arial"/>
              </a:rPr>
              <a:t>de los materiales de construcción, con tranquilidad.</a:t>
            </a:r>
            <a:endParaRPr lang="es-CO" sz="1400" dirty="0">
              <a:effectLst/>
              <a:latin typeface="Calibri"/>
              <a:ea typeface="Calibri"/>
              <a:cs typeface="Times New Roman"/>
            </a:endParaRPr>
          </a:p>
        </p:txBody>
      </p:sp>
    </p:spTree>
    <p:extLst>
      <p:ext uri="{BB962C8B-B14F-4D97-AF65-F5344CB8AC3E}">
        <p14:creationId xmlns:p14="http://schemas.microsoft.com/office/powerpoint/2010/main" val="22499671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39 CuadroTexto"/>
          <p:cNvSpPr txBox="1"/>
          <p:nvPr/>
        </p:nvSpPr>
        <p:spPr>
          <a:xfrm>
            <a:off x="1359937" y="3113425"/>
            <a:ext cx="6317531" cy="769441"/>
          </a:xfrm>
          <a:prstGeom prst="rect">
            <a:avLst/>
          </a:prstGeom>
          <a:noFill/>
          <a:effectLst>
            <a:outerShdw blurRad="50800" dist="38100" dir="5400000" algn="t" rotWithShape="0">
              <a:prstClr val="black">
                <a:alpha val="40000"/>
              </a:prstClr>
            </a:outerShdw>
          </a:effectLst>
        </p:spPr>
        <p:txBody>
          <a:bodyPr wrap="square">
            <a:spAutoFit/>
          </a:bodyPr>
          <a:lstStyle/>
          <a:p>
            <a:pPr algn="ctr" eaLnBrk="1" fontAlgn="auto" hangingPunct="1">
              <a:spcBef>
                <a:spcPts val="0"/>
              </a:spcBef>
              <a:spcAft>
                <a:spcPts val="0"/>
              </a:spcAft>
              <a:defRPr/>
            </a:pPr>
            <a:r>
              <a:rPr lang="es-CO" sz="4400" b="1" dirty="0" smtClean="0">
                <a:latin typeface="Arial" panose="020B0604020202020204" pitchFamily="34" charset="0"/>
                <a:cs typeface="Arial" panose="020B0604020202020204" pitchFamily="34" charset="0"/>
              </a:rPr>
              <a:t>TITULACIÓN MINERA</a:t>
            </a:r>
            <a:endParaRPr lang="es-CO"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26111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4 Rectángulo redondeado"/>
          <p:cNvSpPr/>
          <p:nvPr/>
        </p:nvSpPr>
        <p:spPr>
          <a:xfrm>
            <a:off x="1151902" y="213755"/>
            <a:ext cx="7985723" cy="437243"/>
          </a:xfrm>
          <a:prstGeom prst="roundRect">
            <a:avLst/>
          </a:prstGeom>
          <a:solidFill>
            <a:srgbClr val="C00000"/>
          </a:solidFill>
          <a:ln>
            <a:solidFill>
              <a:srgbClr val="C00000"/>
            </a:solidFill>
          </a:ln>
        </p:spPr>
        <p:style>
          <a:lnRef idx="1">
            <a:schemeClr val="accent6"/>
          </a:lnRef>
          <a:fillRef idx="2">
            <a:schemeClr val="accent6"/>
          </a:fillRef>
          <a:effectRef idx="1">
            <a:schemeClr val="accent6"/>
          </a:effectRef>
          <a:fontRef idx="minor">
            <a:schemeClr val="dk1"/>
          </a:fontRef>
        </p:style>
        <p:txBody>
          <a:bodyPr anchor="ctr"/>
          <a:lstStyle/>
          <a:p>
            <a:pPr algn="r"/>
            <a:r>
              <a:rPr lang="es-CO" sz="3200" b="1" dirty="0" smtClean="0">
                <a:solidFill>
                  <a:schemeClr val="bg1"/>
                </a:solidFill>
                <a:latin typeface="Arial Narrow" pitchFamily="34" charset="0"/>
              </a:rPr>
              <a:t>TRÁMITES EN EL DEPARTAMENTO</a:t>
            </a:r>
            <a:endParaRPr lang="es-CO" sz="3200" b="1" dirty="0">
              <a:solidFill>
                <a:schemeClr val="bg1"/>
              </a:solidFill>
              <a:latin typeface="Arial Narrow" pitchFamily="34" charset="0"/>
            </a:endParaRPr>
          </a:p>
        </p:txBody>
      </p:sp>
      <p:graphicFrame>
        <p:nvGraphicFramePr>
          <p:cNvPr id="40" name="39 Tabla"/>
          <p:cNvGraphicFramePr>
            <a:graphicFrameLocks noGrp="1"/>
          </p:cNvGraphicFramePr>
          <p:nvPr>
            <p:extLst>
              <p:ext uri="{D42A27DB-BD31-4B8C-83A1-F6EECF244321}">
                <p14:modId xmlns:p14="http://schemas.microsoft.com/office/powerpoint/2010/main" val="1263985757"/>
              </p:ext>
            </p:extLst>
          </p:nvPr>
        </p:nvGraphicFramePr>
        <p:xfrm>
          <a:off x="1702878" y="728321"/>
          <a:ext cx="6134100" cy="4866512"/>
        </p:xfrm>
        <a:graphic>
          <a:graphicData uri="http://schemas.openxmlformats.org/drawingml/2006/table">
            <a:tbl>
              <a:tblPr>
                <a:tableStyleId>{FABFCF23-3B69-468F-B69F-88F6DE6A72F2}</a:tableStyleId>
              </a:tblPr>
              <a:tblGrid>
                <a:gridCol w="4654811"/>
                <a:gridCol w="1479289"/>
              </a:tblGrid>
              <a:tr h="504056">
                <a:tc>
                  <a:txBody>
                    <a:bodyPr/>
                    <a:lstStyle/>
                    <a:p>
                      <a:pPr algn="ctr">
                        <a:spcAft>
                          <a:spcPts val="600"/>
                        </a:spcAft>
                      </a:pPr>
                      <a:r>
                        <a:rPr lang="es-CO" sz="2000" b="1" dirty="0">
                          <a:latin typeface="Arial Narrow" pitchFamily="34" charset="0"/>
                        </a:rPr>
                        <a:t>MODALIDAD </a:t>
                      </a:r>
                      <a:endParaRPr lang="es-CO" sz="2000" b="1" dirty="0">
                        <a:latin typeface="Arial Narrow" pitchFamily="34" charset="0"/>
                        <a:ea typeface="Calibri"/>
                        <a:cs typeface="Times New Roman"/>
                      </a:endParaRPr>
                    </a:p>
                  </a:txBody>
                  <a:tcPr marL="68580" marR="68580" marT="0" marB="0" anchor="ctr">
                    <a:cell3D prstMaterial="dkEdge">
                      <a:bevel prst="relaxedInset"/>
                      <a:lightRig rig="flood" dir="t"/>
                    </a:cell3D>
                  </a:tcPr>
                </a:tc>
                <a:tc>
                  <a:txBody>
                    <a:bodyPr/>
                    <a:lstStyle/>
                    <a:p>
                      <a:pPr algn="ctr">
                        <a:spcAft>
                          <a:spcPts val="600"/>
                        </a:spcAft>
                      </a:pPr>
                      <a:r>
                        <a:rPr lang="es-CO" sz="2000" b="1" dirty="0">
                          <a:latin typeface="Arial Narrow" pitchFamily="34" charset="0"/>
                        </a:rPr>
                        <a:t>CANTIDAD </a:t>
                      </a:r>
                      <a:endParaRPr lang="es-CO" sz="2000" b="1" dirty="0">
                        <a:latin typeface="Arial Narrow" pitchFamily="34" charset="0"/>
                        <a:ea typeface="Calibri"/>
                        <a:cs typeface="Times New Roman"/>
                      </a:endParaRPr>
                    </a:p>
                  </a:txBody>
                  <a:tcPr marL="68580" marR="68580" marT="0" marB="0" anchor="ctr">
                    <a:cell3D prstMaterial="dkEdge">
                      <a:bevel prst="relaxedInset"/>
                      <a:lightRig rig="flood" dir="t"/>
                    </a:cell3D>
                  </a:tcPr>
                </a:tc>
              </a:tr>
              <a:tr h="612776">
                <a:tc>
                  <a:txBody>
                    <a:bodyPr/>
                    <a:lstStyle/>
                    <a:p>
                      <a:pPr algn="just">
                        <a:spcAft>
                          <a:spcPts val="600"/>
                        </a:spcAft>
                      </a:pPr>
                      <a:r>
                        <a:rPr lang="es-CO" sz="2000" dirty="0">
                          <a:latin typeface="Arial Narrow" pitchFamily="34" charset="0"/>
                        </a:rPr>
                        <a:t>Propuestas en trámite </a:t>
                      </a:r>
                      <a:endParaRPr lang="es-CO" sz="2000" dirty="0">
                        <a:latin typeface="Arial Narrow" pitchFamily="34" charset="0"/>
                        <a:ea typeface="Calibri"/>
                        <a:cs typeface="Times New Roman"/>
                      </a:endParaRPr>
                    </a:p>
                  </a:txBody>
                  <a:tcPr marL="68580" marR="68580" marT="0" marB="0">
                    <a:cell3D prstMaterial="dkEdge">
                      <a:bevel prst="relaxedInset"/>
                      <a:lightRig rig="flood" dir="t"/>
                    </a:cell3D>
                  </a:tcPr>
                </a:tc>
                <a:tc>
                  <a:txBody>
                    <a:bodyPr/>
                    <a:lstStyle/>
                    <a:p>
                      <a:pPr algn="ctr">
                        <a:spcAft>
                          <a:spcPts val="600"/>
                        </a:spcAft>
                      </a:pPr>
                      <a:r>
                        <a:rPr lang="es-CO" sz="2000" dirty="0" smtClean="0">
                          <a:latin typeface="Arial Narrow" pitchFamily="34" charset="0"/>
                        </a:rPr>
                        <a:t>1828</a:t>
                      </a:r>
                      <a:endParaRPr lang="es-CO" sz="2000" dirty="0">
                        <a:latin typeface="Arial Narrow" pitchFamily="34" charset="0"/>
                        <a:ea typeface="Calibri"/>
                        <a:cs typeface="Times New Roman"/>
                      </a:endParaRPr>
                    </a:p>
                  </a:txBody>
                  <a:tcPr marL="68580" marR="68580" marT="0" marB="0">
                    <a:cell3D prstMaterial="dkEdge">
                      <a:bevel prst="relaxedInset"/>
                      <a:lightRig rig="flood" dir="t"/>
                    </a:cell3D>
                  </a:tcPr>
                </a:tc>
              </a:tr>
              <a:tr h="612776">
                <a:tc>
                  <a:txBody>
                    <a:bodyPr/>
                    <a:lstStyle/>
                    <a:p>
                      <a:pPr algn="just">
                        <a:spcAft>
                          <a:spcPts val="600"/>
                        </a:spcAft>
                      </a:pPr>
                      <a:r>
                        <a:rPr lang="es-CO" sz="2000">
                          <a:latin typeface="Arial Narrow" pitchFamily="34" charset="0"/>
                        </a:rPr>
                        <a:t>Solicitudes de legalización </a:t>
                      </a:r>
                      <a:endParaRPr lang="es-CO" sz="2000">
                        <a:latin typeface="Arial Narrow" pitchFamily="34" charset="0"/>
                        <a:ea typeface="Calibri"/>
                        <a:cs typeface="Times New Roman"/>
                      </a:endParaRPr>
                    </a:p>
                  </a:txBody>
                  <a:tcPr marL="68580" marR="68580" marT="0" marB="0">
                    <a:cell3D prstMaterial="dkEdge">
                      <a:bevel prst="relaxedInset"/>
                      <a:lightRig rig="flood" dir="t"/>
                    </a:cell3D>
                  </a:tcPr>
                </a:tc>
                <a:tc>
                  <a:txBody>
                    <a:bodyPr/>
                    <a:lstStyle/>
                    <a:p>
                      <a:pPr algn="ctr">
                        <a:spcAft>
                          <a:spcPts val="600"/>
                        </a:spcAft>
                      </a:pPr>
                      <a:r>
                        <a:rPr lang="es-CO" sz="2000" dirty="0">
                          <a:latin typeface="Arial Narrow" pitchFamily="34" charset="0"/>
                        </a:rPr>
                        <a:t>350 </a:t>
                      </a:r>
                      <a:endParaRPr lang="es-CO" sz="2000" dirty="0">
                        <a:latin typeface="Arial Narrow" pitchFamily="34" charset="0"/>
                        <a:ea typeface="Calibri"/>
                        <a:cs typeface="Times New Roman"/>
                      </a:endParaRPr>
                    </a:p>
                  </a:txBody>
                  <a:tcPr marL="68580" marR="68580" marT="0" marB="0">
                    <a:cell3D prstMaterial="dkEdge">
                      <a:bevel prst="relaxedInset"/>
                      <a:lightRig rig="flood" dir="t"/>
                    </a:cell3D>
                  </a:tcPr>
                </a:tc>
              </a:tr>
              <a:tr h="612776">
                <a:tc>
                  <a:txBody>
                    <a:bodyPr/>
                    <a:lstStyle/>
                    <a:p>
                      <a:pPr algn="just">
                        <a:spcAft>
                          <a:spcPts val="600"/>
                        </a:spcAft>
                      </a:pPr>
                      <a:r>
                        <a:rPr lang="es-CO" sz="2000" dirty="0">
                          <a:latin typeface="Arial Narrow" pitchFamily="34" charset="0"/>
                        </a:rPr>
                        <a:t>Autorizaciones temporales </a:t>
                      </a:r>
                      <a:r>
                        <a:rPr lang="es-CO" sz="2000" dirty="0" smtClean="0">
                          <a:latin typeface="Arial Narrow" pitchFamily="34" charset="0"/>
                        </a:rPr>
                        <a:t>en</a:t>
                      </a:r>
                      <a:r>
                        <a:rPr lang="es-CO" sz="2000" baseline="0" dirty="0" smtClean="0">
                          <a:latin typeface="Arial Narrow" pitchFamily="34" charset="0"/>
                        </a:rPr>
                        <a:t> trámite</a:t>
                      </a:r>
                      <a:endParaRPr lang="es-CO" sz="2000" dirty="0">
                        <a:latin typeface="Arial Narrow" pitchFamily="34" charset="0"/>
                        <a:ea typeface="Calibri"/>
                        <a:cs typeface="Times New Roman"/>
                      </a:endParaRPr>
                    </a:p>
                  </a:txBody>
                  <a:tcPr marL="68580" marR="68580" marT="0" marB="0">
                    <a:cell3D prstMaterial="dkEdge">
                      <a:bevel prst="relaxedInset"/>
                      <a:lightRig rig="flood" dir="t"/>
                    </a:cell3D>
                  </a:tcPr>
                </a:tc>
                <a:tc>
                  <a:txBody>
                    <a:bodyPr/>
                    <a:lstStyle/>
                    <a:p>
                      <a:pPr algn="ctr">
                        <a:spcAft>
                          <a:spcPts val="600"/>
                        </a:spcAft>
                      </a:pPr>
                      <a:r>
                        <a:rPr lang="es-CO" sz="2000" dirty="0" smtClean="0">
                          <a:latin typeface="Arial Narrow" pitchFamily="34" charset="0"/>
                        </a:rPr>
                        <a:t>27</a:t>
                      </a:r>
                      <a:endParaRPr lang="es-CO" sz="2000" dirty="0">
                        <a:latin typeface="Arial Narrow" pitchFamily="34" charset="0"/>
                        <a:ea typeface="Calibri"/>
                        <a:cs typeface="Times New Roman"/>
                      </a:endParaRPr>
                    </a:p>
                  </a:txBody>
                  <a:tcPr marL="68580" marR="68580" marT="0" marB="0">
                    <a:cell3D prstMaterial="dkEdge">
                      <a:bevel prst="relaxedInset"/>
                      <a:lightRig rig="flood" dir="t"/>
                    </a:cell3D>
                  </a:tcPr>
                </a:tc>
              </a:tr>
              <a:tr h="612776">
                <a:tc>
                  <a:txBody>
                    <a:bodyPr/>
                    <a:lstStyle/>
                    <a:p>
                      <a:pPr algn="just">
                        <a:spcAft>
                          <a:spcPts val="600"/>
                        </a:spcAft>
                      </a:pPr>
                      <a:r>
                        <a:rPr lang="es-CO" sz="2000" dirty="0" smtClean="0">
                          <a:latin typeface="Arial Narrow" pitchFamily="34" charset="0"/>
                        </a:rPr>
                        <a:t>Solicitudes de licencia de exploración</a:t>
                      </a:r>
                      <a:r>
                        <a:rPr lang="es-CO" sz="2000" baseline="0" dirty="0" smtClean="0">
                          <a:latin typeface="Arial Narrow" pitchFamily="34" charset="0"/>
                        </a:rPr>
                        <a:t> </a:t>
                      </a:r>
                      <a:endParaRPr lang="es-CO" sz="2000" dirty="0">
                        <a:latin typeface="Arial Narrow" pitchFamily="34" charset="0"/>
                        <a:ea typeface="Calibri"/>
                        <a:cs typeface="Times New Roman"/>
                      </a:endParaRPr>
                    </a:p>
                  </a:txBody>
                  <a:tcPr marL="68580" marR="68580" marT="0" marB="0">
                    <a:cell3D prstMaterial="dkEdge">
                      <a:bevel prst="relaxedInset"/>
                      <a:lightRig rig="flood" dir="t"/>
                    </a:cell3D>
                  </a:tcPr>
                </a:tc>
                <a:tc>
                  <a:txBody>
                    <a:bodyPr/>
                    <a:lstStyle/>
                    <a:p>
                      <a:pPr algn="ctr">
                        <a:spcAft>
                          <a:spcPts val="600"/>
                        </a:spcAft>
                      </a:pPr>
                      <a:r>
                        <a:rPr lang="es-CO" sz="2000" dirty="0" smtClean="0">
                          <a:latin typeface="Arial Narrow" pitchFamily="34" charset="0"/>
                          <a:ea typeface="Calibri"/>
                          <a:cs typeface="Times New Roman"/>
                        </a:rPr>
                        <a:t>12</a:t>
                      </a:r>
                      <a:endParaRPr lang="es-CO" sz="2000" dirty="0">
                        <a:latin typeface="Arial Narrow" pitchFamily="34" charset="0"/>
                        <a:ea typeface="Calibri"/>
                        <a:cs typeface="Times New Roman"/>
                      </a:endParaRPr>
                    </a:p>
                  </a:txBody>
                  <a:tcPr marL="68580" marR="68580" marT="0" marB="0">
                    <a:cell3D prstMaterial="dkEdge">
                      <a:bevel prst="relaxedInset"/>
                      <a:lightRig rig="flood" dir="t"/>
                    </a:cell3D>
                  </a:tcPr>
                </a:tc>
              </a:tr>
              <a:tr h="612776">
                <a:tc>
                  <a:txBody>
                    <a:bodyPr/>
                    <a:lstStyle/>
                    <a:p>
                      <a:pPr algn="just">
                        <a:spcAft>
                          <a:spcPts val="600"/>
                        </a:spcAft>
                      </a:pPr>
                      <a:r>
                        <a:rPr lang="es-CO" sz="2000" dirty="0" smtClean="0">
                          <a:latin typeface="Arial Narrow" pitchFamily="34" charset="0"/>
                        </a:rPr>
                        <a:t>Solicitudes de licencia de explotación</a:t>
                      </a:r>
                      <a:endParaRPr lang="es-CO" sz="2000" dirty="0" smtClean="0">
                        <a:latin typeface="Arial Narrow" pitchFamily="34" charset="0"/>
                        <a:ea typeface="Calibri"/>
                        <a:cs typeface="Times New Roman"/>
                      </a:endParaRPr>
                    </a:p>
                    <a:p>
                      <a:pPr algn="just">
                        <a:spcAft>
                          <a:spcPts val="600"/>
                        </a:spcAft>
                      </a:pPr>
                      <a:endParaRPr lang="es-CO" sz="2000" dirty="0">
                        <a:latin typeface="Arial Narrow" pitchFamily="34" charset="0"/>
                        <a:ea typeface="Calibri"/>
                        <a:cs typeface="Times New Roman"/>
                      </a:endParaRPr>
                    </a:p>
                  </a:txBody>
                  <a:tcPr marL="68580" marR="68580" marT="0" marB="0">
                    <a:cell3D prstMaterial="dkEdge">
                      <a:bevel prst="relaxedInset"/>
                      <a:lightRig rig="flood" dir="t"/>
                    </a:cell3D>
                  </a:tcPr>
                </a:tc>
                <a:tc>
                  <a:txBody>
                    <a:bodyPr/>
                    <a:lstStyle/>
                    <a:p>
                      <a:pPr algn="ctr">
                        <a:spcAft>
                          <a:spcPts val="600"/>
                        </a:spcAft>
                      </a:pPr>
                      <a:r>
                        <a:rPr lang="es-CO" sz="2000" dirty="0" smtClean="0">
                          <a:latin typeface="Arial Narrow" pitchFamily="34" charset="0"/>
                          <a:ea typeface="Calibri"/>
                          <a:cs typeface="Times New Roman"/>
                        </a:rPr>
                        <a:t>8</a:t>
                      </a:r>
                      <a:endParaRPr lang="es-CO" sz="2000" dirty="0">
                        <a:latin typeface="Arial Narrow" pitchFamily="34" charset="0"/>
                        <a:ea typeface="Calibri"/>
                        <a:cs typeface="Times New Roman"/>
                      </a:endParaRPr>
                    </a:p>
                  </a:txBody>
                  <a:tcPr marL="68580" marR="68580" marT="0" marB="0">
                    <a:cell3D prstMaterial="dkEdge">
                      <a:bevel prst="relaxedInset"/>
                      <a:lightRig rig="flood" dir="t"/>
                    </a:cell3D>
                  </a:tcPr>
                </a:tc>
              </a:tr>
              <a:tr h="612776">
                <a:tc>
                  <a:txBody>
                    <a:bodyPr/>
                    <a:lstStyle/>
                    <a:p>
                      <a:pPr algn="just">
                        <a:spcAft>
                          <a:spcPts val="600"/>
                        </a:spcAft>
                      </a:pPr>
                      <a:r>
                        <a:rPr lang="es-CO" sz="2000" dirty="0">
                          <a:latin typeface="Arial Narrow" pitchFamily="34" charset="0"/>
                        </a:rPr>
                        <a:t>Solicitudes de subcontratos </a:t>
                      </a:r>
                      <a:r>
                        <a:rPr lang="es-CO" sz="2000" dirty="0" smtClean="0">
                          <a:latin typeface="Arial Narrow" pitchFamily="34" charset="0"/>
                        </a:rPr>
                        <a:t>en</a:t>
                      </a:r>
                      <a:r>
                        <a:rPr lang="es-CO" sz="2000" baseline="0" dirty="0" smtClean="0">
                          <a:latin typeface="Arial Narrow" pitchFamily="34" charset="0"/>
                        </a:rPr>
                        <a:t> trámite</a:t>
                      </a:r>
                      <a:endParaRPr lang="es-CO" sz="2000" dirty="0">
                        <a:latin typeface="Arial Narrow" pitchFamily="34" charset="0"/>
                        <a:ea typeface="Calibri"/>
                        <a:cs typeface="Times New Roman"/>
                      </a:endParaRPr>
                    </a:p>
                  </a:txBody>
                  <a:tcPr marL="68580" marR="68580" marT="0" marB="0">
                    <a:cell3D prstMaterial="dkEdge">
                      <a:bevel prst="relaxedInset"/>
                      <a:lightRig rig="flood" dir="t"/>
                    </a:cell3D>
                  </a:tcPr>
                </a:tc>
                <a:tc>
                  <a:txBody>
                    <a:bodyPr/>
                    <a:lstStyle/>
                    <a:p>
                      <a:pPr algn="ctr">
                        <a:spcAft>
                          <a:spcPts val="600"/>
                        </a:spcAft>
                      </a:pPr>
                      <a:r>
                        <a:rPr lang="es-CO" sz="2000" dirty="0" smtClean="0">
                          <a:latin typeface="Arial Narrow" pitchFamily="34" charset="0"/>
                        </a:rPr>
                        <a:t>93</a:t>
                      </a:r>
                      <a:endParaRPr lang="es-CO" sz="2000" dirty="0">
                        <a:latin typeface="Arial Narrow" pitchFamily="34" charset="0"/>
                        <a:ea typeface="Calibri"/>
                        <a:cs typeface="Times New Roman"/>
                      </a:endParaRPr>
                    </a:p>
                  </a:txBody>
                  <a:tcPr marL="68580" marR="68580" marT="0" marB="0">
                    <a:cell3D prstMaterial="dkEdge">
                      <a:bevel prst="relaxedInset"/>
                      <a:lightRig rig="flood" dir="t"/>
                    </a:cell3D>
                  </a:tcPr>
                </a:tc>
              </a:tr>
              <a:tr h="612776">
                <a:tc>
                  <a:txBody>
                    <a:bodyPr/>
                    <a:lstStyle/>
                    <a:p>
                      <a:pPr algn="just">
                        <a:spcAft>
                          <a:spcPts val="600"/>
                        </a:spcAft>
                      </a:pPr>
                      <a:r>
                        <a:rPr lang="es-CO" sz="2400" b="1" dirty="0">
                          <a:latin typeface="Arial Narrow" pitchFamily="34" charset="0"/>
                        </a:rPr>
                        <a:t>TOTAL </a:t>
                      </a:r>
                      <a:endParaRPr lang="es-CO" sz="2400" b="1" dirty="0">
                        <a:latin typeface="Arial Narrow" pitchFamily="34" charset="0"/>
                        <a:ea typeface="Calibri"/>
                        <a:cs typeface="Times New Roman"/>
                      </a:endParaRPr>
                    </a:p>
                  </a:txBody>
                  <a:tcPr marL="68580" marR="68580" marT="0" marB="0">
                    <a:cell3D prstMaterial="dkEdge">
                      <a:bevel prst="relaxedInset"/>
                      <a:lightRig rig="flood" dir="t"/>
                    </a:cell3D>
                  </a:tcPr>
                </a:tc>
                <a:tc>
                  <a:txBody>
                    <a:bodyPr/>
                    <a:lstStyle/>
                    <a:p>
                      <a:pPr algn="ctr">
                        <a:spcAft>
                          <a:spcPts val="600"/>
                        </a:spcAft>
                      </a:pPr>
                      <a:r>
                        <a:rPr lang="es-CO" sz="2000" b="1" dirty="0" smtClean="0">
                          <a:latin typeface="Arial Narrow" pitchFamily="34" charset="0"/>
                        </a:rPr>
                        <a:t>2318</a:t>
                      </a:r>
                      <a:endParaRPr lang="es-CO" sz="2000" b="1" dirty="0">
                        <a:latin typeface="Arial Narrow" pitchFamily="34" charset="0"/>
                        <a:ea typeface="Calibri"/>
                        <a:cs typeface="Times New Roman"/>
                      </a:endParaRPr>
                    </a:p>
                  </a:txBody>
                  <a:tcPr marL="68580" marR="68580" marT="0" marB="0">
                    <a:cell3D prstMaterial="dkEdge">
                      <a:bevel prst="relaxedInset"/>
                      <a:lightRig rig="flood" dir="t"/>
                    </a:cell3D>
                  </a:tcPr>
                </a:tc>
              </a:tr>
            </a:tbl>
          </a:graphicData>
        </a:graphic>
      </p:graphicFrame>
    </p:spTree>
    <p:extLst>
      <p:ext uri="{BB962C8B-B14F-4D97-AF65-F5344CB8AC3E}">
        <p14:creationId xmlns:p14="http://schemas.microsoft.com/office/powerpoint/2010/main" val="32068002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4 Rectángulo redondeado"/>
          <p:cNvSpPr/>
          <p:nvPr/>
        </p:nvSpPr>
        <p:spPr>
          <a:xfrm>
            <a:off x="1151902" y="213755"/>
            <a:ext cx="7985723" cy="437243"/>
          </a:xfrm>
          <a:prstGeom prst="roundRect">
            <a:avLst/>
          </a:prstGeom>
          <a:solidFill>
            <a:srgbClr val="C00000"/>
          </a:solidFill>
          <a:ln>
            <a:solidFill>
              <a:srgbClr val="C00000"/>
            </a:solidFill>
          </a:ln>
        </p:spPr>
        <p:style>
          <a:lnRef idx="1">
            <a:schemeClr val="accent6"/>
          </a:lnRef>
          <a:fillRef idx="2">
            <a:schemeClr val="accent6"/>
          </a:fillRef>
          <a:effectRef idx="1">
            <a:schemeClr val="accent6"/>
          </a:effectRef>
          <a:fontRef idx="minor">
            <a:schemeClr val="dk1"/>
          </a:fontRef>
        </p:style>
        <p:txBody>
          <a:bodyPr anchor="ctr"/>
          <a:lstStyle/>
          <a:p>
            <a:pPr algn="r"/>
            <a:r>
              <a:rPr lang="es-CO" sz="2400" b="1" dirty="0" smtClean="0">
                <a:solidFill>
                  <a:schemeClr val="bg1"/>
                </a:solidFill>
                <a:latin typeface="Arial Narrow" pitchFamily="34" charset="0"/>
              </a:rPr>
              <a:t>PROPUESTAS DE CONTRATO DE CONCESIÓN MINERA</a:t>
            </a:r>
            <a:endParaRPr lang="es-CO" sz="2400" b="1" dirty="0">
              <a:solidFill>
                <a:schemeClr val="bg1"/>
              </a:solidFill>
              <a:latin typeface="Arial Narrow" pitchFamily="34" charset="0"/>
            </a:endParaRPr>
          </a:p>
        </p:txBody>
      </p:sp>
      <p:sp>
        <p:nvSpPr>
          <p:cNvPr id="38" name="10 Marcador de contenido"/>
          <p:cNvSpPr txBox="1">
            <a:spLocks/>
          </p:cNvSpPr>
          <p:nvPr/>
        </p:nvSpPr>
        <p:spPr>
          <a:xfrm>
            <a:off x="500753" y="930333"/>
            <a:ext cx="8229600" cy="4525963"/>
          </a:xfrm>
          <a:prstGeom prst="rect">
            <a:avLst/>
          </a:prstGeom>
        </p:spPr>
        <p:txBody>
          <a:bodyPr>
            <a:normAutofit fontScale="8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s-CO" dirty="0" smtClean="0">
                <a:latin typeface="Arial Narrow" pitchFamily="34" charset="0"/>
              </a:rPr>
              <a:t>El 29 de marzo de 2017, la Agencia Nacional de Minería emite la Resolución 143 de 2017, la cual incorpora la idoneidad ambiental y laboral, conforme a lo establecido por la Sentencia </a:t>
            </a:r>
            <a:r>
              <a:rPr lang="es-CO" b="1" dirty="0" smtClean="0">
                <a:solidFill>
                  <a:srgbClr val="FF0000"/>
                </a:solidFill>
                <a:latin typeface="Arial Narrow" pitchFamily="34" charset="0"/>
              </a:rPr>
              <a:t>C389</a:t>
            </a:r>
            <a:r>
              <a:rPr lang="es-CO" dirty="0" smtClean="0">
                <a:latin typeface="Arial Narrow" pitchFamily="34" charset="0"/>
              </a:rPr>
              <a:t> de 2016, por lo que se debió requerir la totalidad de la propuestas presentadas hasta la fecha para que se ajustaran a dicha norma así estuvieran inmersas en causales de rechazo.</a:t>
            </a:r>
          </a:p>
          <a:p>
            <a:pPr marL="0" indent="0" algn="just">
              <a:buFont typeface="Arial" pitchFamily="34" charset="0"/>
              <a:buNone/>
            </a:pPr>
            <a:endParaRPr lang="es-CO" dirty="0" smtClean="0">
              <a:latin typeface="Arial Narrow" pitchFamily="34" charset="0"/>
            </a:endParaRPr>
          </a:p>
          <a:p>
            <a:pPr marL="0" indent="0" algn="just">
              <a:buFont typeface="Arial" pitchFamily="34" charset="0"/>
              <a:buNone/>
            </a:pPr>
            <a:r>
              <a:rPr lang="es-CO" dirty="0" smtClean="0">
                <a:latin typeface="Arial Narrow" pitchFamily="34" charset="0"/>
              </a:rPr>
              <a:t>Lo cual cambió el panorama de las propuestas, teníamos a marzo de 2017 quinientas sesenta y seis (566) propuestas con condiciones de contratación, pasando a tener a 26 de diciembre del año en curso ciento veintiocho (128) propuestas con condiciones de contratación</a:t>
            </a:r>
            <a:endParaRPr lang="es-CO" dirty="0">
              <a:latin typeface="Arial Narrow" pitchFamily="34" charset="0"/>
            </a:endParaRPr>
          </a:p>
        </p:txBody>
      </p:sp>
    </p:spTree>
    <p:extLst>
      <p:ext uri="{BB962C8B-B14F-4D97-AF65-F5344CB8AC3E}">
        <p14:creationId xmlns:p14="http://schemas.microsoft.com/office/powerpoint/2010/main" val="411621230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4 Rectángulo redondeado"/>
          <p:cNvSpPr/>
          <p:nvPr/>
        </p:nvSpPr>
        <p:spPr>
          <a:xfrm>
            <a:off x="1151902" y="213755"/>
            <a:ext cx="7985723" cy="437243"/>
          </a:xfrm>
          <a:prstGeom prst="roundRect">
            <a:avLst/>
          </a:prstGeom>
          <a:solidFill>
            <a:srgbClr val="C00000"/>
          </a:solidFill>
          <a:ln>
            <a:solidFill>
              <a:srgbClr val="C00000"/>
            </a:solidFill>
          </a:ln>
        </p:spPr>
        <p:style>
          <a:lnRef idx="1">
            <a:schemeClr val="accent6"/>
          </a:lnRef>
          <a:fillRef idx="2">
            <a:schemeClr val="accent6"/>
          </a:fillRef>
          <a:effectRef idx="1">
            <a:schemeClr val="accent6"/>
          </a:effectRef>
          <a:fontRef idx="minor">
            <a:schemeClr val="dk1"/>
          </a:fontRef>
        </p:style>
        <p:txBody>
          <a:bodyPr anchor="ctr"/>
          <a:lstStyle/>
          <a:p>
            <a:pPr algn="r"/>
            <a:r>
              <a:rPr lang="es-CO" sz="2400" b="1" dirty="0" smtClean="0">
                <a:solidFill>
                  <a:schemeClr val="bg1"/>
                </a:solidFill>
                <a:latin typeface="Arial Narrow" pitchFamily="34" charset="0"/>
              </a:rPr>
              <a:t>PROPUESTAS DE CONTRATO DE CONCESIÓN MINERA</a:t>
            </a:r>
            <a:endParaRPr lang="es-CO" sz="2400" b="1" dirty="0">
              <a:solidFill>
                <a:schemeClr val="bg1"/>
              </a:solidFill>
              <a:latin typeface="Arial Narrow" pitchFamily="34" charset="0"/>
            </a:endParaRPr>
          </a:p>
        </p:txBody>
      </p:sp>
      <p:sp>
        <p:nvSpPr>
          <p:cNvPr id="9" name="Subtítulo 3"/>
          <p:cNvSpPr txBox="1">
            <a:spLocks/>
          </p:cNvSpPr>
          <p:nvPr/>
        </p:nvSpPr>
        <p:spPr>
          <a:xfrm>
            <a:off x="990802" y="704550"/>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36" name="5 Marcador de contenido"/>
          <p:cNvSpPr txBox="1">
            <a:spLocks/>
          </p:cNvSpPr>
          <p:nvPr/>
        </p:nvSpPr>
        <p:spPr>
          <a:xfrm>
            <a:off x="464896" y="630542"/>
            <a:ext cx="8229600" cy="450594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9728" indent="0">
              <a:buFont typeface="Arial" panose="020B0604020202020204" pitchFamily="34" charset="0"/>
              <a:buNone/>
            </a:pPr>
            <a:endParaRPr lang="es-CO" smtClean="0">
              <a:latin typeface="Arial Narrow" pitchFamily="34" charset="0"/>
            </a:endParaRPr>
          </a:p>
          <a:p>
            <a:pPr>
              <a:buFont typeface="Wingdings" pitchFamily="2" charset="2"/>
              <a:buChar char="ü"/>
            </a:pPr>
            <a:endParaRPr lang="es-CO" smtClean="0">
              <a:latin typeface="Arial Narrow" pitchFamily="34" charset="0"/>
            </a:endParaRPr>
          </a:p>
          <a:p>
            <a:pPr>
              <a:buFont typeface="Wingdings" pitchFamily="2" charset="2"/>
              <a:buChar char="ü"/>
            </a:pPr>
            <a:endParaRPr lang="es-CO" smtClean="0">
              <a:solidFill>
                <a:srgbClr val="FF0000"/>
              </a:solidFill>
              <a:latin typeface="Arial Narrow" pitchFamily="34" charset="0"/>
            </a:endParaRPr>
          </a:p>
          <a:p>
            <a:pPr>
              <a:buFont typeface="Wingdings" pitchFamily="2" charset="2"/>
              <a:buChar char="ü"/>
            </a:pPr>
            <a:endParaRPr lang="es-CO" smtClean="0">
              <a:solidFill>
                <a:srgbClr val="FF0000"/>
              </a:solidFill>
              <a:latin typeface="Arial Narrow" pitchFamily="34" charset="0"/>
            </a:endParaRPr>
          </a:p>
          <a:p>
            <a:pPr>
              <a:buFont typeface="Wingdings" pitchFamily="2" charset="2"/>
              <a:buChar char="ü"/>
            </a:pPr>
            <a:endParaRPr lang="es-CO" dirty="0" smtClean="0">
              <a:latin typeface="Arial Narrow" pitchFamily="34" charset="0"/>
            </a:endParaRPr>
          </a:p>
        </p:txBody>
      </p:sp>
      <p:sp>
        <p:nvSpPr>
          <p:cNvPr id="39" name="38 CuadroTexto"/>
          <p:cNvSpPr txBox="1"/>
          <p:nvPr/>
        </p:nvSpPr>
        <p:spPr>
          <a:xfrm>
            <a:off x="5712861" y="661884"/>
            <a:ext cx="3416705" cy="461665"/>
          </a:xfrm>
          <a:prstGeom prst="rect">
            <a:avLst/>
          </a:prstGeom>
          <a:noFill/>
        </p:spPr>
        <p:txBody>
          <a:bodyPr wrap="none" rtlCol="0">
            <a:spAutoFit/>
          </a:bodyPr>
          <a:lstStyle/>
          <a:p>
            <a:r>
              <a:rPr lang="es-CO" sz="2400" dirty="0" smtClean="0">
                <a:solidFill>
                  <a:srgbClr val="C00000"/>
                </a:solidFill>
              </a:rPr>
              <a:t>ACTOS ADMINISTRATIVOS</a:t>
            </a:r>
            <a:endParaRPr lang="es-CO" sz="2400" dirty="0">
              <a:solidFill>
                <a:srgbClr val="C00000"/>
              </a:solidFill>
            </a:endParaRPr>
          </a:p>
        </p:txBody>
      </p:sp>
      <p:graphicFrame>
        <p:nvGraphicFramePr>
          <p:cNvPr id="40" name="1 Gráfico"/>
          <p:cNvGraphicFramePr>
            <a:graphicFrameLocks/>
          </p:cNvGraphicFramePr>
          <p:nvPr>
            <p:extLst>
              <p:ext uri="{D42A27DB-BD31-4B8C-83A1-F6EECF244321}">
                <p14:modId xmlns:p14="http://schemas.microsoft.com/office/powerpoint/2010/main" val="3110169764"/>
              </p:ext>
            </p:extLst>
          </p:nvPr>
        </p:nvGraphicFramePr>
        <p:xfrm>
          <a:off x="-1036" y="630542"/>
          <a:ext cx="4531325" cy="322224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1" name="2 Gráfico"/>
          <p:cNvGraphicFramePr>
            <a:graphicFrameLocks/>
          </p:cNvGraphicFramePr>
          <p:nvPr>
            <p:extLst>
              <p:ext uri="{D42A27DB-BD31-4B8C-83A1-F6EECF244321}">
                <p14:modId xmlns:p14="http://schemas.microsoft.com/office/powerpoint/2010/main" val="3066752822"/>
              </p:ext>
            </p:extLst>
          </p:nvPr>
        </p:nvGraphicFramePr>
        <p:xfrm>
          <a:off x="4283968" y="2046194"/>
          <a:ext cx="4860032" cy="376542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55006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4 Rectángulo redondeado"/>
          <p:cNvSpPr/>
          <p:nvPr/>
        </p:nvSpPr>
        <p:spPr>
          <a:xfrm>
            <a:off x="1151902" y="213755"/>
            <a:ext cx="7985723" cy="437243"/>
          </a:xfrm>
          <a:prstGeom prst="roundRect">
            <a:avLst/>
          </a:prstGeom>
          <a:solidFill>
            <a:srgbClr val="C00000"/>
          </a:solidFill>
          <a:ln>
            <a:solidFill>
              <a:srgbClr val="C00000"/>
            </a:solidFill>
          </a:ln>
        </p:spPr>
        <p:style>
          <a:lnRef idx="1">
            <a:schemeClr val="accent6"/>
          </a:lnRef>
          <a:fillRef idx="2">
            <a:schemeClr val="accent6"/>
          </a:fillRef>
          <a:effectRef idx="1">
            <a:schemeClr val="accent6"/>
          </a:effectRef>
          <a:fontRef idx="minor">
            <a:schemeClr val="dk1"/>
          </a:fontRef>
        </p:style>
        <p:txBody>
          <a:bodyPr anchor="ctr"/>
          <a:lstStyle/>
          <a:p>
            <a:pPr algn="r"/>
            <a:r>
              <a:rPr lang="es-CO" sz="2800" b="1" dirty="0" smtClean="0">
                <a:solidFill>
                  <a:schemeClr val="bg1"/>
                </a:solidFill>
                <a:latin typeface="Arial Narrow" pitchFamily="34" charset="0"/>
              </a:rPr>
              <a:t>PLAN DE AUTORIZACIONES TEMPORALES</a:t>
            </a:r>
            <a:endParaRPr lang="es-CO" sz="2800" b="1" dirty="0">
              <a:solidFill>
                <a:schemeClr val="bg1"/>
              </a:solidFill>
              <a:latin typeface="Arial Narrow" pitchFamily="34" charset="0"/>
            </a:endParaRPr>
          </a:p>
        </p:txBody>
      </p:sp>
      <p:sp>
        <p:nvSpPr>
          <p:cNvPr id="9" name="Subtítulo 3"/>
          <p:cNvSpPr txBox="1">
            <a:spLocks/>
          </p:cNvSpPr>
          <p:nvPr/>
        </p:nvSpPr>
        <p:spPr>
          <a:xfrm>
            <a:off x="990802" y="704550"/>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36" name="5 Marcador de contenido"/>
          <p:cNvSpPr txBox="1">
            <a:spLocks/>
          </p:cNvSpPr>
          <p:nvPr/>
        </p:nvSpPr>
        <p:spPr>
          <a:xfrm>
            <a:off x="464896" y="630542"/>
            <a:ext cx="8229600" cy="450594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9728" indent="0">
              <a:buFont typeface="Arial" panose="020B0604020202020204" pitchFamily="34" charset="0"/>
              <a:buNone/>
            </a:pPr>
            <a:endParaRPr lang="es-CO" smtClean="0">
              <a:latin typeface="Arial Narrow" pitchFamily="34" charset="0"/>
            </a:endParaRPr>
          </a:p>
          <a:p>
            <a:pPr>
              <a:buFont typeface="Wingdings" pitchFamily="2" charset="2"/>
              <a:buChar char="ü"/>
            </a:pPr>
            <a:endParaRPr lang="es-CO" smtClean="0">
              <a:latin typeface="Arial Narrow" pitchFamily="34" charset="0"/>
            </a:endParaRPr>
          </a:p>
          <a:p>
            <a:pPr>
              <a:buFont typeface="Wingdings" pitchFamily="2" charset="2"/>
              <a:buChar char="ü"/>
            </a:pPr>
            <a:endParaRPr lang="es-CO" smtClean="0">
              <a:solidFill>
                <a:srgbClr val="FF0000"/>
              </a:solidFill>
              <a:latin typeface="Arial Narrow" pitchFamily="34" charset="0"/>
            </a:endParaRPr>
          </a:p>
          <a:p>
            <a:pPr>
              <a:buFont typeface="Wingdings" pitchFamily="2" charset="2"/>
              <a:buChar char="ü"/>
            </a:pPr>
            <a:endParaRPr lang="es-CO" smtClean="0">
              <a:solidFill>
                <a:srgbClr val="FF0000"/>
              </a:solidFill>
              <a:latin typeface="Arial Narrow" pitchFamily="34" charset="0"/>
            </a:endParaRPr>
          </a:p>
          <a:p>
            <a:pPr>
              <a:buFont typeface="Wingdings" pitchFamily="2" charset="2"/>
              <a:buChar char="ü"/>
            </a:pPr>
            <a:endParaRPr lang="es-CO" dirty="0" smtClean="0">
              <a:latin typeface="Arial Narrow" pitchFamily="34" charset="0"/>
            </a:endParaRPr>
          </a:p>
        </p:txBody>
      </p:sp>
      <p:graphicFrame>
        <p:nvGraphicFramePr>
          <p:cNvPr id="8" name="7 Tabla"/>
          <p:cNvGraphicFramePr>
            <a:graphicFrameLocks noGrp="1"/>
          </p:cNvGraphicFramePr>
          <p:nvPr>
            <p:extLst>
              <p:ext uri="{D42A27DB-BD31-4B8C-83A1-F6EECF244321}">
                <p14:modId xmlns:p14="http://schemas.microsoft.com/office/powerpoint/2010/main" val="1700913469"/>
              </p:ext>
            </p:extLst>
          </p:nvPr>
        </p:nvGraphicFramePr>
        <p:xfrm>
          <a:off x="1043608" y="1070675"/>
          <a:ext cx="7375083" cy="4355443"/>
        </p:xfrm>
        <a:graphic>
          <a:graphicData uri="http://schemas.openxmlformats.org/drawingml/2006/table">
            <a:tbl>
              <a:tblPr/>
              <a:tblGrid>
                <a:gridCol w="230609"/>
                <a:gridCol w="1397548"/>
                <a:gridCol w="2734246"/>
                <a:gridCol w="3012680"/>
              </a:tblGrid>
              <a:tr h="269263">
                <a:tc>
                  <a:txBody>
                    <a:bodyPr/>
                    <a:lstStyle/>
                    <a:p>
                      <a:pPr>
                        <a:lnSpc>
                          <a:spcPct val="107000"/>
                        </a:lnSpc>
                        <a:spcAft>
                          <a:spcPts val="0"/>
                        </a:spcAft>
                      </a:pPr>
                      <a:endParaRPr lang="es-CO" sz="1400" dirty="0">
                        <a:solidFill>
                          <a:schemeClr val="tx1"/>
                        </a:solidFill>
                        <a:latin typeface="Arial Narrow" pitchFamily="34" charset="0"/>
                        <a:ea typeface="Calibri"/>
                        <a:cs typeface="Times New Roman"/>
                      </a:endParaRPr>
                    </a:p>
                  </a:txBody>
                  <a:tcPr marL="62917" marR="62917" marT="0" marB="0">
                    <a:lnL>
                      <a:noFill/>
                    </a:lnL>
                    <a:lnR>
                      <a:no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tcPr>
                </a:tc>
                <a:tc>
                  <a:txBody>
                    <a:bodyPr/>
                    <a:lstStyle/>
                    <a:p>
                      <a:pPr algn="ctr">
                        <a:lnSpc>
                          <a:spcPct val="107000"/>
                        </a:lnSpc>
                        <a:spcAft>
                          <a:spcPts val="0"/>
                        </a:spcAft>
                      </a:pPr>
                      <a:r>
                        <a:rPr lang="es-CO" sz="1400" b="1">
                          <a:solidFill>
                            <a:schemeClr val="tx1"/>
                          </a:solidFill>
                          <a:latin typeface="Arial Narrow" pitchFamily="34" charset="0"/>
                          <a:ea typeface="Calibri"/>
                          <a:cs typeface="Times New Roman"/>
                        </a:rPr>
                        <a:t>Actividad</a:t>
                      </a:r>
                      <a:endParaRPr lang="es-CO" sz="1400">
                        <a:solidFill>
                          <a:schemeClr val="tx1"/>
                        </a:solidFill>
                        <a:latin typeface="Arial Narrow" pitchFamily="34" charset="0"/>
                        <a:ea typeface="Calibri"/>
                        <a:cs typeface="Times New Roman"/>
                      </a:endParaRPr>
                    </a:p>
                  </a:txBody>
                  <a:tcPr marL="62917" marR="62917" marT="0" marB="0">
                    <a:lnL>
                      <a:noFill/>
                    </a:lnL>
                    <a:lnR>
                      <a:no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tcPr>
                </a:tc>
                <a:tc>
                  <a:txBody>
                    <a:bodyPr/>
                    <a:lstStyle/>
                    <a:p>
                      <a:pPr algn="ctr">
                        <a:lnSpc>
                          <a:spcPct val="107000"/>
                        </a:lnSpc>
                        <a:spcAft>
                          <a:spcPts val="0"/>
                        </a:spcAft>
                      </a:pPr>
                      <a:r>
                        <a:rPr lang="es-CO" sz="1400" b="1" dirty="0">
                          <a:solidFill>
                            <a:schemeClr val="tx1"/>
                          </a:solidFill>
                          <a:latin typeface="Arial Narrow" pitchFamily="34" charset="0"/>
                          <a:ea typeface="Calibri"/>
                          <a:cs typeface="Times New Roman"/>
                        </a:rPr>
                        <a:t>Observación</a:t>
                      </a:r>
                      <a:endParaRPr lang="es-CO" sz="1400" dirty="0">
                        <a:solidFill>
                          <a:schemeClr val="tx1"/>
                        </a:solidFill>
                        <a:latin typeface="Arial Narrow" pitchFamily="34" charset="0"/>
                        <a:ea typeface="Calibri"/>
                        <a:cs typeface="Times New Roman"/>
                      </a:endParaRPr>
                    </a:p>
                  </a:txBody>
                  <a:tcPr marL="62917" marR="62917" marT="0" marB="0">
                    <a:lnL>
                      <a:noFill/>
                    </a:lnL>
                    <a:lnR>
                      <a:no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tcPr>
                </a:tc>
                <a:tc>
                  <a:txBody>
                    <a:bodyPr/>
                    <a:lstStyle/>
                    <a:p>
                      <a:pPr algn="ctr">
                        <a:lnSpc>
                          <a:spcPct val="107000"/>
                        </a:lnSpc>
                        <a:spcAft>
                          <a:spcPts val="0"/>
                        </a:spcAft>
                      </a:pPr>
                      <a:r>
                        <a:rPr lang="es-CO" sz="1400" b="1">
                          <a:solidFill>
                            <a:schemeClr val="tx1"/>
                          </a:solidFill>
                          <a:latin typeface="Arial Narrow" pitchFamily="34" charset="0"/>
                          <a:ea typeface="Calibri"/>
                          <a:cs typeface="Times New Roman"/>
                        </a:rPr>
                        <a:t>Resultado</a:t>
                      </a:r>
                      <a:endParaRPr lang="es-CO" sz="1400">
                        <a:solidFill>
                          <a:schemeClr val="tx1"/>
                        </a:solidFill>
                        <a:latin typeface="Arial Narrow" pitchFamily="34" charset="0"/>
                        <a:ea typeface="Calibri"/>
                        <a:cs typeface="Times New Roman"/>
                      </a:endParaRPr>
                    </a:p>
                  </a:txBody>
                  <a:tcPr marL="62917" marR="62917" marT="0" marB="0">
                    <a:lnL>
                      <a:noFill/>
                    </a:lnL>
                    <a:lnR>
                      <a:no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tcPr>
                </a:tc>
              </a:tr>
              <a:tr h="538527">
                <a:tc>
                  <a:txBody>
                    <a:bodyPr/>
                    <a:lstStyle/>
                    <a:p>
                      <a:pPr>
                        <a:lnSpc>
                          <a:spcPct val="107000"/>
                        </a:lnSpc>
                        <a:spcAft>
                          <a:spcPts val="0"/>
                        </a:spcAft>
                      </a:pPr>
                      <a:r>
                        <a:rPr lang="es-CO" sz="1400" b="1">
                          <a:solidFill>
                            <a:schemeClr val="tx1"/>
                          </a:solidFill>
                          <a:latin typeface="Arial Narrow" pitchFamily="34" charset="0"/>
                          <a:ea typeface="Calibri"/>
                          <a:cs typeface="Times New Roman"/>
                        </a:rPr>
                        <a:t>1</a:t>
                      </a:r>
                      <a:endParaRPr lang="es-CO" sz="1400">
                        <a:solidFill>
                          <a:schemeClr val="tx1"/>
                        </a:solidFill>
                        <a:latin typeface="Arial Narrow" pitchFamily="34" charset="0"/>
                        <a:ea typeface="Calibri"/>
                        <a:cs typeface="Times New Roman"/>
                      </a:endParaRPr>
                    </a:p>
                  </a:txBody>
                  <a:tcPr marL="62917" marR="62917" marT="0" marB="0">
                    <a:lnL>
                      <a:noFill/>
                    </a:lnL>
                    <a:lnR>
                      <a:noFill/>
                    </a:lnR>
                    <a:lnT w="12700" cap="flat" cmpd="sng" algn="ctr">
                      <a:solidFill>
                        <a:srgbClr val="ED7D31"/>
                      </a:solidFill>
                      <a:prstDash val="solid"/>
                      <a:round/>
                      <a:headEnd type="none" w="med" len="med"/>
                      <a:tailEnd type="none" w="med" len="med"/>
                    </a:lnT>
                    <a:lnB>
                      <a:noFill/>
                    </a:lnB>
                    <a:solidFill>
                      <a:srgbClr val="FADECB"/>
                    </a:solidFill>
                  </a:tcPr>
                </a:tc>
                <a:tc>
                  <a:txBody>
                    <a:bodyPr/>
                    <a:lstStyle/>
                    <a:p>
                      <a:pPr>
                        <a:lnSpc>
                          <a:spcPct val="107000"/>
                        </a:lnSpc>
                        <a:spcAft>
                          <a:spcPts val="0"/>
                        </a:spcAft>
                      </a:pPr>
                      <a:r>
                        <a:rPr lang="es-CO" sz="1400" dirty="0">
                          <a:solidFill>
                            <a:schemeClr val="tx1"/>
                          </a:solidFill>
                          <a:latin typeface="Arial Narrow" pitchFamily="34" charset="0"/>
                          <a:ea typeface="Calibri"/>
                          <a:cs typeface="Times New Roman"/>
                        </a:rPr>
                        <a:t>Recolección de información primaria</a:t>
                      </a:r>
                    </a:p>
                  </a:txBody>
                  <a:tcPr marL="62917" marR="62917" marT="0" marB="0" anchor="ctr">
                    <a:lnL>
                      <a:noFill/>
                    </a:lnL>
                    <a:lnR>
                      <a:noFill/>
                    </a:lnR>
                    <a:lnT w="12700" cap="flat" cmpd="sng" algn="ctr">
                      <a:solidFill>
                        <a:srgbClr val="ED7D31"/>
                      </a:solidFill>
                      <a:prstDash val="solid"/>
                      <a:round/>
                      <a:headEnd type="none" w="med" len="med"/>
                      <a:tailEnd type="none" w="med" len="med"/>
                    </a:lnT>
                    <a:lnB>
                      <a:noFill/>
                    </a:lnB>
                    <a:solidFill>
                      <a:srgbClr val="FADECB"/>
                    </a:solidFill>
                  </a:tcPr>
                </a:tc>
                <a:tc>
                  <a:txBody>
                    <a:bodyPr/>
                    <a:lstStyle/>
                    <a:p>
                      <a:pPr algn="just">
                        <a:lnSpc>
                          <a:spcPct val="107000"/>
                        </a:lnSpc>
                        <a:spcAft>
                          <a:spcPts val="0"/>
                        </a:spcAft>
                      </a:pPr>
                      <a:r>
                        <a:rPr lang="es-CO" sz="1400">
                          <a:solidFill>
                            <a:schemeClr val="tx1"/>
                          </a:solidFill>
                          <a:latin typeface="Arial Narrow" pitchFamily="34" charset="0"/>
                          <a:ea typeface="Calibri"/>
                          <a:cs typeface="Times New Roman"/>
                        </a:rPr>
                        <a:t>Se debe solicitar a la ANM shape de los trámites y títulos vigentes</a:t>
                      </a:r>
                    </a:p>
                  </a:txBody>
                  <a:tcPr marL="62917" marR="62917" marT="0" marB="0">
                    <a:lnL>
                      <a:noFill/>
                    </a:lnL>
                    <a:lnR>
                      <a:noFill/>
                    </a:lnR>
                    <a:lnT w="12700" cap="flat" cmpd="sng" algn="ctr">
                      <a:solidFill>
                        <a:srgbClr val="ED7D31"/>
                      </a:solidFill>
                      <a:prstDash val="solid"/>
                      <a:round/>
                      <a:headEnd type="none" w="med" len="med"/>
                      <a:tailEnd type="none" w="med" len="med"/>
                    </a:lnT>
                    <a:lnB>
                      <a:noFill/>
                    </a:lnB>
                    <a:solidFill>
                      <a:srgbClr val="FADECB"/>
                    </a:solidFill>
                  </a:tcPr>
                </a:tc>
                <a:tc>
                  <a:txBody>
                    <a:bodyPr/>
                    <a:lstStyle/>
                    <a:p>
                      <a:pPr algn="just">
                        <a:lnSpc>
                          <a:spcPct val="107000"/>
                        </a:lnSpc>
                        <a:spcAft>
                          <a:spcPts val="0"/>
                        </a:spcAft>
                      </a:pPr>
                      <a:r>
                        <a:rPr lang="es-CO" sz="1400">
                          <a:solidFill>
                            <a:schemeClr val="tx1"/>
                          </a:solidFill>
                          <a:latin typeface="Arial Narrow" pitchFamily="34" charset="0"/>
                          <a:ea typeface="Calibri"/>
                          <a:cs typeface="Times New Roman"/>
                        </a:rPr>
                        <a:t>Obtención de 2 shape, uno con los títulos vigentes y otro los trámites (propuestas de contrato, solicitud de formalización y autorizaciones temporales </a:t>
                      </a:r>
                    </a:p>
                  </a:txBody>
                  <a:tcPr marL="62917" marR="62917" marT="0" marB="0">
                    <a:lnL>
                      <a:noFill/>
                    </a:lnL>
                    <a:lnR>
                      <a:noFill/>
                    </a:lnR>
                    <a:lnT w="12700" cap="flat" cmpd="sng" algn="ctr">
                      <a:solidFill>
                        <a:srgbClr val="ED7D31"/>
                      </a:solidFill>
                      <a:prstDash val="solid"/>
                      <a:round/>
                      <a:headEnd type="none" w="med" len="med"/>
                      <a:tailEnd type="none" w="med" len="med"/>
                    </a:lnT>
                    <a:lnB>
                      <a:noFill/>
                    </a:lnB>
                    <a:solidFill>
                      <a:srgbClr val="FADECB"/>
                    </a:solidFill>
                  </a:tcPr>
                </a:tc>
              </a:tr>
              <a:tr h="807790">
                <a:tc>
                  <a:txBody>
                    <a:bodyPr/>
                    <a:lstStyle/>
                    <a:p>
                      <a:pPr>
                        <a:lnSpc>
                          <a:spcPct val="107000"/>
                        </a:lnSpc>
                        <a:spcAft>
                          <a:spcPts val="0"/>
                        </a:spcAft>
                      </a:pPr>
                      <a:r>
                        <a:rPr lang="es-CO" sz="1400" b="1">
                          <a:solidFill>
                            <a:schemeClr val="tx1"/>
                          </a:solidFill>
                          <a:latin typeface="Arial Narrow" pitchFamily="34" charset="0"/>
                          <a:ea typeface="Calibri"/>
                          <a:cs typeface="Times New Roman"/>
                        </a:rPr>
                        <a:t>2</a:t>
                      </a:r>
                      <a:endParaRPr lang="es-CO" sz="1400">
                        <a:solidFill>
                          <a:schemeClr val="tx1"/>
                        </a:solidFill>
                        <a:latin typeface="Arial Narrow" pitchFamily="34" charset="0"/>
                        <a:ea typeface="Calibri"/>
                        <a:cs typeface="Times New Roman"/>
                      </a:endParaRPr>
                    </a:p>
                  </a:txBody>
                  <a:tcPr marL="62917" marR="62917" marT="0" marB="0">
                    <a:lnL>
                      <a:noFill/>
                    </a:lnL>
                    <a:lnR>
                      <a:noFill/>
                    </a:lnR>
                    <a:lnT>
                      <a:noFill/>
                    </a:lnT>
                    <a:lnB>
                      <a:noFill/>
                    </a:lnB>
                  </a:tcPr>
                </a:tc>
                <a:tc>
                  <a:txBody>
                    <a:bodyPr/>
                    <a:lstStyle/>
                    <a:p>
                      <a:pPr>
                        <a:lnSpc>
                          <a:spcPct val="107000"/>
                        </a:lnSpc>
                        <a:spcAft>
                          <a:spcPts val="0"/>
                        </a:spcAft>
                      </a:pPr>
                      <a:r>
                        <a:rPr lang="es-CO" sz="1400">
                          <a:solidFill>
                            <a:schemeClr val="tx1"/>
                          </a:solidFill>
                          <a:latin typeface="Arial Narrow" pitchFamily="34" charset="0"/>
                          <a:ea typeface="Calibri"/>
                          <a:cs typeface="Times New Roman"/>
                        </a:rPr>
                        <a:t>Organización de la información</a:t>
                      </a:r>
                    </a:p>
                  </a:txBody>
                  <a:tcPr marL="62917" marR="62917" marT="0" marB="0" anchor="ctr">
                    <a:lnL>
                      <a:noFill/>
                    </a:lnL>
                    <a:lnR>
                      <a:noFill/>
                    </a:lnR>
                    <a:lnT>
                      <a:noFill/>
                    </a:lnT>
                    <a:lnB>
                      <a:noFill/>
                    </a:lnB>
                  </a:tcPr>
                </a:tc>
                <a:tc>
                  <a:txBody>
                    <a:bodyPr/>
                    <a:lstStyle/>
                    <a:p>
                      <a:pPr algn="just">
                        <a:lnSpc>
                          <a:spcPct val="107000"/>
                        </a:lnSpc>
                        <a:spcAft>
                          <a:spcPts val="0"/>
                        </a:spcAft>
                      </a:pPr>
                      <a:r>
                        <a:rPr lang="es-CO" sz="1400">
                          <a:solidFill>
                            <a:schemeClr val="tx1"/>
                          </a:solidFill>
                          <a:latin typeface="Arial Narrow" pitchFamily="34" charset="0"/>
                          <a:ea typeface="Calibri"/>
                          <a:cs typeface="Times New Roman"/>
                        </a:rPr>
                        <a:t>Elaboración e impresión de los planos, los cuales contendrán: títulos, propuestas, áreas estratégicas mineras, áreas excluibles de minería</a:t>
                      </a:r>
                    </a:p>
                  </a:txBody>
                  <a:tcPr marL="62917" marR="62917" marT="0" marB="0">
                    <a:lnL>
                      <a:noFill/>
                    </a:lnL>
                    <a:lnR>
                      <a:noFill/>
                    </a:lnR>
                    <a:lnT>
                      <a:noFill/>
                    </a:lnT>
                    <a:lnB>
                      <a:noFill/>
                    </a:lnB>
                  </a:tcPr>
                </a:tc>
                <a:tc>
                  <a:txBody>
                    <a:bodyPr/>
                    <a:lstStyle/>
                    <a:p>
                      <a:pPr algn="just">
                        <a:lnSpc>
                          <a:spcPct val="107000"/>
                        </a:lnSpc>
                        <a:spcAft>
                          <a:spcPts val="0"/>
                        </a:spcAft>
                      </a:pPr>
                      <a:r>
                        <a:rPr lang="es-CO" sz="1400">
                          <a:solidFill>
                            <a:schemeClr val="tx1"/>
                          </a:solidFill>
                          <a:latin typeface="Arial Narrow" pitchFamily="34" charset="0"/>
                          <a:ea typeface="Calibri"/>
                          <a:cs typeface="Times New Roman"/>
                        </a:rPr>
                        <a:t>Plano de cada municipio</a:t>
                      </a:r>
                    </a:p>
                  </a:txBody>
                  <a:tcPr marL="62917" marR="62917" marT="0" marB="0">
                    <a:lnL>
                      <a:noFill/>
                    </a:lnL>
                    <a:lnR>
                      <a:noFill/>
                    </a:lnR>
                    <a:lnT>
                      <a:noFill/>
                    </a:lnT>
                    <a:lnB>
                      <a:noFill/>
                    </a:lnB>
                  </a:tcPr>
                </a:tc>
              </a:tr>
              <a:tr h="942422">
                <a:tc>
                  <a:txBody>
                    <a:bodyPr/>
                    <a:lstStyle/>
                    <a:p>
                      <a:pPr>
                        <a:lnSpc>
                          <a:spcPct val="107000"/>
                        </a:lnSpc>
                        <a:spcAft>
                          <a:spcPts val="0"/>
                        </a:spcAft>
                      </a:pPr>
                      <a:r>
                        <a:rPr lang="es-CO" sz="1400" b="1">
                          <a:solidFill>
                            <a:schemeClr val="tx1"/>
                          </a:solidFill>
                          <a:latin typeface="Arial Narrow" pitchFamily="34" charset="0"/>
                          <a:ea typeface="Calibri"/>
                          <a:cs typeface="Times New Roman"/>
                        </a:rPr>
                        <a:t>3</a:t>
                      </a:r>
                      <a:endParaRPr lang="es-CO" sz="1400">
                        <a:solidFill>
                          <a:schemeClr val="tx1"/>
                        </a:solidFill>
                        <a:latin typeface="Arial Narrow" pitchFamily="34" charset="0"/>
                        <a:ea typeface="Calibri"/>
                        <a:cs typeface="Times New Roman"/>
                      </a:endParaRPr>
                    </a:p>
                  </a:txBody>
                  <a:tcPr marL="62917" marR="62917" marT="0" marB="0">
                    <a:lnL>
                      <a:noFill/>
                    </a:lnL>
                    <a:lnR>
                      <a:noFill/>
                    </a:lnR>
                    <a:lnT>
                      <a:noFill/>
                    </a:lnT>
                    <a:lnB>
                      <a:noFill/>
                    </a:lnB>
                    <a:solidFill>
                      <a:srgbClr val="FADECB"/>
                    </a:solidFill>
                  </a:tcPr>
                </a:tc>
                <a:tc>
                  <a:txBody>
                    <a:bodyPr/>
                    <a:lstStyle/>
                    <a:p>
                      <a:pPr>
                        <a:lnSpc>
                          <a:spcPct val="107000"/>
                        </a:lnSpc>
                        <a:spcAft>
                          <a:spcPts val="0"/>
                        </a:spcAft>
                      </a:pPr>
                      <a:r>
                        <a:rPr lang="es-CO" sz="1400">
                          <a:solidFill>
                            <a:schemeClr val="tx1"/>
                          </a:solidFill>
                          <a:latin typeface="Arial Narrow" pitchFamily="34" charset="0"/>
                          <a:ea typeface="Calibri"/>
                          <a:cs typeface="Times New Roman"/>
                        </a:rPr>
                        <a:t>Capacitación Subregiones</a:t>
                      </a:r>
                    </a:p>
                  </a:txBody>
                  <a:tcPr marL="62917" marR="62917" marT="0" marB="0" anchor="ctr">
                    <a:lnL>
                      <a:noFill/>
                    </a:lnL>
                    <a:lnR>
                      <a:noFill/>
                    </a:lnR>
                    <a:lnT>
                      <a:noFill/>
                    </a:lnT>
                    <a:lnB>
                      <a:noFill/>
                    </a:lnB>
                    <a:solidFill>
                      <a:srgbClr val="FADECB"/>
                    </a:solidFill>
                  </a:tcPr>
                </a:tc>
                <a:tc>
                  <a:txBody>
                    <a:bodyPr/>
                    <a:lstStyle/>
                    <a:p>
                      <a:pPr algn="just">
                        <a:lnSpc>
                          <a:spcPct val="107000"/>
                        </a:lnSpc>
                        <a:spcAft>
                          <a:spcPts val="0"/>
                        </a:spcAft>
                      </a:pPr>
                      <a:r>
                        <a:rPr lang="es-CO" sz="1400">
                          <a:solidFill>
                            <a:schemeClr val="tx1"/>
                          </a:solidFill>
                          <a:latin typeface="Arial Narrow" pitchFamily="34" charset="0"/>
                          <a:ea typeface="Calibri"/>
                          <a:cs typeface="Times New Roman"/>
                        </a:rPr>
                        <a:t>El orden de las capacitaciones es el siguiente: Occidente, Urabá, Suroeste, Oriente, Magdalena Medio, Nordeste, Norte, Bajo Cauce y Valle de Aburrá</a:t>
                      </a:r>
                    </a:p>
                  </a:txBody>
                  <a:tcPr marL="62917" marR="62917" marT="0" marB="0">
                    <a:lnL>
                      <a:noFill/>
                    </a:lnL>
                    <a:lnR>
                      <a:noFill/>
                    </a:lnR>
                    <a:lnT>
                      <a:noFill/>
                    </a:lnT>
                    <a:lnB>
                      <a:noFill/>
                    </a:lnB>
                    <a:solidFill>
                      <a:srgbClr val="FADECB"/>
                    </a:solidFill>
                  </a:tcPr>
                </a:tc>
                <a:tc>
                  <a:txBody>
                    <a:bodyPr/>
                    <a:lstStyle/>
                    <a:p>
                      <a:pPr algn="just">
                        <a:lnSpc>
                          <a:spcPct val="107000"/>
                        </a:lnSpc>
                        <a:spcAft>
                          <a:spcPts val="0"/>
                        </a:spcAft>
                      </a:pPr>
                      <a:r>
                        <a:rPr lang="es-CO" sz="1400" dirty="0" smtClean="0">
                          <a:solidFill>
                            <a:schemeClr val="tx1"/>
                          </a:solidFill>
                          <a:latin typeface="Arial Narrow" pitchFamily="34" charset="0"/>
                          <a:ea typeface="Calibri"/>
                          <a:cs typeface="Times New Roman"/>
                        </a:rPr>
                        <a:t>Se entrego a cada Alcalde el</a:t>
                      </a:r>
                      <a:r>
                        <a:rPr lang="es-CO" sz="1400" baseline="0" dirty="0" smtClean="0">
                          <a:solidFill>
                            <a:schemeClr val="tx1"/>
                          </a:solidFill>
                          <a:latin typeface="Arial Narrow" pitchFamily="34" charset="0"/>
                          <a:ea typeface="Calibri"/>
                          <a:cs typeface="Times New Roman"/>
                        </a:rPr>
                        <a:t> plano de su municipio, evento que se llevó a cabo el día </a:t>
                      </a:r>
                      <a:endParaRPr lang="es-CO" sz="1400" dirty="0">
                        <a:solidFill>
                          <a:schemeClr val="tx1"/>
                        </a:solidFill>
                        <a:latin typeface="Arial Narrow" pitchFamily="34" charset="0"/>
                        <a:ea typeface="Calibri"/>
                        <a:cs typeface="Times New Roman"/>
                      </a:endParaRPr>
                    </a:p>
                  </a:txBody>
                  <a:tcPr marL="62917" marR="62917" marT="0" marB="0">
                    <a:lnL>
                      <a:noFill/>
                    </a:lnL>
                    <a:lnR>
                      <a:noFill/>
                    </a:lnR>
                    <a:lnT>
                      <a:noFill/>
                    </a:lnT>
                    <a:lnB>
                      <a:noFill/>
                    </a:lnB>
                    <a:solidFill>
                      <a:srgbClr val="FADECB"/>
                    </a:solidFill>
                  </a:tcPr>
                </a:tc>
              </a:tr>
              <a:tr h="1077053">
                <a:tc>
                  <a:txBody>
                    <a:bodyPr/>
                    <a:lstStyle/>
                    <a:p>
                      <a:pPr>
                        <a:lnSpc>
                          <a:spcPct val="107000"/>
                        </a:lnSpc>
                        <a:spcAft>
                          <a:spcPts val="0"/>
                        </a:spcAft>
                      </a:pPr>
                      <a:r>
                        <a:rPr lang="es-CO" sz="1400" b="1">
                          <a:solidFill>
                            <a:schemeClr val="tx1"/>
                          </a:solidFill>
                          <a:latin typeface="Arial Narrow" pitchFamily="34" charset="0"/>
                          <a:ea typeface="Calibri"/>
                          <a:cs typeface="Times New Roman"/>
                        </a:rPr>
                        <a:t>4</a:t>
                      </a:r>
                      <a:endParaRPr lang="es-CO" sz="1400">
                        <a:solidFill>
                          <a:schemeClr val="tx1"/>
                        </a:solidFill>
                        <a:latin typeface="Arial Narrow" pitchFamily="34" charset="0"/>
                        <a:ea typeface="Calibri"/>
                        <a:cs typeface="Times New Roman"/>
                      </a:endParaRPr>
                    </a:p>
                  </a:txBody>
                  <a:tcPr marL="62917" marR="62917" marT="0" marB="0">
                    <a:lnL>
                      <a:noFill/>
                    </a:lnL>
                    <a:lnR>
                      <a:noFill/>
                    </a:lnR>
                    <a:lnT>
                      <a:noFill/>
                    </a:lnT>
                    <a:lnB w="12700" cap="flat" cmpd="sng" algn="ctr">
                      <a:solidFill>
                        <a:srgbClr val="ED7D31"/>
                      </a:solidFill>
                      <a:prstDash val="solid"/>
                      <a:round/>
                      <a:headEnd type="none" w="med" len="med"/>
                      <a:tailEnd type="none" w="med" len="med"/>
                    </a:lnB>
                  </a:tcPr>
                </a:tc>
                <a:tc>
                  <a:txBody>
                    <a:bodyPr/>
                    <a:lstStyle/>
                    <a:p>
                      <a:pPr>
                        <a:lnSpc>
                          <a:spcPct val="107000"/>
                        </a:lnSpc>
                        <a:spcAft>
                          <a:spcPts val="0"/>
                        </a:spcAft>
                      </a:pPr>
                      <a:r>
                        <a:rPr lang="es-CO" sz="1400">
                          <a:solidFill>
                            <a:schemeClr val="tx1"/>
                          </a:solidFill>
                          <a:latin typeface="Arial Narrow" pitchFamily="34" charset="0"/>
                          <a:ea typeface="Calibri"/>
                          <a:cs typeface="Times New Roman"/>
                        </a:rPr>
                        <a:t>Enlaces </a:t>
                      </a:r>
                    </a:p>
                  </a:txBody>
                  <a:tcPr marL="62917" marR="62917" marT="0" marB="0" anchor="ctr">
                    <a:lnL>
                      <a:noFill/>
                    </a:lnL>
                    <a:lnR>
                      <a:noFill/>
                    </a:lnR>
                    <a:lnT>
                      <a:noFill/>
                    </a:lnT>
                    <a:lnB w="12700" cap="flat" cmpd="sng" algn="ctr">
                      <a:solidFill>
                        <a:srgbClr val="ED7D31"/>
                      </a:solidFill>
                      <a:prstDash val="solid"/>
                      <a:round/>
                      <a:headEnd type="none" w="med" len="med"/>
                      <a:tailEnd type="none" w="med" len="med"/>
                    </a:lnB>
                  </a:tcPr>
                </a:tc>
                <a:tc>
                  <a:txBody>
                    <a:bodyPr/>
                    <a:lstStyle/>
                    <a:p>
                      <a:pPr algn="just">
                        <a:lnSpc>
                          <a:spcPct val="107000"/>
                        </a:lnSpc>
                        <a:spcAft>
                          <a:spcPts val="0"/>
                        </a:spcAft>
                      </a:pPr>
                      <a:r>
                        <a:rPr lang="es-CO" sz="1400" dirty="0">
                          <a:solidFill>
                            <a:schemeClr val="tx1"/>
                          </a:solidFill>
                          <a:latin typeface="Arial Narrow" pitchFamily="34" charset="0"/>
                          <a:ea typeface="Calibri"/>
                          <a:cs typeface="Times New Roman"/>
                        </a:rPr>
                        <a:t>Se definirá un enlace por subregión, entre los ingenieros de la Dirección de Titulación Minera para la atención y revisión de información de manera previa a la radicación de la Autorización Temporal</a:t>
                      </a:r>
                    </a:p>
                  </a:txBody>
                  <a:tcPr marL="62917" marR="62917" marT="0" marB="0">
                    <a:lnL>
                      <a:noFill/>
                    </a:lnL>
                    <a:lnR>
                      <a:noFill/>
                    </a:lnR>
                    <a:lnT>
                      <a:noFill/>
                    </a:lnT>
                    <a:lnB w="12700" cap="flat" cmpd="sng" algn="ctr">
                      <a:solidFill>
                        <a:srgbClr val="ED7D31"/>
                      </a:solidFill>
                      <a:prstDash val="solid"/>
                      <a:round/>
                      <a:headEnd type="none" w="med" len="med"/>
                      <a:tailEnd type="none" w="med" len="med"/>
                    </a:lnB>
                  </a:tcPr>
                </a:tc>
                <a:tc>
                  <a:txBody>
                    <a:bodyPr/>
                    <a:lstStyle/>
                    <a:p>
                      <a:pPr algn="just">
                        <a:lnSpc>
                          <a:spcPct val="107000"/>
                        </a:lnSpc>
                        <a:spcAft>
                          <a:spcPts val="0"/>
                        </a:spcAft>
                      </a:pPr>
                      <a:r>
                        <a:rPr lang="es-CO" sz="1400" dirty="0" smtClean="0">
                          <a:solidFill>
                            <a:schemeClr val="tx1"/>
                          </a:solidFill>
                          <a:latin typeface="Arial Narrow" pitchFamily="34" charset="0"/>
                          <a:ea typeface="Calibri"/>
                          <a:cs typeface="Times New Roman"/>
                        </a:rPr>
                        <a:t>Tenemos</a:t>
                      </a:r>
                      <a:r>
                        <a:rPr lang="es-CO" sz="1400" baseline="0" dirty="0" smtClean="0">
                          <a:solidFill>
                            <a:schemeClr val="tx1"/>
                          </a:solidFill>
                          <a:latin typeface="Arial Narrow" pitchFamily="34" charset="0"/>
                          <a:ea typeface="Calibri"/>
                          <a:cs typeface="Times New Roman"/>
                        </a:rPr>
                        <a:t> como enlace en la Secretaría de Minas a la Ingeniera Katherine Hernández</a:t>
                      </a:r>
                      <a:endParaRPr lang="es-CO" sz="1400" dirty="0">
                        <a:solidFill>
                          <a:schemeClr val="tx1"/>
                        </a:solidFill>
                        <a:latin typeface="Arial Narrow" pitchFamily="34" charset="0"/>
                        <a:ea typeface="Calibri"/>
                        <a:cs typeface="Times New Roman"/>
                      </a:endParaRPr>
                    </a:p>
                  </a:txBody>
                  <a:tcPr marL="62917" marR="62917" marT="0" marB="0">
                    <a:lnL>
                      <a:noFill/>
                    </a:lnL>
                    <a:lnR>
                      <a:noFill/>
                    </a:lnR>
                    <a:lnT>
                      <a:noFill/>
                    </a:lnT>
                    <a:lnB w="12700" cap="flat" cmpd="sng" algn="ctr">
                      <a:solidFill>
                        <a:srgbClr val="ED7D3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73969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4 Rectángulo redondeado"/>
          <p:cNvSpPr/>
          <p:nvPr/>
        </p:nvSpPr>
        <p:spPr>
          <a:xfrm>
            <a:off x="1151902" y="213755"/>
            <a:ext cx="7985723" cy="437243"/>
          </a:xfrm>
          <a:prstGeom prst="roundRect">
            <a:avLst/>
          </a:prstGeom>
          <a:solidFill>
            <a:srgbClr val="C00000"/>
          </a:solidFill>
          <a:ln>
            <a:solidFill>
              <a:srgbClr val="C00000"/>
            </a:solidFill>
          </a:ln>
        </p:spPr>
        <p:style>
          <a:lnRef idx="1">
            <a:schemeClr val="accent6"/>
          </a:lnRef>
          <a:fillRef idx="2">
            <a:schemeClr val="accent6"/>
          </a:fillRef>
          <a:effectRef idx="1">
            <a:schemeClr val="accent6"/>
          </a:effectRef>
          <a:fontRef idx="minor">
            <a:schemeClr val="dk1"/>
          </a:fontRef>
        </p:style>
        <p:txBody>
          <a:bodyPr anchor="ctr"/>
          <a:lstStyle/>
          <a:p>
            <a:pPr algn="r"/>
            <a:r>
              <a:rPr lang="es-CO" sz="2800" b="1" dirty="0" smtClean="0">
                <a:solidFill>
                  <a:schemeClr val="bg1"/>
                </a:solidFill>
                <a:latin typeface="Arial Narrow" pitchFamily="34" charset="0"/>
              </a:rPr>
              <a:t>AUTORIZACIONES TEMPORALES</a:t>
            </a:r>
            <a:endParaRPr lang="es-CO" sz="2800" b="1" dirty="0">
              <a:solidFill>
                <a:schemeClr val="bg1"/>
              </a:solidFill>
              <a:latin typeface="Arial Narrow" pitchFamily="34" charset="0"/>
            </a:endParaRPr>
          </a:p>
        </p:txBody>
      </p:sp>
      <p:sp>
        <p:nvSpPr>
          <p:cNvPr id="9" name="Subtítulo 3"/>
          <p:cNvSpPr txBox="1">
            <a:spLocks/>
          </p:cNvSpPr>
          <p:nvPr/>
        </p:nvSpPr>
        <p:spPr>
          <a:xfrm>
            <a:off x="990802" y="704550"/>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36" name="5 Marcador de contenido"/>
          <p:cNvSpPr txBox="1">
            <a:spLocks/>
          </p:cNvSpPr>
          <p:nvPr/>
        </p:nvSpPr>
        <p:spPr>
          <a:xfrm>
            <a:off x="464896" y="630542"/>
            <a:ext cx="8229600" cy="450594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9728" indent="0">
              <a:buFont typeface="Arial" panose="020B0604020202020204" pitchFamily="34" charset="0"/>
              <a:buNone/>
            </a:pPr>
            <a:endParaRPr lang="es-CO" smtClean="0">
              <a:latin typeface="Arial Narrow" pitchFamily="34" charset="0"/>
            </a:endParaRPr>
          </a:p>
          <a:p>
            <a:pPr>
              <a:buFont typeface="Wingdings" pitchFamily="2" charset="2"/>
              <a:buChar char="ü"/>
            </a:pPr>
            <a:endParaRPr lang="es-CO" smtClean="0">
              <a:latin typeface="Arial Narrow" pitchFamily="34" charset="0"/>
            </a:endParaRPr>
          </a:p>
          <a:p>
            <a:pPr>
              <a:buFont typeface="Wingdings" pitchFamily="2" charset="2"/>
              <a:buChar char="ü"/>
            </a:pPr>
            <a:endParaRPr lang="es-CO" smtClean="0">
              <a:solidFill>
                <a:srgbClr val="FF0000"/>
              </a:solidFill>
              <a:latin typeface="Arial Narrow" pitchFamily="34" charset="0"/>
            </a:endParaRPr>
          </a:p>
          <a:p>
            <a:pPr>
              <a:buFont typeface="Wingdings" pitchFamily="2" charset="2"/>
              <a:buChar char="ü"/>
            </a:pPr>
            <a:endParaRPr lang="es-CO" smtClean="0">
              <a:solidFill>
                <a:srgbClr val="FF0000"/>
              </a:solidFill>
              <a:latin typeface="Arial Narrow" pitchFamily="34" charset="0"/>
            </a:endParaRPr>
          </a:p>
          <a:p>
            <a:pPr>
              <a:buFont typeface="Wingdings" pitchFamily="2" charset="2"/>
              <a:buChar char="ü"/>
            </a:pPr>
            <a:endParaRPr lang="es-CO" dirty="0" smtClean="0">
              <a:latin typeface="Arial Narrow" pitchFamily="34" charset="0"/>
            </a:endParaRPr>
          </a:p>
        </p:txBody>
      </p:sp>
      <p:sp>
        <p:nvSpPr>
          <p:cNvPr id="6" name="5 Rectángulo"/>
          <p:cNvSpPr/>
          <p:nvPr/>
        </p:nvSpPr>
        <p:spPr>
          <a:xfrm>
            <a:off x="742185" y="891374"/>
            <a:ext cx="7632848" cy="3046988"/>
          </a:xfrm>
          <a:prstGeom prst="rect">
            <a:avLst/>
          </a:prstGeom>
        </p:spPr>
        <p:txBody>
          <a:bodyPr wrap="square">
            <a:spAutoFit/>
          </a:bodyPr>
          <a:lstStyle/>
          <a:p>
            <a:pPr algn="just"/>
            <a:r>
              <a:rPr lang="es-CO" sz="2400" dirty="0">
                <a:solidFill>
                  <a:prstClr val="black"/>
                </a:solidFill>
                <a:latin typeface="Arial Narrow" pitchFamily="34" charset="0"/>
              </a:rPr>
              <a:t>En la vigencia 2017 se han otorgado </a:t>
            </a:r>
            <a:r>
              <a:rPr lang="es-CO" sz="2400" dirty="0" smtClean="0">
                <a:solidFill>
                  <a:prstClr val="black"/>
                </a:solidFill>
                <a:latin typeface="Arial Narrow" pitchFamily="34" charset="0"/>
              </a:rPr>
              <a:t>treinta y uno (31) </a:t>
            </a:r>
            <a:r>
              <a:rPr lang="es-CO" sz="2400" dirty="0">
                <a:solidFill>
                  <a:prstClr val="black"/>
                </a:solidFill>
                <a:latin typeface="Arial Narrow" pitchFamily="34" charset="0"/>
              </a:rPr>
              <a:t>Autorizaciones Temporales, veinticinco (25) de ellas presentadas en el año 2017</a:t>
            </a:r>
            <a:r>
              <a:rPr lang="es-CO" sz="2400" dirty="0" smtClean="0">
                <a:solidFill>
                  <a:prstClr val="black"/>
                </a:solidFill>
                <a:latin typeface="Arial Narrow" pitchFamily="34" charset="0"/>
              </a:rPr>
              <a:t>.</a:t>
            </a:r>
          </a:p>
          <a:p>
            <a:endParaRPr lang="es-CO" sz="2400" dirty="0">
              <a:solidFill>
                <a:prstClr val="black"/>
              </a:solidFill>
              <a:latin typeface="Arial Narrow" pitchFamily="34" charset="0"/>
            </a:endParaRPr>
          </a:p>
          <a:p>
            <a:r>
              <a:rPr lang="es-CO" sz="2400" dirty="0" smtClean="0">
                <a:solidFill>
                  <a:prstClr val="black"/>
                </a:solidFill>
                <a:latin typeface="Arial Narrow" pitchFamily="34" charset="0"/>
              </a:rPr>
              <a:t>Quince (15) autorizaciones temporales otorgadas a seis (6) municipios (Cáceres, Jardín, Liborina, San Andrés de Cuerquia, Sonsón y Tarazá) y diez y seis (16) a ocho (8) consorcios para la construcción de vías de la prosperidad.</a:t>
            </a:r>
          </a:p>
        </p:txBody>
      </p:sp>
      <p:graphicFrame>
        <p:nvGraphicFramePr>
          <p:cNvPr id="7" name="6 Tabla"/>
          <p:cNvGraphicFramePr>
            <a:graphicFrameLocks noGrp="1"/>
          </p:cNvGraphicFramePr>
          <p:nvPr>
            <p:extLst>
              <p:ext uri="{D42A27DB-BD31-4B8C-83A1-F6EECF244321}">
                <p14:modId xmlns:p14="http://schemas.microsoft.com/office/powerpoint/2010/main" val="3534913703"/>
              </p:ext>
            </p:extLst>
          </p:nvPr>
        </p:nvGraphicFramePr>
        <p:xfrm>
          <a:off x="2578768" y="4216793"/>
          <a:ext cx="4064000" cy="1188720"/>
        </p:xfrm>
        <a:graphic>
          <a:graphicData uri="http://schemas.openxmlformats.org/drawingml/2006/table">
            <a:tbl>
              <a:tblPr firstRow="1" bandRow="1">
                <a:tableStyleId>{21E4AEA4-8DFA-4A89-87EB-49C32662AFE0}</a:tableStyleId>
              </a:tblPr>
              <a:tblGrid>
                <a:gridCol w="2032000"/>
                <a:gridCol w="2032000"/>
              </a:tblGrid>
              <a:tr h="370840">
                <a:tc>
                  <a:txBody>
                    <a:bodyPr/>
                    <a:lstStyle/>
                    <a:p>
                      <a:r>
                        <a:rPr lang="es-CO" sz="2000" dirty="0" smtClean="0">
                          <a:solidFill>
                            <a:schemeClr val="tx1"/>
                          </a:solidFill>
                          <a:latin typeface="Arial Narrow" pitchFamily="34" charset="0"/>
                        </a:rPr>
                        <a:t>AÑO</a:t>
                      </a:r>
                      <a:endParaRPr lang="es-CO" sz="2000" dirty="0">
                        <a:solidFill>
                          <a:schemeClr val="tx1"/>
                        </a:solidFill>
                        <a:latin typeface="Arial Narrow" pitchFamily="34" charset="0"/>
                      </a:endParaRPr>
                    </a:p>
                  </a:txBody>
                  <a:tcPr/>
                </a:tc>
                <a:tc>
                  <a:txBody>
                    <a:bodyPr/>
                    <a:lstStyle/>
                    <a:p>
                      <a:r>
                        <a:rPr lang="es-CO" sz="2000" dirty="0" smtClean="0">
                          <a:solidFill>
                            <a:schemeClr val="tx1"/>
                          </a:solidFill>
                          <a:latin typeface="Arial Narrow" pitchFamily="34" charset="0"/>
                        </a:rPr>
                        <a:t>NÚMERO</a:t>
                      </a:r>
                      <a:endParaRPr lang="es-CO" sz="2000" dirty="0">
                        <a:solidFill>
                          <a:schemeClr val="tx1"/>
                        </a:solidFill>
                        <a:latin typeface="Arial Narrow" pitchFamily="34" charset="0"/>
                      </a:endParaRPr>
                    </a:p>
                  </a:txBody>
                  <a:tcPr/>
                </a:tc>
              </a:tr>
              <a:tr h="370840">
                <a:tc>
                  <a:txBody>
                    <a:bodyPr/>
                    <a:lstStyle/>
                    <a:p>
                      <a:r>
                        <a:rPr lang="es-CO" sz="2000" dirty="0" smtClean="0">
                          <a:solidFill>
                            <a:schemeClr val="tx1"/>
                          </a:solidFill>
                          <a:latin typeface="Arial Narrow" pitchFamily="34" charset="0"/>
                        </a:rPr>
                        <a:t>2016</a:t>
                      </a:r>
                      <a:endParaRPr lang="es-CO" sz="2000" dirty="0">
                        <a:solidFill>
                          <a:schemeClr val="tx1"/>
                        </a:solidFill>
                        <a:latin typeface="Arial Narrow" pitchFamily="34" charset="0"/>
                      </a:endParaRPr>
                    </a:p>
                  </a:txBody>
                  <a:tcPr/>
                </a:tc>
                <a:tc>
                  <a:txBody>
                    <a:bodyPr/>
                    <a:lstStyle/>
                    <a:p>
                      <a:r>
                        <a:rPr lang="es-CO" sz="2000" dirty="0" smtClean="0">
                          <a:solidFill>
                            <a:schemeClr val="tx1"/>
                          </a:solidFill>
                          <a:latin typeface="Arial Narrow" pitchFamily="34" charset="0"/>
                        </a:rPr>
                        <a:t>7</a:t>
                      </a:r>
                      <a:endParaRPr lang="es-CO" sz="2000" dirty="0">
                        <a:solidFill>
                          <a:schemeClr val="tx1"/>
                        </a:solidFill>
                        <a:latin typeface="Arial Narrow" pitchFamily="34" charset="0"/>
                      </a:endParaRPr>
                    </a:p>
                  </a:txBody>
                  <a:tcPr/>
                </a:tc>
              </a:tr>
              <a:tr h="370840">
                <a:tc>
                  <a:txBody>
                    <a:bodyPr/>
                    <a:lstStyle/>
                    <a:p>
                      <a:r>
                        <a:rPr lang="es-CO" sz="2000" dirty="0" smtClean="0">
                          <a:solidFill>
                            <a:schemeClr val="tx1"/>
                          </a:solidFill>
                          <a:latin typeface="Arial Narrow" pitchFamily="34" charset="0"/>
                        </a:rPr>
                        <a:t>2017</a:t>
                      </a:r>
                      <a:endParaRPr lang="es-CO" sz="2000" dirty="0">
                        <a:solidFill>
                          <a:schemeClr val="tx1"/>
                        </a:solidFill>
                        <a:latin typeface="Arial Narrow" pitchFamily="34" charset="0"/>
                      </a:endParaRPr>
                    </a:p>
                  </a:txBody>
                  <a:tcPr/>
                </a:tc>
                <a:tc>
                  <a:txBody>
                    <a:bodyPr/>
                    <a:lstStyle/>
                    <a:p>
                      <a:r>
                        <a:rPr lang="es-CO" sz="2000" dirty="0" smtClean="0">
                          <a:solidFill>
                            <a:schemeClr val="tx1"/>
                          </a:solidFill>
                          <a:latin typeface="Arial Narrow" pitchFamily="34" charset="0"/>
                        </a:rPr>
                        <a:t>31</a:t>
                      </a:r>
                      <a:endParaRPr lang="es-CO" sz="2000" dirty="0">
                        <a:solidFill>
                          <a:schemeClr val="tx1"/>
                        </a:solidFill>
                        <a:latin typeface="Arial Narrow" pitchFamily="34" charset="0"/>
                      </a:endParaRPr>
                    </a:p>
                  </a:txBody>
                  <a:tcPr/>
                </a:tc>
              </a:tr>
            </a:tbl>
          </a:graphicData>
        </a:graphic>
      </p:graphicFrame>
    </p:spTree>
    <p:extLst>
      <p:ext uri="{BB962C8B-B14F-4D97-AF65-F5344CB8AC3E}">
        <p14:creationId xmlns:p14="http://schemas.microsoft.com/office/powerpoint/2010/main" val="1879002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4 Rectángulo redondeado"/>
          <p:cNvSpPr/>
          <p:nvPr/>
        </p:nvSpPr>
        <p:spPr>
          <a:xfrm>
            <a:off x="1151902" y="213755"/>
            <a:ext cx="7985723" cy="437243"/>
          </a:xfrm>
          <a:prstGeom prst="roundRect">
            <a:avLst/>
          </a:prstGeom>
          <a:solidFill>
            <a:srgbClr val="C00000"/>
          </a:solidFill>
          <a:ln>
            <a:solidFill>
              <a:srgbClr val="C00000"/>
            </a:solidFill>
          </a:ln>
        </p:spPr>
        <p:style>
          <a:lnRef idx="1">
            <a:schemeClr val="accent6"/>
          </a:lnRef>
          <a:fillRef idx="2">
            <a:schemeClr val="accent6"/>
          </a:fillRef>
          <a:effectRef idx="1">
            <a:schemeClr val="accent6"/>
          </a:effectRef>
          <a:fontRef idx="minor">
            <a:schemeClr val="dk1"/>
          </a:fontRef>
        </p:style>
        <p:txBody>
          <a:bodyPr anchor="ctr"/>
          <a:lstStyle/>
          <a:p>
            <a:pPr algn="r"/>
            <a:r>
              <a:rPr lang="es-CO" sz="2400" b="1" dirty="0" smtClean="0">
                <a:solidFill>
                  <a:schemeClr val="bg1"/>
                </a:solidFill>
                <a:latin typeface="Arial Narrow" pitchFamily="34" charset="0"/>
              </a:rPr>
              <a:t>PROTOCOLO DE OTORGAMIENTO TÍTULO MINERO</a:t>
            </a:r>
            <a:endParaRPr lang="es-CO" sz="2400" b="1" dirty="0">
              <a:solidFill>
                <a:schemeClr val="bg1"/>
              </a:solidFill>
              <a:latin typeface="Arial Narrow" pitchFamily="34" charset="0"/>
            </a:endParaRPr>
          </a:p>
        </p:txBody>
      </p:sp>
      <p:sp>
        <p:nvSpPr>
          <p:cNvPr id="9" name="Subtítulo 3"/>
          <p:cNvSpPr txBox="1">
            <a:spLocks/>
          </p:cNvSpPr>
          <p:nvPr/>
        </p:nvSpPr>
        <p:spPr>
          <a:xfrm>
            <a:off x="990802" y="704550"/>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36" name="5 Marcador de contenido"/>
          <p:cNvSpPr txBox="1">
            <a:spLocks/>
          </p:cNvSpPr>
          <p:nvPr/>
        </p:nvSpPr>
        <p:spPr>
          <a:xfrm>
            <a:off x="464896" y="630542"/>
            <a:ext cx="8229600" cy="450594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9728" indent="0">
              <a:buFont typeface="Arial" panose="020B0604020202020204" pitchFamily="34" charset="0"/>
              <a:buNone/>
            </a:pPr>
            <a:endParaRPr lang="es-CO" smtClean="0">
              <a:latin typeface="Arial Narrow" pitchFamily="34" charset="0"/>
            </a:endParaRPr>
          </a:p>
          <a:p>
            <a:pPr>
              <a:buFont typeface="Wingdings" pitchFamily="2" charset="2"/>
              <a:buChar char="ü"/>
            </a:pPr>
            <a:endParaRPr lang="es-CO" smtClean="0">
              <a:latin typeface="Arial Narrow" pitchFamily="34" charset="0"/>
            </a:endParaRPr>
          </a:p>
          <a:p>
            <a:pPr>
              <a:buFont typeface="Wingdings" pitchFamily="2" charset="2"/>
              <a:buChar char="ü"/>
            </a:pPr>
            <a:endParaRPr lang="es-CO" smtClean="0">
              <a:solidFill>
                <a:srgbClr val="FF0000"/>
              </a:solidFill>
              <a:latin typeface="Arial Narrow" pitchFamily="34" charset="0"/>
            </a:endParaRPr>
          </a:p>
          <a:p>
            <a:pPr>
              <a:buFont typeface="Wingdings" pitchFamily="2" charset="2"/>
              <a:buChar char="ü"/>
            </a:pPr>
            <a:endParaRPr lang="es-CO" smtClean="0">
              <a:solidFill>
                <a:srgbClr val="FF0000"/>
              </a:solidFill>
              <a:latin typeface="Arial Narrow" pitchFamily="34" charset="0"/>
            </a:endParaRPr>
          </a:p>
          <a:p>
            <a:pPr>
              <a:buFont typeface="Wingdings" pitchFamily="2" charset="2"/>
              <a:buChar char="ü"/>
            </a:pPr>
            <a:endParaRPr lang="es-CO" dirty="0" smtClean="0">
              <a:latin typeface="Arial Narrow" pitchFamily="34" charset="0"/>
            </a:endParaRPr>
          </a:p>
        </p:txBody>
      </p:sp>
      <p:sp>
        <p:nvSpPr>
          <p:cNvPr id="8" name="7 CuadroTexto"/>
          <p:cNvSpPr txBox="1"/>
          <p:nvPr/>
        </p:nvSpPr>
        <p:spPr>
          <a:xfrm>
            <a:off x="5712861" y="661884"/>
            <a:ext cx="3510898" cy="461665"/>
          </a:xfrm>
          <a:prstGeom prst="rect">
            <a:avLst/>
          </a:prstGeom>
          <a:noFill/>
        </p:spPr>
        <p:txBody>
          <a:bodyPr wrap="none" rtlCol="0">
            <a:spAutoFit/>
          </a:bodyPr>
          <a:lstStyle/>
          <a:p>
            <a:r>
              <a:rPr lang="es-CO" sz="2400" dirty="0" smtClean="0">
                <a:solidFill>
                  <a:srgbClr val="C00000"/>
                </a:solidFill>
              </a:rPr>
              <a:t>SENTENCIA C/389 DE 2016</a:t>
            </a:r>
            <a:endParaRPr lang="es-CO" sz="2400" dirty="0">
              <a:solidFill>
                <a:srgbClr val="C00000"/>
              </a:solidFill>
            </a:endParaRPr>
          </a:p>
        </p:txBody>
      </p:sp>
      <p:sp>
        <p:nvSpPr>
          <p:cNvPr id="10" name="9 Rectángulo"/>
          <p:cNvSpPr/>
          <p:nvPr/>
        </p:nvSpPr>
        <p:spPr>
          <a:xfrm>
            <a:off x="185051" y="1239248"/>
            <a:ext cx="1994068" cy="628875"/>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prstClr val="white"/>
              </a:solidFill>
            </a:endParaRPr>
          </a:p>
        </p:txBody>
      </p:sp>
      <p:sp>
        <p:nvSpPr>
          <p:cNvPr id="11" name="10 CuadroTexto"/>
          <p:cNvSpPr txBox="1"/>
          <p:nvPr/>
        </p:nvSpPr>
        <p:spPr>
          <a:xfrm>
            <a:off x="142907" y="1239247"/>
            <a:ext cx="2127006" cy="861774"/>
          </a:xfrm>
          <a:prstGeom prst="rect">
            <a:avLst/>
          </a:prstGeom>
          <a:noFill/>
        </p:spPr>
        <p:txBody>
          <a:bodyPr wrap="square" rtlCol="0">
            <a:spAutoFit/>
          </a:bodyPr>
          <a:lstStyle/>
          <a:p>
            <a:pPr algn="ctr"/>
            <a:r>
              <a:rPr lang="es-CO" sz="1600" u="sng" dirty="0">
                <a:solidFill>
                  <a:srgbClr val="FFFF00"/>
                </a:solidFill>
                <a:latin typeface="Arial" panose="020B0604020202020204" pitchFamily="34" charset="0"/>
                <a:cs typeface="Arial" panose="020B0604020202020204" pitchFamily="34" charset="0"/>
              </a:rPr>
              <a:t>Concertación</a:t>
            </a:r>
            <a:r>
              <a:rPr lang="es-CO" sz="1600" dirty="0">
                <a:solidFill>
                  <a:prstClr val="white"/>
                </a:solidFill>
                <a:latin typeface="Arial" panose="020B0604020202020204" pitchFamily="34" charset="0"/>
                <a:cs typeface="Arial" panose="020B0604020202020204" pitchFamily="34" charset="0"/>
              </a:rPr>
              <a:t> con Alcalde Municipal</a:t>
            </a:r>
          </a:p>
          <a:p>
            <a:pPr algn="ctr"/>
            <a:endParaRPr lang="es-CO" dirty="0">
              <a:solidFill>
                <a:prstClr val="white"/>
              </a:solidFill>
            </a:endParaRPr>
          </a:p>
        </p:txBody>
      </p:sp>
      <p:sp>
        <p:nvSpPr>
          <p:cNvPr id="12" name="11 Rectángulo"/>
          <p:cNvSpPr/>
          <p:nvPr/>
        </p:nvSpPr>
        <p:spPr>
          <a:xfrm>
            <a:off x="2461898" y="1242142"/>
            <a:ext cx="2043633" cy="625981"/>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dirty="0" smtClean="0">
                <a:solidFill>
                  <a:prstClr val="white"/>
                </a:solidFill>
                <a:latin typeface="Arial" panose="020B0604020202020204" pitchFamily="34" charset="0"/>
                <a:cs typeface="Arial" panose="020B0604020202020204" pitchFamily="34" charset="0"/>
              </a:rPr>
              <a:t>Se prioriza el Municipio</a:t>
            </a:r>
            <a:endParaRPr lang="es-CO" sz="1600" dirty="0">
              <a:solidFill>
                <a:prstClr val="white"/>
              </a:solidFill>
              <a:latin typeface="Arial" panose="020B0604020202020204" pitchFamily="34" charset="0"/>
              <a:cs typeface="Arial" panose="020B0604020202020204" pitchFamily="34" charset="0"/>
            </a:endParaRPr>
          </a:p>
        </p:txBody>
      </p:sp>
      <p:sp>
        <p:nvSpPr>
          <p:cNvPr id="13" name="12 Rectángulo"/>
          <p:cNvSpPr/>
          <p:nvPr/>
        </p:nvSpPr>
        <p:spPr>
          <a:xfrm>
            <a:off x="4771407" y="1092909"/>
            <a:ext cx="2127006" cy="1008112"/>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u="sng" dirty="0" smtClean="0">
                <a:solidFill>
                  <a:srgbClr val="FFFF00"/>
                </a:solidFill>
                <a:latin typeface="Arial" panose="020B0604020202020204" pitchFamily="34" charset="0"/>
                <a:cs typeface="Arial" panose="020B0604020202020204" pitchFamily="34" charset="0"/>
              </a:rPr>
              <a:t>Evaluación </a:t>
            </a:r>
          </a:p>
          <a:p>
            <a:pPr marL="285750" indent="-285750">
              <a:buFont typeface="Arial" panose="020B0604020202020204" pitchFamily="34" charset="0"/>
              <a:buChar char="•"/>
            </a:pPr>
            <a:r>
              <a:rPr lang="es-CO" sz="1600" dirty="0" smtClean="0">
                <a:solidFill>
                  <a:prstClr val="white"/>
                </a:solidFill>
                <a:latin typeface="Arial" panose="020B0604020202020204" pitchFamily="34" charset="0"/>
                <a:cs typeface="Arial" panose="020B0604020202020204" pitchFamily="34" charset="0"/>
              </a:rPr>
              <a:t>Técnica,</a:t>
            </a:r>
          </a:p>
          <a:p>
            <a:pPr marL="285750" indent="-285750">
              <a:buFont typeface="Arial" panose="020B0604020202020204" pitchFamily="34" charset="0"/>
              <a:buChar char="•"/>
            </a:pPr>
            <a:r>
              <a:rPr lang="es-CO" sz="1600" dirty="0" smtClean="0">
                <a:solidFill>
                  <a:prstClr val="white"/>
                </a:solidFill>
                <a:latin typeface="Arial" panose="020B0604020202020204" pitchFamily="34" charset="0"/>
                <a:cs typeface="Arial" panose="020B0604020202020204" pitchFamily="34" charset="0"/>
              </a:rPr>
              <a:t>Laboral </a:t>
            </a:r>
            <a:endParaRPr lang="es-CO" sz="1600" dirty="0">
              <a:solidFill>
                <a:prstClr val="white"/>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CO" sz="1600" dirty="0" smtClean="0">
                <a:solidFill>
                  <a:prstClr val="white"/>
                </a:solidFill>
                <a:latin typeface="Arial" panose="020B0604020202020204" pitchFamily="34" charset="0"/>
                <a:cs typeface="Arial" panose="020B0604020202020204" pitchFamily="34" charset="0"/>
              </a:rPr>
              <a:t>Ambiental</a:t>
            </a:r>
          </a:p>
        </p:txBody>
      </p:sp>
      <p:sp>
        <p:nvSpPr>
          <p:cNvPr id="14" name="13 Rectángulo"/>
          <p:cNvSpPr/>
          <p:nvPr/>
        </p:nvSpPr>
        <p:spPr>
          <a:xfrm>
            <a:off x="2461898" y="2363855"/>
            <a:ext cx="2043633" cy="757140"/>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dirty="0" smtClean="0">
                <a:solidFill>
                  <a:prstClr val="white"/>
                </a:solidFill>
                <a:latin typeface="Arial" panose="020B0604020202020204" pitchFamily="34" charset="0"/>
                <a:cs typeface="Arial" panose="020B0604020202020204" pitchFamily="34" charset="0"/>
              </a:rPr>
              <a:t>Reunión previa con los solicitantes</a:t>
            </a:r>
            <a:endParaRPr lang="es-CO" sz="1600" dirty="0">
              <a:solidFill>
                <a:prstClr val="white"/>
              </a:solidFill>
              <a:latin typeface="Arial" panose="020B0604020202020204" pitchFamily="34" charset="0"/>
              <a:cs typeface="Arial" panose="020B0604020202020204" pitchFamily="34" charset="0"/>
            </a:endParaRPr>
          </a:p>
        </p:txBody>
      </p:sp>
      <p:sp>
        <p:nvSpPr>
          <p:cNvPr id="15" name="14 Rectángulo"/>
          <p:cNvSpPr/>
          <p:nvPr/>
        </p:nvSpPr>
        <p:spPr>
          <a:xfrm>
            <a:off x="118582" y="2317045"/>
            <a:ext cx="2127006" cy="947966"/>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u="sng" dirty="0" smtClean="0">
                <a:solidFill>
                  <a:srgbClr val="FFFF00"/>
                </a:solidFill>
                <a:latin typeface="Arial" panose="020B0604020202020204" pitchFamily="34" charset="0"/>
                <a:cs typeface="Arial" panose="020B0604020202020204" pitchFamily="34" charset="0"/>
              </a:rPr>
              <a:t>Acto trámite Audiencia</a:t>
            </a:r>
          </a:p>
          <a:p>
            <a:pPr marL="285750" indent="-285750">
              <a:buFont typeface="Arial" panose="020B0604020202020204" pitchFamily="34" charset="0"/>
              <a:buChar char="•"/>
            </a:pPr>
            <a:r>
              <a:rPr lang="es-CO" sz="1200" dirty="0" smtClean="0">
                <a:solidFill>
                  <a:prstClr val="white"/>
                </a:solidFill>
                <a:latin typeface="Arial" panose="020B0604020202020204" pitchFamily="34" charset="0"/>
                <a:cs typeface="Arial" panose="020B0604020202020204" pitchFamily="34" charset="0"/>
              </a:rPr>
              <a:t>Reglas de la audiencia</a:t>
            </a:r>
          </a:p>
          <a:p>
            <a:pPr marL="285750" indent="-285750">
              <a:buFont typeface="Arial" panose="020B0604020202020204" pitchFamily="34" charset="0"/>
              <a:buChar char="•"/>
            </a:pPr>
            <a:r>
              <a:rPr lang="es-CO" sz="1200" dirty="0" smtClean="0">
                <a:solidFill>
                  <a:prstClr val="white"/>
                </a:solidFill>
                <a:latin typeface="Arial" panose="020B0604020202020204" pitchFamily="34" charset="0"/>
                <a:cs typeface="Arial" panose="020B0604020202020204" pitchFamily="34" charset="0"/>
              </a:rPr>
              <a:t>Fijación de fecha</a:t>
            </a:r>
            <a:endParaRPr lang="es-CO" sz="1200" dirty="0">
              <a:solidFill>
                <a:prstClr val="white"/>
              </a:solidFill>
              <a:latin typeface="Arial" panose="020B0604020202020204" pitchFamily="34" charset="0"/>
              <a:cs typeface="Arial" panose="020B0604020202020204" pitchFamily="34" charset="0"/>
            </a:endParaRPr>
          </a:p>
        </p:txBody>
      </p:sp>
      <p:sp>
        <p:nvSpPr>
          <p:cNvPr id="16" name="15 Rectángulo"/>
          <p:cNvSpPr/>
          <p:nvPr/>
        </p:nvSpPr>
        <p:spPr>
          <a:xfrm>
            <a:off x="7171523" y="1242139"/>
            <a:ext cx="923331" cy="522092"/>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100" u="sng" dirty="0" smtClean="0">
                <a:solidFill>
                  <a:srgbClr val="FFFF00"/>
                </a:solidFill>
                <a:latin typeface="Arial" panose="020B0604020202020204" pitchFamily="34" charset="0"/>
                <a:cs typeface="Arial" panose="020B0604020202020204" pitchFamily="34" charset="0"/>
              </a:rPr>
              <a:t>Evaluación</a:t>
            </a:r>
            <a:r>
              <a:rPr lang="es-CO" sz="1100" dirty="0" smtClean="0">
                <a:solidFill>
                  <a:prstClr val="white"/>
                </a:solidFill>
                <a:latin typeface="Arial" panose="020B0604020202020204" pitchFamily="34" charset="0"/>
                <a:cs typeface="Arial" panose="020B0604020202020204" pitchFamily="34" charset="0"/>
              </a:rPr>
              <a:t> Económica</a:t>
            </a:r>
            <a:endParaRPr lang="es-CO" sz="1100" dirty="0">
              <a:solidFill>
                <a:prstClr val="white"/>
              </a:solidFill>
              <a:latin typeface="Arial" panose="020B0604020202020204" pitchFamily="34" charset="0"/>
              <a:cs typeface="Arial" panose="020B0604020202020204" pitchFamily="34" charset="0"/>
            </a:endParaRPr>
          </a:p>
        </p:txBody>
      </p:sp>
      <p:sp>
        <p:nvSpPr>
          <p:cNvPr id="17" name="16 Rectángulo"/>
          <p:cNvSpPr/>
          <p:nvPr/>
        </p:nvSpPr>
        <p:spPr>
          <a:xfrm>
            <a:off x="8168556" y="1237404"/>
            <a:ext cx="923331" cy="522092"/>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100" u="sng" dirty="0" smtClean="0">
                <a:solidFill>
                  <a:srgbClr val="FFFF00"/>
                </a:solidFill>
                <a:latin typeface="Arial" panose="020B0604020202020204" pitchFamily="34" charset="0"/>
                <a:cs typeface="Arial" panose="020B0604020202020204" pitchFamily="34" charset="0"/>
              </a:rPr>
              <a:t>Evaluación</a:t>
            </a:r>
            <a:r>
              <a:rPr lang="es-CO" sz="1100" dirty="0" smtClean="0">
                <a:solidFill>
                  <a:prstClr val="white"/>
                </a:solidFill>
                <a:latin typeface="Arial" panose="020B0604020202020204" pitchFamily="34" charset="0"/>
                <a:cs typeface="Arial" panose="020B0604020202020204" pitchFamily="34" charset="0"/>
              </a:rPr>
              <a:t> Jurídica</a:t>
            </a:r>
            <a:endParaRPr lang="es-CO" sz="1100" dirty="0">
              <a:solidFill>
                <a:prstClr val="white"/>
              </a:solidFill>
              <a:latin typeface="Arial" panose="020B0604020202020204" pitchFamily="34" charset="0"/>
              <a:cs typeface="Arial" panose="020B0604020202020204" pitchFamily="34" charset="0"/>
            </a:endParaRPr>
          </a:p>
        </p:txBody>
      </p:sp>
      <p:sp>
        <p:nvSpPr>
          <p:cNvPr id="18" name="17 Rectángulo"/>
          <p:cNvSpPr/>
          <p:nvPr/>
        </p:nvSpPr>
        <p:spPr>
          <a:xfrm>
            <a:off x="7171522" y="2317045"/>
            <a:ext cx="1846661" cy="1080120"/>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s-CO" sz="1200" dirty="0" smtClean="0">
                <a:solidFill>
                  <a:srgbClr val="FFFF00"/>
                </a:solidFill>
                <a:latin typeface="Arial" panose="020B0604020202020204" pitchFamily="34" charset="0"/>
                <a:cs typeface="Arial" panose="020B0604020202020204" pitchFamily="34" charset="0"/>
              </a:rPr>
              <a:t>No </a:t>
            </a:r>
            <a:r>
              <a:rPr lang="es-CO" sz="1200" dirty="0" smtClean="0">
                <a:solidFill>
                  <a:prstClr val="white"/>
                </a:solidFill>
                <a:latin typeface="Arial" panose="020B0604020202020204" pitchFamily="34" charset="0"/>
                <a:cs typeface="Arial" panose="020B0604020202020204" pitchFamily="34" charset="0"/>
              </a:rPr>
              <a:t> Rechazo (Fin del trámite)</a:t>
            </a:r>
          </a:p>
          <a:p>
            <a:pPr marL="342900" indent="-342900">
              <a:buFont typeface="Arial" panose="020B0604020202020204" pitchFamily="34" charset="0"/>
              <a:buChar char="•"/>
            </a:pPr>
            <a:r>
              <a:rPr lang="es-CO" sz="1200" dirty="0" smtClean="0">
                <a:solidFill>
                  <a:srgbClr val="FFFF00"/>
                </a:solidFill>
                <a:latin typeface="Arial" panose="020B0604020202020204" pitchFamily="34" charset="0"/>
                <a:cs typeface="Arial" panose="020B0604020202020204" pitchFamily="34" charset="0"/>
              </a:rPr>
              <a:t>Si </a:t>
            </a:r>
            <a:r>
              <a:rPr lang="es-CO" sz="1200" dirty="0" smtClean="0">
                <a:solidFill>
                  <a:prstClr val="white"/>
                </a:solidFill>
                <a:latin typeface="Arial" panose="020B0604020202020204" pitchFamily="34" charset="0"/>
                <a:cs typeface="Arial" panose="020B0604020202020204" pitchFamily="34" charset="0"/>
              </a:rPr>
              <a:t>    Solicitud de Información – Otras entidades</a:t>
            </a:r>
            <a:endParaRPr lang="es-CO" sz="1200" dirty="0">
              <a:solidFill>
                <a:prstClr val="white"/>
              </a:solidFill>
              <a:latin typeface="Arial" panose="020B0604020202020204" pitchFamily="34" charset="0"/>
              <a:cs typeface="Arial" panose="020B0604020202020204" pitchFamily="34" charset="0"/>
            </a:endParaRPr>
          </a:p>
        </p:txBody>
      </p:sp>
      <p:cxnSp>
        <p:nvCxnSpPr>
          <p:cNvPr id="19" name="18 Conector recto de flecha"/>
          <p:cNvCxnSpPr/>
          <p:nvPr/>
        </p:nvCxnSpPr>
        <p:spPr>
          <a:xfrm>
            <a:off x="2179119" y="1553685"/>
            <a:ext cx="199407" cy="144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19 Conector recto de flecha"/>
          <p:cNvCxnSpPr/>
          <p:nvPr/>
        </p:nvCxnSpPr>
        <p:spPr>
          <a:xfrm>
            <a:off x="4505531" y="1555132"/>
            <a:ext cx="199407" cy="144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20 Conector recto de flecha"/>
          <p:cNvCxnSpPr/>
          <p:nvPr/>
        </p:nvCxnSpPr>
        <p:spPr>
          <a:xfrm>
            <a:off x="6898412" y="1552238"/>
            <a:ext cx="199407" cy="144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21 Rectángulo"/>
          <p:cNvSpPr/>
          <p:nvPr/>
        </p:nvSpPr>
        <p:spPr>
          <a:xfrm>
            <a:off x="4747657" y="2363857"/>
            <a:ext cx="2226707" cy="1033308"/>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O" sz="1600" dirty="0" smtClean="0">
                <a:solidFill>
                  <a:srgbClr val="FFFF00"/>
                </a:solidFill>
                <a:latin typeface="Arial" panose="020B0604020202020204" pitchFamily="34" charset="0"/>
                <a:cs typeface="Arial" panose="020B0604020202020204" pitchFamily="34" charset="0"/>
              </a:rPr>
              <a:t>          </a:t>
            </a:r>
            <a:r>
              <a:rPr lang="es-CO" sz="1600" u="sng" dirty="0" smtClean="0">
                <a:solidFill>
                  <a:srgbClr val="FFFF00"/>
                </a:solidFill>
                <a:latin typeface="Arial" panose="020B0604020202020204" pitchFamily="34" charset="0"/>
                <a:cs typeface="Arial" panose="020B0604020202020204" pitchFamily="34" charset="0"/>
              </a:rPr>
              <a:t>Tiempo 30 días</a:t>
            </a:r>
          </a:p>
          <a:p>
            <a:pPr marL="285750" indent="-285750">
              <a:buFont typeface="Arial" panose="020B0604020202020204" pitchFamily="34" charset="0"/>
              <a:buChar char="•"/>
            </a:pPr>
            <a:r>
              <a:rPr lang="es-CO" sz="1400" dirty="0" smtClean="0">
                <a:solidFill>
                  <a:prstClr val="white"/>
                </a:solidFill>
                <a:latin typeface="Arial" panose="020B0604020202020204" pitchFamily="34" charset="0"/>
                <a:cs typeface="Arial" panose="020B0604020202020204" pitchFamily="34" charset="0"/>
              </a:rPr>
              <a:t>Entidad aporta  información</a:t>
            </a:r>
            <a:endParaRPr lang="es-CO" sz="1400" dirty="0">
              <a:solidFill>
                <a:prstClr val="white"/>
              </a:solidFill>
              <a:latin typeface="Arial" panose="020B0604020202020204" pitchFamily="34" charset="0"/>
              <a:cs typeface="Arial" panose="020B0604020202020204" pitchFamily="34" charset="0"/>
            </a:endParaRPr>
          </a:p>
        </p:txBody>
      </p:sp>
      <p:cxnSp>
        <p:nvCxnSpPr>
          <p:cNvPr id="23" name="22 Conector recto de flecha"/>
          <p:cNvCxnSpPr/>
          <p:nvPr/>
        </p:nvCxnSpPr>
        <p:spPr>
          <a:xfrm flipH="1">
            <a:off x="4543265" y="2658556"/>
            <a:ext cx="180642"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23 Conector recto de flecha"/>
          <p:cNvCxnSpPr/>
          <p:nvPr/>
        </p:nvCxnSpPr>
        <p:spPr>
          <a:xfrm flipH="1">
            <a:off x="2269913" y="2644932"/>
            <a:ext cx="180642"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24 Conector recto de flecha"/>
          <p:cNvCxnSpPr/>
          <p:nvPr/>
        </p:nvCxnSpPr>
        <p:spPr>
          <a:xfrm flipH="1">
            <a:off x="6948264" y="2893109"/>
            <a:ext cx="180642"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25 Conector recto"/>
          <p:cNvCxnSpPr/>
          <p:nvPr/>
        </p:nvCxnSpPr>
        <p:spPr>
          <a:xfrm>
            <a:off x="7629570" y="1759497"/>
            <a:ext cx="0" cy="5575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26 Rectángulo"/>
          <p:cNvSpPr/>
          <p:nvPr/>
        </p:nvSpPr>
        <p:spPr>
          <a:xfrm>
            <a:off x="118582" y="3757205"/>
            <a:ext cx="2077155" cy="1019974"/>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u="sng" dirty="0" smtClean="0">
                <a:solidFill>
                  <a:srgbClr val="FFFF00"/>
                </a:solidFill>
                <a:latin typeface="Arial" panose="020B0604020202020204" pitchFamily="34" charset="0"/>
                <a:cs typeface="Arial" panose="020B0604020202020204" pitchFamily="34" charset="0"/>
              </a:rPr>
              <a:t>Inscripciones de participación</a:t>
            </a:r>
          </a:p>
          <a:p>
            <a:pPr marL="285750" indent="-285750">
              <a:buFont typeface="Arial" panose="020B0604020202020204" pitchFamily="34" charset="0"/>
              <a:buChar char="•"/>
            </a:pPr>
            <a:r>
              <a:rPr lang="es-CO" sz="1400" dirty="0" smtClean="0">
                <a:solidFill>
                  <a:prstClr val="white"/>
                </a:solidFill>
                <a:latin typeface="Arial" panose="020B0604020202020204" pitchFamily="34" charset="0"/>
                <a:cs typeface="Arial" panose="020B0604020202020204" pitchFamily="34" charset="0"/>
              </a:rPr>
              <a:t>Tiempo hasta un (1) días antes </a:t>
            </a:r>
            <a:endParaRPr lang="es-CO" sz="1400" dirty="0">
              <a:solidFill>
                <a:prstClr val="white"/>
              </a:solidFill>
              <a:latin typeface="Arial" panose="020B0604020202020204" pitchFamily="34" charset="0"/>
              <a:cs typeface="Arial" panose="020B0604020202020204" pitchFamily="34" charset="0"/>
            </a:endParaRPr>
          </a:p>
        </p:txBody>
      </p:sp>
      <p:cxnSp>
        <p:nvCxnSpPr>
          <p:cNvPr id="28" name="27 Conector recto de flecha"/>
          <p:cNvCxnSpPr/>
          <p:nvPr/>
        </p:nvCxnSpPr>
        <p:spPr>
          <a:xfrm>
            <a:off x="1115616" y="3253149"/>
            <a:ext cx="1" cy="43204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28 Rectángulo"/>
          <p:cNvSpPr/>
          <p:nvPr/>
        </p:nvSpPr>
        <p:spPr>
          <a:xfrm>
            <a:off x="2428378" y="3757205"/>
            <a:ext cx="2027302" cy="1224136"/>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u="sng" dirty="0" smtClean="0">
                <a:solidFill>
                  <a:srgbClr val="FFFF00"/>
                </a:solidFill>
                <a:latin typeface="Arial" panose="020B0604020202020204" pitchFamily="34" charset="0"/>
                <a:cs typeface="Arial" panose="020B0604020202020204" pitchFamily="34" charset="0"/>
              </a:rPr>
              <a:t>Audiencia</a:t>
            </a:r>
          </a:p>
          <a:p>
            <a:pPr marL="285750" indent="-285750">
              <a:buFont typeface="Arial" panose="020B0604020202020204" pitchFamily="34" charset="0"/>
              <a:buChar char="•"/>
            </a:pPr>
            <a:r>
              <a:rPr lang="es-CO" sz="1400" dirty="0" smtClean="0">
                <a:solidFill>
                  <a:prstClr val="white"/>
                </a:solidFill>
                <a:latin typeface="Arial" panose="020B0604020202020204" pitchFamily="34" charset="0"/>
                <a:cs typeface="Arial" panose="020B0604020202020204" pitchFamily="34" charset="0"/>
              </a:rPr>
              <a:t>Autoridades y Proponentes</a:t>
            </a:r>
          </a:p>
          <a:p>
            <a:pPr marL="285750" indent="-285750">
              <a:buFont typeface="Arial" panose="020B0604020202020204" pitchFamily="34" charset="0"/>
              <a:buChar char="•"/>
            </a:pPr>
            <a:r>
              <a:rPr lang="es-CO" sz="1400" dirty="0" smtClean="0">
                <a:solidFill>
                  <a:prstClr val="white"/>
                </a:solidFill>
                <a:latin typeface="Arial" panose="020B0604020202020204" pitchFamily="34" charset="0"/>
                <a:cs typeface="Arial" panose="020B0604020202020204" pitchFamily="34" charset="0"/>
              </a:rPr>
              <a:t>Comunidad inscrita</a:t>
            </a:r>
          </a:p>
          <a:p>
            <a:pPr marL="285750" indent="-285750">
              <a:buFont typeface="Arial" panose="020B0604020202020204" pitchFamily="34" charset="0"/>
              <a:buChar char="•"/>
            </a:pPr>
            <a:r>
              <a:rPr lang="es-CO" sz="1400" dirty="0" smtClean="0">
                <a:solidFill>
                  <a:prstClr val="white"/>
                </a:solidFill>
                <a:latin typeface="Arial" panose="020B0604020202020204" pitchFamily="34" charset="0"/>
                <a:cs typeface="Arial" panose="020B0604020202020204" pitchFamily="34" charset="0"/>
              </a:rPr>
              <a:t>Acta de Audiencia</a:t>
            </a:r>
            <a:endParaRPr lang="es-CO" sz="1400" dirty="0">
              <a:solidFill>
                <a:prstClr val="white"/>
              </a:solidFill>
              <a:latin typeface="Arial" panose="020B0604020202020204" pitchFamily="34" charset="0"/>
              <a:cs typeface="Arial" panose="020B0604020202020204" pitchFamily="34" charset="0"/>
            </a:endParaRPr>
          </a:p>
        </p:txBody>
      </p:sp>
      <p:cxnSp>
        <p:nvCxnSpPr>
          <p:cNvPr id="30" name="29 Conector recto de flecha"/>
          <p:cNvCxnSpPr/>
          <p:nvPr/>
        </p:nvCxnSpPr>
        <p:spPr>
          <a:xfrm>
            <a:off x="2175084" y="4267193"/>
            <a:ext cx="199407" cy="144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1" name="30 Rectángulo"/>
          <p:cNvSpPr/>
          <p:nvPr/>
        </p:nvSpPr>
        <p:spPr>
          <a:xfrm>
            <a:off x="4771407" y="3761913"/>
            <a:ext cx="2131517" cy="774928"/>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600" dirty="0">
              <a:solidFill>
                <a:prstClr val="white"/>
              </a:solidFill>
              <a:latin typeface="Arial" panose="020B0604020202020204" pitchFamily="34" charset="0"/>
              <a:cs typeface="Arial" panose="020B0604020202020204" pitchFamily="34" charset="0"/>
            </a:endParaRPr>
          </a:p>
        </p:txBody>
      </p:sp>
      <p:sp>
        <p:nvSpPr>
          <p:cNvPr id="32" name="31 CuadroTexto"/>
          <p:cNvSpPr txBox="1"/>
          <p:nvPr/>
        </p:nvSpPr>
        <p:spPr>
          <a:xfrm>
            <a:off x="4765574" y="3841601"/>
            <a:ext cx="2263499" cy="615553"/>
          </a:xfrm>
          <a:prstGeom prst="rect">
            <a:avLst/>
          </a:prstGeom>
          <a:noFill/>
        </p:spPr>
        <p:txBody>
          <a:bodyPr wrap="square" rtlCol="0">
            <a:spAutoFit/>
          </a:bodyPr>
          <a:lstStyle/>
          <a:p>
            <a:pPr algn="ctr"/>
            <a:r>
              <a:rPr lang="es-CO" u="sng" dirty="0" smtClean="0">
                <a:solidFill>
                  <a:srgbClr val="FFFF00"/>
                </a:solidFill>
              </a:rPr>
              <a:t>Diez (10) días </a:t>
            </a:r>
          </a:p>
          <a:p>
            <a:pPr marL="285750" indent="-285750">
              <a:buFont typeface="Arial" panose="020B0604020202020204" pitchFamily="34" charset="0"/>
              <a:buChar char="•"/>
            </a:pPr>
            <a:r>
              <a:rPr lang="es-CO" sz="1600" dirty="0" smtClean="0">
                <a:solidFill>
                  <a:prstClr val="white"/>
                </a:solidFill>
              </a:rPr>
              <a:t>Artículo 279 CM</a:t>
            </a:r>
            <a:endParaRPr lang="es-CO" sz="1600" dirty="0">
              <a:solidFill>
                <a:prstClr val="white"/>
              </a:solidFill>
            </a:endParaRPr>
          </a:p>
        </p:txBody>
      </p:sp>
      <p:cxnSp>
        <p:nvCxnSpPr>
          <p:cNvPr id="33" name="32 Conector recto de flecha"/>
          <p:cNvCxnSpPr/>
          <p:nvPr/>
        </p:nvCxnSpPr>
        <p:spPr>
          <a:xfrm>
            <a:off x="4441211" y="4265746"/>
            <a:ext cx="199407" cy="144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33 Conector recto"/>
          <p:cNvCxnSpPr/>
          <p:nvPr/>
        </p:nvCxnSpPr>
        <p:spPr>
          <a:xfrm>
            <a:off x="8630221" y="1749313"/>
            <a:ext cx="0" cy="5575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34 Rectángulo"/>
          <p:cNvSpPr/>
          <p:nvPr/>
        </p:nvSpPr>
        <p:spPr>
          <a:xfrm>
            <a:off x="982678" y="5021514"/>
            <a:ext cx="7220788" cy="64807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prstClr val="white"/>
              </a:solidFill>
            </a:endParaRPr>
          </a:p>
        </p:txBody>
      </p:sp>
      <p:sp>
        <p:nvSpPr>
          <p:cNvPr id="37" name="36 Rectángulo"/>
          <p:cNvSpPr/>
          <p:nvPr/>
        </p:nvSpPr>
        <p:spPr>
          <a:xfrm>
            <a:off x="1290698" y="5093522"/>
            <a:ext cx="6580423"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u="sng" dirty="0" smtClean="0">
                <a:solidFill>
                  <a:srgbClr val="006600"/>
                </a:solidFill>
                <a:latin typeface="Arial" panose="020B0604020202020204" pitchFamily="34" charset="0"/>
                <a:cs typeface="Arial" panose="020B0604020202020204" pitchFamily="34" charset="0"/>
              </a:rPr>
              <a:t>FIRMA Y ENTREGA CONTRATO DE CONCESIÓN MINERA </a:t>
            </a:r>
            <a:endParaRPr lang="es-CO" b="1" u="sng" dirty="0">
              <a:solidFill>
                <a:srgbClr val="0066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85907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4 Rectángulo redondeado"/>
          <p:cNvSpPr/>
          <p:nvPr/>
        </p:nvSpPr>
        <p:spPr>
          <a:xfrm>
            <a:off x="1151902" y="213755"/>
            <a:ext cx="7985723" cy="437243"/>
          </a:xfrm>
          <a:prstGeom prst="roundRect">
            <a:avLst/>
          </a:prstGeom>
          <a:solidFill>
            <a:srgbClr val="C00000"/>
          </a:solidFill>
          <a:ln>
            <a:solidFill>
              <a:srgbClr val="C00000"/>
            </a:solidFill>
          </a:ln>
        </p:spPr>
        <p:style>
          <a:lnRef idx="1">
            <a:schemeClr val="accent6"/>
          </a:lnRef>
          <a:fillRef idx="2">
            <a:schemeClr val="accent6"/>
          </a:fillRef>
          <a:effectRef idx="1">
            <a:schemeClr val="accent6"/>
          </a:effectRef>
          <a:fontRef idx="minor">
            <a:schemeClr val="dk1"/>
          </a:fontRef>
        </p:style>
        <p:txBody>
          <a:bodyPr anchor="ctr"/>
          <a:lstStyle/>
          <a:p>
            <a:pPr algn="r"/>
            <a:r>
              <a:rPr lang="es-CO" sz="3600" b="1" dirty="0" smtClean="0">
                <a:solidFill>
                  <a:schemeClr val="bg1"/>
                </a:solidFill>
                <a:latin typeface="Arial Narrow" pitchFamily="34" charset="0"/>
              </a:rPr>
              <a:t>CONCERTACIONES</a:t>
            </a:r>
            <a:endParaRPr lang="es-CO" sz="3600" b="1" dirty="0">
              <a:solidFill>
                <a:schemeClr val="bg1"/>
              </a:solidFill>
              <a:latin typeface="Arial Narrow" pitchFamily="34" charset="0"/>
            </a:endParaRPr>
          </a:p>
        </p:txBody>
      </p:sp>
      <p:sp>
        <p:nvSpPr>
          <p:cNvPr id="9" name="Subtítulo 3"/>
          <p:cNvSpPr txBox="1">
            <a:spLocks/>
          </p:cNvSpPr>
          <p:nvPr/>
        </p:nvSpPr>
        <p:spPr>
          <a:xfrm>
            <a:off x="990802" y="704550"/>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36" name="5 Marcador de contenido"/>
          <p:cNvSpPr txBox="1">
            <a:spLocks/>
          </p:cNvSpPr>
          <p:nvPr/>
        </p:nvSpPr>
        <p:spPr>
          <a:xfrm>
            <a:off x="464896" y="630542"/>
            <a:ext cx="8229600" cy="450594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9728" indent="0">
              <a:buFont typeface="Arial" panose="020B0604020202020204" pitchFamily="34" charset="0"/>
              <a:buNone/>
            </a:pPr>
            <a:endParaRPr lang="es-CO" smtClean="0">
              <a:latin typeface="Arial Narrow" pitchFamily="34" charset="0"/>
            </a:endParaRPr>
          </a:p>
          <a:p>
            <a:pPr>
              <a:buFont typeface="Wingdings" pitchFamily="2" charset="2"/>
              <a:buChar char="ü"/>
            </a:pPr>
            <a:endParaRPr lang="es-CO" smtClean="0">
              <a:latin typeface="Arial Narrow" pitchFamily="34" charset="0"/>
            </a:endParaRPr>
          </a:p>
          <a:p>
            <a:pPr>
              <a:buFont typeface="Wingdings" pitchFamily="2" charset="2"/>
              <a:buChar char="ü"/>
            </a:pPr>
            <a:endParaRPr lang="es-CO" smtClean="0">
              <a:solidFill>
                <a:srgbClr val="FF0000"/>
              </a:solidFill>
              <a:latin typeface="Arial Narrow" pitchFamily="34" charset="0"/>
            </a:endParaRPr>
          </a:p>
          <a:p>
            <a:pPr>
              <a:buFont typeface="Wingdings" pitchFamily="2" charset="2"/>
              <a:buChar char="ü"/>
            </a:pPr>
            <a:endParaRPr lang="es-CO" smtClean="0">
              <a:solidFill>
                <a:srgbClr val="FF0000"/>
              </a:solidFill>
              <a:latin typeface="Arial Narrow" pitchFamily="34" charset="0"/>
            </a:endParaRPr>
          </a:p>
          <a:p>
            <a:pPr>
              <a:buFont typeface="Wingdings" pitchFamily="2" charset="2"/>
              <a:buChar char="ü"/>
            </a:pPr>
            <a:endParaRPr lang="es-CO" dirty="0" smtClean="0">
              <a:latin typeface="Arial Narrow" pitchFamily="34" charset="0"/>
            </a:endParaRPr>
          </a:p>
        </p:txBody>
      </p:sp>
      <p:graphicFrame>
        <p:nvGraphicFramePr>
          <p:cNvPr id="38" name="37 Diagrama"/>
          <p:cNvGraphicFramePr/>
          <p:nvPr>
            <p:extLst>
              <p:ext uri="{D42A27DB-BD31-4B8C-83A1-F6EECF244321}">
                <p14:modId xmlns:p14="http://schemas.microsoft.com/office/powerpoint/2010/main" val="3319710604"/>
              </p:ext>
            </p:extLst>
          </p:nvPr>
        </p:nvGraphicFramePr>
        <p:xfrm>
          <a:off x="593766" y="762785"/>
          <a:ext cx="8100729" cy="48304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907309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4 Rectángulo redondeado"/>
          <p:cNvSpPr/>
          <p:nvPr/>
        </p:nvSpPr>
        <p:spPr>
          <a:xfrm>
            <a:off x="1151902" y="213755"/>
            <a:ext cx="7985723" cy="437243"/>
          </a:xfrm>
          <a:prstGeom prst="roundRect">
            <a:avLst/>
          </a:prstGeom>
          <a:solidFill>
            <a:srgbClr val="C00000"/>
          </a:solidFill>
          <a:ln>
            <a:solidFill>
              <a:srgbClr val="C00000"/>
            </a:solidFill>
          </a:ln>
        </p:spPr>
        <p:style>
          <a:lnRef idx="1">
            <a:schemeClr val="accent6"/>
          </a:lnRef>
          <a:fillRef idx="2">
            <a:schemeClr val="accent6"/>
          </a:fillRef>
          <a:effectRef idx="1">
            <a:schemeClr val="accent6"/>
          </a:effectRef>
          <a:fontRef idx="minor">
            <a:schemeClr val="dk1"/>
          </a:fontRef>
        </p:style>
        <p:txBody>
          <a:bodyPr anchor="ctr"/>
          <a:lstStyle/>
          <a:p>
            <a:pPr algn="r"/>
            <a:r>
              <a:rPr lang="es-CO" sz="3600" b="1" dirty="0" smtClean="0">
                <a:solidFill>
                  <a:schemeClr val="bg1"/>
                </a:solidFill>
                <a:latin typeface="Arial Narrow" pitchFamily="34" charset="0"/>
              </a:rPr>
              <a:t>AUDIENCIA PÚBLICA</a:t>
            </a:r>
            <a:endParaRPr lang="es-CO" sz="3600" b="1" dirty="0">
              <a:solidFill>
                <a:schemeClr val="bg1"/>
              </a:solidFill>
              <a:latin typeface="Arial Narrow" pitchFamily="34" charset="0"/>
            </a:endParaRPr>
          </a:p>
        </p:txBody>
      </p:sp>
      <p:sp>
        <p:nvSpPr>
          <p:cNvPr id="9" name="Subtítulo 3"/>
          <p:cNvSpPr txBox="1">
            <a:spLocks/>
          </p:cNvSpPr>
          <p:nvPr/>
        </p:nvSpPr>
        <p:spPr>
          <a:xfrm>
            <a:off x="990802" y="704550"/>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36" name="5 Marcador de contenido"/>
          <p:cNvSpPr txBox="1">
            <a:spLocks/>
          </p:cNvSpPr>
          <p:nvPr/>
        </p:nvSpPr>
        <p:spPr>
          <a:xfrm>
            <a:off x="464896" y="630542"/>
            <a:ext cx="8229600" cy="450594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9728" indent="0">
              <a:buFont typeface="Arial" panose="020B0604020202020204" pitchFamily="34" charset="0"/>
              <a:buNone/>
            </a:pPr>
            <a:endParaRPr lang="es-CO" smtClean="0">
              <a:latin typeface="Arial Narrow" pitchFamily="34" charset="0"/>
            </a:endParaRPr>
          </a:p>
          <a:p>
            <a:pPr>
              <a:buFont typeface="Wingdings" pitchFamily="2" charset="2"/>
              <a:buChar char="ü"/>
            </a:pPr>
            <a:endParaRPr lang="es-CO" smtClean="0">
              <a:latin typeface="Arial Narrow" pitchFamily="34" charset="0"/>
            </a:endParaRPr>
          </a:p>
          <a:p>
            <a:pPr>
              <a:buFont typeface="Wingdings" pitchFamily="2" charset="2"/>
              <a:buChar char="ü"/>
            </a:pPr>
            <a:endParaRPr lang="es-CO" smtClean="0">
              <a:solidFill>
                <a:srgbClr val="FF0000"/>
              </a:solidFill>
              <a:latin typeface="Arial Narrow" pitchFamily="34" charset="0"/>
            </a:endParaRPr>
          </a:p>
          <a:p>
            <a:pPr>
              <a:buFont typeface="Wingdings" pitchFamily="2" charset="2"/>
              <a:buChar char="ü"/>
            </a:pPr>
            <a:endParaRPr lang="es-CO" smtClean="0">
              <a:solidFill>
                <a:srgbClr val="FF0000"/>
              </a:solidFill>
              <a:latin typeface="Arial Narrow" pitchFamily="34" charset="0"/>
            </a:endParaRPr>
          </a:p>
          <a:p>
            <a:pPr>
              <a:buFont typeface="Wingdings" pitchFamily="2" charset="2"/>
              <a:buChar char="ü"/>
            </a:pPr>
            <a:endParaRPr lang="es-CO" dirty="0" smtClean="0">
              <a:latin typeface="Arial Narrow" pitchFamily="34" charset="0"/>
            </a:endParaRPr>
          </a:p>
        </p:txBody>
      </p:sp>
      <p:sp>
        <p:nvSpPr>
          <p:cNvPr id="6" name="2 Marcador de contenido"/>
          <p:cNvSpPr txBox="1">
            <a:spLocks/>
          </p:cNvSpPr>
          <p:nvPr/>
        </p:nvSpPr>
        <p:spPr>
          <a:xfrm>
            <a:off x="457200" y="1007692"/>
            <a:ext cx="8229600" cy="2221707"/>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CO" sz="2000" dirty="0" smtClean="0"/>
              <a:t>El 20 de diciembre de 2017 se llevó a cabo la primera audiencia pública, en el municipio de </a:t>
            </a:r>
            <a:r>
              <a:rPr lang="es-CO" sz="2000" dirty="0" err="1" smtClean="0"/>
              <a:t>Tarazá</a:t>
            </a:r>
            <a:r>
              <a:rPr lang="es-CO" sz="2000" dirty="0" smtClean="0"/>
              <a:t>, con una masiva asistencia por parte de la comunidad.</a:t>
            </a:r>
          </a:p>
          <a:p>
            <a:pPr marL="0" indent="0" algn="just">
              <a:buFont typeface="Arial" panose="020B0604020202020204" pitchFamily="34" charset="0"/>
              <a:buNone/>
            </a:pPr>
            <a:endParaRPr lang="es-CO" sz="2000" dirty="0" smtClean="0"/>
          </a:p>
          <a:p>
            <a:pPr marL="0" indent="0" algn="just">
              <a:buFont typeface="Arial" panose="020B0604020202020204" pitchFamily="34" charset="0"/>
              <a:buNone/>
            </a:pPr>
            <a:r>
              <a:rPr lang="es-CO" sz="2000" dirty="0" smtClean="0"/>
              <a:t>Se presentaron ocho (8) propuestas de contrato de concesión </a:t>
            </a:r>
            <a:r>
              <a:rPr lang="es-CO" sz="2000" dirty="0"/>
              <a:t>m</a:t>
            </a:r>
            <a:r>
              <a:rPr lang="es-CO" sz="2000" dirty="0" smtClean="0"/>
              <a:t>inera</a:t>
            </a:r>
          </a:p>
          <a:p>
            <a:pPr marL="0" indent="0" algn="just">
              <a:buFont typeface="Arial" panose="020B0604020202020204" pitchFamily="34" charset="0"/>
              <a:buNone/>
            </a:pPr>
            <a:endParaRPr lang="es-CO" sz="2000" dirty="0" smtClean="0"/>
          </a:p>
          <a:p>
            <a:pPr marL="0" indent="0" algn="just">
              <a:buFont typeface="Arial" panose="020B0604020202020204" pitchFamily="34" charset="0"/>
              <a:buNone/>
            </a:pPr>
            <a:r>
              <a:rPr lang="es-CO" sz="2000" dirty="0" smtClean="0"/>
              <a:t>En la audiencia intervinieron seis (6) personas del público.</a:t>
            </a:r>
          </a:p>
        </p:txBody>
      </p:sp>
      <p:pic>
        <p:nvPicPr>
          <p:cNvPr id="7"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20534" y="3353941"/>
            <a:ext cx="2897191" cy="2087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802" y="3367583"/>
            <a:ext cx="2734328" cy="2050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99423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4 Rectángulo redondeado"/>
          <p:cNvSpPr/>
          <p:nvPr/>
        </p:nvSpPr>
        <p:spPr>
          <a:xfrm>
            <a:off x="1151902" y="213755"/>
            <a:ext cx="7985723" cy="437243"/>
          </a:xfrm>
          <a:prstGeom prst="roundRect">
            <a:avLst/>
          </a:prstGeom>
          <a:solidFill>
            <a:srgbClr val="C00000"/>
          </a:solidFill>
          <a:ln>
            <a:solidFill>
              <a:srgbClr val="C00000"/>
            </a:solidFill>
          </a:ln>
        </p:spPr>
        <p:style>
          <a:lnRef idx="1">
            <a:schemeClr val="accent6"/>
          </a:lnRef>
          <a:fillRef idx="2">
            <a:schemeClr val="accent6"/>
          </a:fillRef>
          <a:effectRef idx="1">
            <a:schemeClr val="accent6"/>
          </a:effectRef>
          <a:fontRef idx="minor">
            <a:schemeClr val="dk1"/>
          </a:fontRef>
        </p:style>
        <p:txBody>
          <a:bodyPr anchor="ctr"/>
          <a:lstStyle/>
          <a:p>
            <a:pPr algn="r"/>
            <a:r>
              <a:rPr lang="es-CO" sz="3200" b="1" dirty="0">
                <a:solidFill>
                  <a:schemeClr val="bg1"/>
                </a:solidFill>
                <a:latin typeface="Arial Narrow" pitchFamily="34" charset="0"/>
              </a:rPr>
              <a:t>TÍTULOS MINEROS VIGENTES</a:t>
            </a:r>
          </a:p>
        </p:txBody>
      </p:sp>
      <p:sp>
        <p:nvSpPr>
          <p:cNvPr id="3" name="Subtítulo 3"/>
          <p:cNvSpPr txBox="1">
            <a:spLocks/>
          </p:cNvSpPr>
          <p:nvPr/>
        </p:nvSpPr>
        <p:spPr>
          <a:xfrm>
            <a:off x="384931" y="1246187"/>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4" name="Rectángulo 1"/>
          <p:cNvSpPr/>
          <p:nvPr/>
        </p:nvSpPr>
        <p:spPr>
          <a:xfrm>
            <a:off x="384932" y="1317438"/>
            <a:ext cx="8312562" cy="329193"/>
          </a:xfrm>
          <a:prstGeom prst="rect">
            <a:avLst/>
          </a:prstGeom>
        </p:spPr>
        <p:txBody>
          <a:bodyPr wrap="square">
            <a:spAutoFit/>
          </a:bodyPr>
          <a:lstStyle/>
          <a:p>
            <a:endParaRPr lang="es-CO" sz="1539" dirty="0"/>
          </a:p>
        </p:txBody>
      </p:sp>
      <p:graphicFrame>
        <p:nvGraphicFramePr>
          <p:cNvPr id="5" name="4 Diagrama"/>
          <p:cNvGraphicFramePr/>
          <p:nvPr>
            <p:extLst>
              <p:ext uri="{D42A27DB-BD31-4B8C-83A1-F6EECF244321}">
                <p14:modId xmlns:p14="http://schemas.microsoft.com/office/powerpoint/2010/main" val="3004075866"/>
              </p:ext>
            </p:extLst>
          </p:nvPr>
        </p:nvGraphicFramePr>
        <p:xfrm>
          <a:off x="489598" y="832719"/>
          <a:ext cx="3312368" cy="25498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5 Rectángulo"/>
          <p:cNvSpPr/>
          <p:nvPr/>
        </p:nvSpPr>
        <p:spPr>
          <a:xfrm>
            <a:off x="4108041" y="1118175"/>
            <a:ext cx="4572000" cy="2031325"/>
          </a:xfrm>
          <a:prstGeom prst="rect">
            <a:avLst/>
          </a:prstGeom>
        </p:spPr>
        <p:txBody>
          <a:bodyPr>
            <a:spAutoFit/>
          </a:bodyPr>
          <a:lstStyle/>
          <a:p>
            <a:pPr algn="just"/>
            <a:r>
              <a:rPr lang="es-CO" dirty="0" smtClean="0">
                <a:latin typeface="Arial Narrow" pitchFamily="34" charset="0"/>
              </a:rPr>
              <a:t>Entre enero y diciembre de 2017 se presenta una disminución de 63 títulos mineros.</a:t>
            </a:r>
          </a:p>
          <a:p>
            <a:pPr algn="just"/>
            <a:r>
              <a:rPr lang="es-CO" dirty="0" smtClean="0">
                <a:latin typeface="Arial Narrow" pitchFamily="34" charset="0"/>
              </a:rPr>
              <a:t> </a:t>
            </a:r>
          </a:p>
          <a:p>
            <a:pPr algn="just"/>
            <a:r>
              <a:rPr lang="es-CO" dirty="0" smtClean="0">
                <a:latin typeface="Arial Narrow" pitchFamily="34" charset="0"/>
              </a:rPr>
              <a:t>El </a:t>
            </a:r>
            <a:r>
              <a:rPr lang="es-CO" dirty="0">
                <a:latin typeface="Arial Narrow" pitchFamily="34" charset="0"/>
              </a:rPr>
              <a:t>número de títulos a cargo de la Gobernación presenta variaciones por la terminación e inscripción en el Registro Minero Nacional de los Títulos </a:t>
            </a:r>
            <a:r>
              <a:rPr lang="es-CO" dirty="0" smtClean="0">
                <a:latin typeface="Arial Narrow" pitchFamily="34" charset="0"/>
              </a:rPr>
              <a:t>Mineros.</a:t>
            </a:r>
            <a:endParaRPr lang="es-CO" dirty="0">
              <a:latin typeface="Arial Narrow" pitchFamily="34" charset="0"/>
            </a:endParaRPr>
          </a:p>
        </p:txBody>
      </p:sp>
      <p:graphicFrame>
        <p:nvGraphicFramePr>
          <p:cNvPr id="7" name="6 Tabla"/>
          <p:cNvGraphicFramePr>
            <a:graphicFrameLocks noGrp="1"/>
          </p:cNvGraphicFramePr>
          <p:nvPr>
            <p:extLst>
              <p:ext uri="{D42A27DB-BD31-4B8C-83A1-F6EECF244321}">
                <p14:modId xmlns:p14="http://schemas.microsoft.com/office/powerpoint/2010/main" val="115116684"/>
              </p:ext>
            </p:extLst>
          </p:nvPr>
        </p:nvGraphicFramePr>
        <p:xfrm>
          <a:off x="251520" y="3808495"/>
          <a:ext cx="7139397" cy="1815084"/>
        </p:xfrm>
        <a:graphic>
          <a:graphicData uri="http://schemas.openxmlformats.org/drawingml/2006/table">
            <a:tbl>
              <a:tblPr firstRow="1" firstCol="1" bandRow="1">
                <a:tableStyleId>{72833802-FEF1-4C79-8D5D-14CF1EAF98D9}</a:tableStyleId>
              </a:tblPr>
              <a:tblGrid>
                <a:gridCol w="3611005"/>
                <a:gridCol w="3528392"/>
              </a:tblGrid>
              <a:tr h="342900">
                <a:tc>
                  <a:txBody>
                    <a:bodyPr/>
                    <a:lstStyle/>
                    <a:p>
                      <a:pPr algn="ctr">
                        <a:lnSpc>
                          <a:spcPct val="115000"/>
                        </a:lnSpc>
                        <a:spcAft>
                          <a:spcPts val="0"/>
                        </a:spcAft>
                      </a:pPr>
                      <a:r>
                        <a:rPr lang="es-CO" sz="1400" dirty="0">
                          <a:effectLst/>
                          <a:latin typeface="Arial Narrow" pitchFamily="34" charset="0"/>
                        </a:rPr>
                        <a:t>ETAPA CONTRACTUAL</a:t>
                      </a:r>
                      <a:endParaRPr lang="es-CO" sz="1200" dirty="0">
                        <a:effectLst/>
                        <a:latin typeface="Arial Narrow" pitchFamily="34" charset="0"/>
                        <a:ea typeface="Calibri"/>
                        <a:cs typeface="Times New Roman"/>
                      </a:endParaRPr>
                    </a:p>
                  </a:txBody>
                  <a:tcPr marL="68580" marR="68580" marT="0" marB="0" anchor="ctr"/>
                </a:tc>
                <a:tc>
                  <a:txBody>
                    <a:bodyPr/>
                    <a:lstStyle/>
                    <a:p>
                      <a:pPr algn="ctr">
                        <a:lnSpc>
                          <a:spcPct val="115000"/>
                        </a:lnSpc>
                        <a:spcAft>
                          <a:spcPts val="0"/>
                        </a:spcAft>
                      </a:pPr>
                      <a:r>
                        <a:rPr lang="es-CO" sz="1400" dirty="0">
                          <a:effectLst/>
                          <a:latin typeface="Arial Narrow" pitchFamily="34" charset="0"/>
                        </a:rPr>
                        <a:t>OBLIGACIONES CONTRACTUALES</a:t>
                      </a:r>
                      <a:endParaRPr lang="es-CO" sz="1200" dirty="0">
                        <a:effectLst/>
                        <a:latin typeface="Arial Narrow" pitchFamily="34" charset="0"/>
                        <a:ea typeface="Calibri"/>
                        <a:cs typeface="Times New Roman"/>
                      </a:endParaRPr>
                    </a:p>
                  </a:txBody>
                  <a:tcPr marL="68580" marR="68580" marT="0" marB="0" anchor="ctr"/>
                </a:tc>
              </a:tr>
              <a:tr h="0">
                <a:tc>
                  <a:txBody>
                    <a:bodyPr/>
                    <a:lstStyle/>
                    <a:p>
                      <a:pPr>
                        <a:lnSpc>
                          <a:spcPct val="115000"/>
                        </a:lnSpc>
                        <a:spcAft>
                          <a:spcPts val="0"/>
                        </a:spcAft>
                      </a:pPr>
                      <a:r>
                        <a:rPr lang="es-CO" sz="1400" dirty="0">
                          <a:effectLst/>
                          <a:latin typeface="Arial Narrow" pitchFamily="34" charset="0"/>
                        </a:rPr>
                        <a:t>Títulos en Exploración: 48</a:t>
                      </a:r>
                      <a:endParaRPr lang="es-CO" sz="1200" dirty="0">
                        <a:effectLst/>
                        <a:latin typeface="Arial Narrow" pitchFamily="34" charset="0"/>
                        <a:ea typeface="Calibri"/>
                        <a:cs typeface="Times New Roman"/>
                      </a:endParaRPr>
                    </a:p>
                  </a:txBody>
                  <a:tcPr marL="68580" marR="68580" marT="0" marB="0" anchor="ctr"/>
                </a:tc>
                <a:tc>
                  <a:txBody>
                    <a:bodyPr/>
                    <a:lstStyle/>
                    <a:p>
                      <a:pPr algn="just">
                        <a:lnSpc>
                          <a:spcPct val="115000"/>
                        </a:lnSpc>
                        <a:spcAft>
                          <a:spcPts val="0"/>
                        </a:spcAft>
                      </a:pPr>
                      <a:r>
                        <a:rPr lang="es-CO" sz="1400" dirty="0">
                          <a:effectLst/>
                          <a:latin typeface="Arial Narrow" pitchFamily="34" charset="0"/>
                        </a:rPr>
                        <a:t>Canon superficiario, póliza minero ambiental y Formato Básico Minero </a:t>
                      </a:r>
                      <a:endParaRPr lang="es-CO" sz="1200" dirty="0">
                        <a:effectLst/>
                        <a:latin typeface="Arial Narrow" pitchFamily="34" charset="0"/>
                        <a:ea typeface="Calibri"/>
                        <a:cs typeface="Times New Roman"/>
                      </a:endParaRPr>
                    </a:p>
                  </a:txBody>
                  <a:tcPr marL="68580" marR="68580" marT="0" marB="0"/>
                </a:tc>
              </a:tr>
              <a:tr h="0">
                <a:tc>
                  <a:txBody>
                    <a:bodyPr/>
                    <a:lstStyle/>
                    <a:p>
                      <a:pPr>
                        <a:lnSpc>
                          <a:spcPct val="115000"/>
                        </a:lnSpc>
                        <a:spcAft>
                          <a:spcPts val="0"/>
                        </a:spcAft>
                      </a:pPr>
                      <a:r>
                        <a:rPr lang="es-CO" sz="1400" dirty="0">
                          <a:effectLst/>
                          <a:latin typeface="Arial Narrow" pitchFamily="34" charset="0"/>
                        </a:rPr>
                        <a:t>Títulos en Construcción y Montaje: 254</a:t>
                      </a:r>
                      <a:endParaRPr lang="es-CO" sz="1200" dirty="0">
                        <a:effectLst/>
                        <a:latin typeface="Arial Narrow" pitchFamily="34" charset="0"/>
                        <a:ea typeface="Calibri"/>
                        <a:cs typeface="Times New Roman"/>
                      </a:endParaRPr>
                    </a:p>
                  </a:txBody>
                  <a:tcPr marL="68580" marR="68580" marT="0" marB="0" anchor="ctr"/>
                </a:tc>
                <a:tc>
                  <a:txBody>
                    <a:bodyPr/>
                    <a:lstStyle/>
                    <a:p>
                      <a:pPr algn="just">
                        <a:lnSpc>
                          <a:spcPct val="115000"/>
                        </a:lnSpc>
                        <a:spcAft>
                          <a:spcPts val="0"/>
                        </a:spcAft>
                      </a:pPr>
                      <a:r>
                        <a:rPr lang="es-CO" sz="1400" dirty="0">
                          <a:effectLst/>
                          <a:latin typeface="Arial Narrow" pitchFamily="34" charset="0"/>
                        </a:rPr>
                        <a:t>Canon superficiario, licencia ambiental, póliza minero ambiental y Formato Básico Minero</a:t>
                      </a:r>
                      <a:endParaRPr lang="es-CO" sz="1200" dirty="0">
                        <a:effectLst/>
                        <a:latin typeface="Arial Narrow" pitchFamily="34" charset="0"/>
                        <a:ea typeface="Calibri"/>
                        <a:cs typeface="Times New Roman"/>
                      </a:endParaRPr>
                    </a:p>
                  </a:txBody>
                  <a:tcPr marL="68580" marR="68580" marT="0" marB="0"/>
                </a:tc>
              </a:tr>
              <a:tr h="0">
                <a:tc>
                  <a:txBody>
                    <a:bodyPr/>
                    <a:lstStyle/>
                    <a:p>
                      <a:pPr>
                        <a:lnSpc>
                          <a:spcPct val="115000"/>
                        </a:lnSpc>
                        <a:spcAft>
                          <a:spcPts val="0"/>
                        </a:spcAft>
                      </a:pPr>
                      <a:r>
                        <a:rPr lang="es-CO" sz="1400" dirty="0">
                          <a:effectLst/>
                          <a:latin typeface="Arial Narrow" pitchFamily="34" charset="0"/>
                        </a:rPr>
                        <a:t>Títulos en Explotación: 1027</a:t>
                      </a:r>
                      <a:endParaRPr lang="es-CO" sz="1200" dirty="0">
                        <a:effectLst/>
                        <a:latin typeface="Arial Narrow" pitchFamily="34" charset="0"/>
                        <a:ea typeface="Calibri"/>
                        <a:cs typeface="Times New Roman"/>
                      </a:endParaRPr>
                    </a:p>
                  </a:txBody>
                  <a:tcPr marL="68580" marR="68580" marT="0" marB="0" anchor="ctr"/>
                </a:tc>
                <a:tc>
                  <a:txBody>
                    <a:bodyPr/>
                    <a:lstStyle/>
                    <a:p>
                      <a:pPr algn="just">
                        <a:lnSpc>
                          <a:spcPct val="115000"/>
                        </a:lnSpc>
                        <a:spcAft>
                          <a:spcPts val="0"/>
                        </a:spcAft>
                      </a:pPr>
                      <a:r>
                        <a:rPr lang="es-CO" sz="1400" dirty="0">
                          <a:effectLst/>
                          <a:latin typeface="Arial Narrow" pitchFamily="34" charset="0"/>
                        </a:rPr>
                        <a:t>Pago de regalías, licencia ambiental, póliza minero ambiental y Formato Básico Minero</a:t>
                      </a:r>
                      <a:endParaRPr lang="es-CO" sz="1200" dirty="0">
                        <a:effectLst/>
                        <a:latin typeface="Arial Narrow" pitchFamily="34" charset="0"/>
                        <a:ea typeface="Calibri"/>
                        <a:cs typeface="Times New Roman"/>
                      </a:endParaRPr>
                    </a:p>
                  </a:txBody>
                  <a:tcPr marL="68580" marR="68580" marT="0" marB="0"/>
                </a:tc>
              </a:tr>
            </a:tbl>
          </a:graphicData>
        </a:graphic>
      </p:graphicFrame>
      <p:sp>
        <p:nvSpPr>
          <p:cNvPr id="8" name="7 CuadroTexto"/>
          <p:cNvSpPr txBox="1"/>
          <p:nvPr/>
        </p:nvSpPr>
        <p:spPr>
          <a:xfrm>
            <a:off x="296395" y="3423947"/>
            <a:ext cx="6890714" cy="338554"/>
          </a:xfrm>
          <a:prstGeom prst="rect">
            <a:avLst/>
          </a:prstGeom>
          <a:noFill/>
        </p:spPr>
        <p:txBody>
          <a:bodyPr wrap="square" rtlCol="0">
            <a:spAutoFit/>
          </a:bodyPr>
          <a:lstStyle/>
          <a:p>
            <a:r>
              <a:rPr lang="es-CO" sz="1600" b="1" dirty="0" smtClean="0">
                <a:latin typeface="Arial Narrow" pitchFamily="34" charset="0"/>
              </a:rPr>
              <a:t>Total de títulos y obligaciones según la etapa contractual</a:t>
            </a:r>
            <a:endParaRPr lang="es-CO" sz="1600" b="1" dirty="0">
              <a:latin typeface="Arial Narrow" pitchFamily="34" charset="0"/>
            </a:endParaRPr>
          </a:p>
        </p:txBody>
      </p:sp>
    </p:spTree>
    <p:extLst>
      <p:ext uri="{BB962C8B-B14F-4D97-AF65-F5344CB8AC3E}">
        <p14:creationId xmlns:p14="http://schemas.microsoft.com/office/powerpoint/2010/main" val="169398775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ítulo 3"/>
          <p:cNvSpPr txBox="1">
            <a:spLocks/>
          </p:cNvSpPr>
          <p:nvPr/>
        </p:nvSpPr>
        <p:spPr>
          <a:xfrm>
            <a:off x="990802" y="704550"/>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36" name="5 Marcador de contenido"/>
          <p:cNvSpPr txBox="1">
            <a:spLocks/>
          </p:cNvSpPr>
          <p:nvPr/>
        </p:nvSpPr>
        <p:spPr>
          <a:xfrm>
            <a:off x="464896" y="630542"/>
            <a:ext cx="8229600" cy="450594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9728" indent="0">
              <a:buFont typeface="Arial" panose="020B0604020202020204" pitchFamily="34" charset="0"/>
              <a:buNone/>
            </a:pPr>
            <a:endParaRPr lang="es-CO" smtClean="0">
              <a:latin typeface="Arial Narrow" pitchFamily="34" charset="0"/>
            </a:endParaRPr>
          </a:p>
          <a:p>
            <a:pPr>
              <a:buFont typeface="Wingdings" pitchFamily="2" charset="2"/>
              <a:buChar char="ü"/>
            </a:pPr>
            <a:endParaRPr lang="es-CO" smtClean="0">
              <a:latin typeface="Arial Narrow" pitchFamily="34" charset="0"/>
            </a:endParaRPr>
          </a:p>
          <a:p>
            <a:pPr>
              <a:buFont typeface="Wingdings" pitchFamily="2" charset="2"/>
              <a:buChar char="ü"/>
            </a:pPr>
            <a:endParaRPr lang="es-CO" smtClean="0">
              <a:solidFill>
                <a:srgbClr val="FF0000"/>
              </a:solidFill>
              <a:latin typeface="Arial Narrow" pitchFamily="34" charset="0"/>
            </a:endParaRPr>
          </a:p>
          <a:p>
            <a:pPr>
              <a:buFont typeface="Wingdings" pitchFamily="2" charset="2"/>
              <a:buChar char="ü"/>
            </a:pPr>
            <a:endParaRPr lang="es-CO" smtClean="0">
              <a:solidFill>
                <a:srgbClr val="FF0000"/>
              </a:solidFill>
              <a:latin typeface="Arial Narrow" pitchFamily="34" charset="0"/>
            </a:endParaRPr>
          </a:p>
          <a:p>
            <a:pPr>
              <a:buFont typeface="Wingdings" pitchFamily="2" charset="2"/>
              <a:buChar char="ü"/>
            </a:pPr>
            <a:endParaRPr lang="es-CO" dirty="0" smtClean="0">
              <a:latin typeface="Arial Narrow" pitchFamily="34" charset="0"/>
            </a:endParaRPr>
          </a:p>
        </p:txBody>
      </p:sp>
      <p:sp>
        <p:nvSpPr>
          <p:cNvPr id="12" name="14 Rectángulo redondeado"/>
          <p:cNvSpPr/>
          <p:nvPr/>
        </p:nvSpPr>
        <p:spPr>
          <a:xfrm>
            <a:off x="1151902" y="213755"/>
            <a:ext cx="7985723" cy="437243"/>
          </a:xfrm>
          <a:prstGeom prst="roundRect">
            <a:avLst/>
          </a:prstGeom>
          <a:solidFill>
            <a:srgbClr val="C00000"/>
          </a:solidFill>
          <a:ln>
            <a:solidFill>
              <a:srgbClr val="C00000"/>
            </a:solidFill>
          </a:ln>
        </p:spPr>
        <p:style>
          <a:lnRef idx="1">
            <a:schemeClr val="accent6"/>
          </a:lnRef>
          <a:fillRef idx="2">
            <a:schemeClr val="accent6"/>
          </a:fillRef>
          <a:effectRef idx="1">
            <a:schemeClr val="accent6"/>
          </a:effectRef>
          <a:fontRef idx="minor">
            <a:schemeClr val="dk1"/>
          </a:fontRef>
        </p:style>
        <p:txBody>
          <a:bodyPr anchor="ctr"/>
          <a:lstStyle/>
          <a:p>
            <a:pPr algn="r"/>
            <a:r>
              <a:rPr lang="es-CO" sz="3200" b="1" dirty="0" smtClean="0">
                <a:solidFill>
                  <a:schemeClr val="bg1"/>
                </a:solidFill>
                <a:latin typeface="Arial Narrow" pitchFamily="34" charset="0"/>
              </a:rPr>
              <a:t>SUBCONTRATOS DE FORMALIZACIÓN MINERA</a:t>
            </a:r>
            <a:endParaRPr lang="es-CO" sz="3200" b="1" dirty="0">
              <a:solidFill>
                <a:schemeClr val="bg1"/>
              </a:solidFill>
              <a:latin typeface="Arial Narrow" pitchFamily="34" charset="0"/>
            </a:endParaRPr>
          </a:p>
        </p:txBody>
      </p:sp>
      <p:sp>
        <p:nvSpPr>
          <p:cNvPr id="13" name="12 CuadroTexto"/>
          <p:cNvSpPr txBox="1"/>
          <p:nvPr/>
        </p:nvSpPr>
        <p:spPr>
          <a:xfrm>
            <a:off x="2791611" y="661884"/>
            <a:ext cx="6321602" cy="461665"/>
          </a:xfrm>
          <a:prstGeom prst="rect">
            <a:avLst/>
          </a:prstGeom>
          <a:noFill/>
        </p:spPr>
        <p:txBody>
          <a:bodyPr wrap="none" rtlCol="0">
            <a:spAutoFit/>
          </a:bodyPr>
          <a:lstStyle/>
          <a:p>
            <a:r>
              <a:rPr lang="es-CO" sz="2400" dirty="0" smtClean="0">
                <a:solidFill>
                  <a:srgbClr val="C00000"/>
                </a:solidFill>
              </a:rPr>
              <a:t>FORMALIZACIÓN MINERA EN EL DEPARTAMENTO</a:t>
            </a:r>
            <a:endParaRPr lang="es-CO" sz="2400" dirty="0">
              <a:solidFill>
                <a:srgbClr val="C00000"/>
              </a:solidFill>
            </a:endParaRPr>
          </a:p>
        </p:txBody>
      </p:sp>
      <p:pic>
        <p:nvPicPr>
          <p:cNvPr id="15" name="Picture 2" descr="C:\Users\KHERNANDEZC\Desktop\Asamblea_junio_2015\CENTRAL_MAYO_201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120" t="3651" r="24937" b="4127"/>
          <a:stretch/>
        </p:blipFill>
        <p:spPr bwMode="auto">
          <a:xfrm>
            <a:off x="4862151" y="1197123"/>
            <a:ext cx="3995045" cy="423562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6" name="15 Tabla"/>
          <p:cNvGraphicFramePr>
            <a:graphicFrameLocks noGrp="1"/>
          </p:cNvGraphicFramePr>
          <p:nvPr>
            <p:extLst>
              <p:ext uri="{D42A27DB-BD31-4B8C-83A1-F6EECF244321}">
                <p14:modId xmlns:p14="http://schemas.microsoft.com/office/powerpoint/2010/main" val="3137172864"/>
              </p:ext>
            </p:extLst>
          </p:nvPr>
        </p:nvGraphicFramePr>
        <p:xfrm>
          <a:off x="756075" y="1682084"/>
          <a:ext cx="3767068" cy="3474018"/>
        </p:xfrm>
        <a:graphic>
          <a:graphicData uri="http://schemas.openxmlformats.org/drawingml/2006/table">
            <a:tbl>
              <a:tblPr>
                <a:tableStyleId>{16D9F66E-5EB9-4882-86FB-DCBF35E3C3E4}</a:tableStyleId>
              </a:tblPr>
              <a:tblGrid>
                <a:gridCol w="1401555"/>
                <a:gridCol w="964096"/>
                <a:gridCol w="1401417"/>
              </a:tblGrid>
              <a:tr h="772004">
                <a:tc>
                  <a:txBody>
                    <a:bodyPr/>
                    <a:lstStyle/>
                    <a:p>
                      <a:pPr algn="ctr" fontAlgn="ctr"/>
                      <a:r>
                        <a:rPr lang="es-CO" sz="1600" b="1" u="none" strike="noStrike" dirty="0">
                          <a:effectLst/>
                          <a:latin typeface="Arial Narrow" panose="020B0606020202030204" pitchFamily="34" charset="0"/>
                        </a:rPr>
                        <a:t>ESTADO</a:t>
                      </a:r>
                      <a:endParaRPr lang="es-CO" sz="1600" b="1" i="0" u="none" strike="noStrike" dirty="0">
                        <a:solidFill>
                          <a:srgbClr val="000000"/>
                        </a:solidFill>
                        <a:effectLst/>
                        <a:latin typeface="Arial Narrow" panose="020B0606020202030204" pitchFamily="34" charset="0"/>
                      </a:endParaRPr>
                    </a:p>
                  </a:txBody>
                  <a:tcPr marL="9525" marR="9525" marT="9525" marB="0" anchor="ctr"/>
                </a:tc>
                <a:tc>
                  <a:txBody>
                    <a:bodyPr/>
                    <a:lstStyle/>
                    <a:p>
                      <a:pPr algn="ctr" fontAlgn="ctr"/>
                      <a:r>
                        <a:rPr lang="es-CO" sz="1600" b="1" u="none" strike="noStrike" dirty="0">
                          <a:effectLst/>
                          <a:latin typeface="Arial Narrow" panose="020B0606020202030204" pitchFamily="34" charset="0"/>
                        </a:rPr>
                        <a:t>CANTIDAD</a:t>
                      </a:r>
                      <a:endParaRPr lang="es-CO" sz="1600" b="1" i="0" u="none" strike="noStrike" dirty="0">
                        <a:solidFill>
                          <a:srgbClr val="000000"/>
                        </a:solidFill>
                        <a:effectLst/>
                        <a:latin typeface="Arial Narrow" panose="020B0606020202030204" pitchFamily="34" charset="0"/>
                      </a:endParaRPr>
                    </a:p>
                  </a:txBody>
                  <a:tcPr marL="9525" marR="9525" marT="9525" marB="0" anchor="ctr"/>
                </a:tc>
                <a:tc>
                  <a:txBody>
                    <a:bodyPr/>
                    <a:lstStyle/>
                    <a:p>
                      <a:pPr algn="ctr" fontAlgn="ctr"/>
                      <a:r>
                        <a:rPr lang="es-CO" sz="1600" b="1" u="none" strike="noStrike" dirty="0">
                          <a:effectLst/>
                          <a:latin typeface="Arial Narrow" panose="020B0606020202030204" pitchFamily="34" charset="0"/>
                        </a:rPr>
                        <a:t>BENEFICIARIOS DIRECTOS</a:t>
                      </a:r>
                      <a:endParaRPr lang="es-CO" sz="1600" b="1" i="0" u="none" strike="noStrike" dirty="0">
                        <a:solidFill>
                          <a:srgbClr val="000000"/>
                        </a:solidFill>
                        <a:effectLst/>
                        <a:latin typeface="Arial Narrow" panose="020B0606020202030204" pitchFamily="34" charset="0"/>
                      </a:endParaRPr>
                    </a:p>
                  </a:txBody>
                  <a:tcPr marL="9525" marR="9525" marT="9525" marB="0" anchor="ctr"/>
                </a:tc>
              </a:tr>
              <a:tr h="386002">
                <a:tc>
                  <a:txBody>
                    <a:bodyPr/>
                    <a:lstStyle/>
                    <a:p>
                      <a:pPr algn="l" fontAlgn="ctr"/>
                      <a:r>
                        <a:rPr lang="es-CO" sz="1600" u="none" strike="noStrike">
                          <a:effectLst/>
                          <a:latin typeface="Arial Narrow" panose="020B0606020202030204" pitchFamily="34" charset="0"/>
                        </a:rPr>
                        <a:t>INSCRITOS</a:t>
                      </a:r>
                      <a:endParaRPr lang="es-CO" sz="1600" b="0" i="0" u="none" strike="noStrike">
                        <a:solidFill>
                          <a:srgbClr val="000000"/>
                        </a:solidFill>
                        <a:effectLst/>
                        <a:latin typeface="Arial Narrow" panose="020B0606020202030204" pitchFamily="34" charset="0"/>
                      </a:endParaRPr>
                    </a:p>
                  </a:txBody>
                  <a:tcPr marL="9525" marR="9525" marT="9525" marB="0" anchor="ctr"/>
                </a:tc>
                <a:tc>
                  <a:txBody>
                    <a:bodyPr/>
                    <a:lstStyle/>
                    <a:p>
                      <a:pPr algn="ctr" fontAlgn="ctr"/>
                      <a:r>
                        <a:rPr lang="es-CO" sz="1600" u="none" strike="noStrike" dirty="0" smtClean="0">
                          <a:effectLst/>
                          <a:latin typeface="Arial Narrow" panose="020B0606020202030204" pitchFamily="34" charset="0"/>
                        </a:rPr>
                        <a:t>20</a:t>
                      </a:r>
                      <a:endParaRPr lang="es-CO" sz="1600" b="0" i="0" u="none" strike="noStrike" dirty="0">
                        <a:solidFill>
                          <a:srgbClr val="000000"/>
                        </a:solidFill>
                        <a:effectLst/>
                        <a:latin typeface="Arial Narrow" panose="020B0606020202030204" pitchFamily="34" charset="0"/>
                      </a:endParaRPr>
                    </a:p>
                  </a:txBody>
                  <a:tcPr marL="9525" marR="9525" marT="9525" marB="0" anchor="ctr"/>
                </a:tc>
                <a:tc>
                  <a:txBody>
                    <a:bodyPr/>
                    <a:lstStyle/>
                    <a:p>
                      <a:pPr algn="ctr" fontAlgn="ctr"/>
                      <a:r>
                        <a:rPr lang="es-CO" sz="1600" u="none" strike="noStrike" dirty="0" smtClean="0">
                          <a:effectLst/>
                          <a:latin typeface="Arial Narrow" panose="020B0606020202030204" pitchFamily="34" charset="0"/>
                        </a:rPr>
                        <a:t>436</a:t>
                      </a:r>
                      <a:endParaRPr lang="es-CO" sz="1600" b="0" i="0" u="none" strike="noStrike" dirty="0">
                        <a:solidFill>
                          <a:srgbClr val="000000"/>
                        </a:solidFill>
                        <a:effectLst/>
                        <a:latin typeface="Arial Narrow" panose="020B0606020202030204" pitchFamily="34" charset="0"/>
                      </a:endParaRPr>
                    </a:p>
                  </a:txBody>
                  <a:tcPr marL="9525" marR="9525" marT="9525" marB="0" anchor="ctr"/>
                </a:tc>
              </a:tr>
              <a:tr h="772004">
                <a:tc>
                  <a:txBody>
                    <a:bodyPr/>
                    <a:lstStyle/>
                    <a:p>
                      <a:pPr algn="l" fontAlgn="ctr"/>
                      <a:r>
                        <a:rPr lang="es-CO" sz="1600" u="none" strike="noStrike">
                          <a:effectLst/>
                          <a:latin typeface="Arial Narrow" panose="020B0606020202030204" pitchFamily="34" charset="0"/>
                        </a:rPr>
                        <a:t>EN PROCESO DE INSCRIPCIÓN</a:t>
                      </a:r>
                      <a:endParaRPr lang="es-CO" sz="1600" b="0" i="0" u="none" strike="noStrike">
                        <a:solidFill>
                          <a:srgbClr val="000000"/>
                        </a:solidFill>
                        <a:effectLst/>
                        <a:latin typeface="Arial Narrow" panose="020B0606020202030204" pitchFamily="34" charset="0"/>
                      </a:endParaRPr>
                    </a:p>
                  </a:txBody>
                  <a:tcPr marL="9525" marR="9525" marT="9525" marB="0" anchor="ctr"/>
                </a:tc>
                <a:tc>
                  <a:txBody>
                    <a:bodyPr/>
                    <a:lstStyle/>
                    <a:p>
                      <a:pPr algn="ctr" fontAlgn="ctr"/>
                      <a:r>
                        <a:rPr lang="es-CO" sz="1600" u="none" strike="noStrike" dirty="0" smtClean="0">
                          <a:effectLst/>
                          <a:latin typeface="Arial Narrow" panose="020B0606020202030204" pitchFamily="34" charset="0"/>
                        </a:rPr>
                        <a:t>9</a:t>
                      </a:r>
                      <a:endParaRPr lang="es-CO" sz="1600" b="0" i="0" u="none" strike="noStrike" dirty="0">
                        <a:solidFill>
                          <a:srgbClr val="000000"/>
                        </a:solidFill>
                        <a:effectLst/>
                        <a:latin typeface="Arial Narrow" panose="020B0606020202030204" pitchFamily="34" charset="0"/>
                      </a:endParaRPr>
                    </a:p>
                  </a:txBody>
                  <a:tcPr marL="9525" marR="9525" marT="9525" marB="0" anchor="ctr"/>
                </a:tc>
                <a:tc>
                  <a:txBody>
                    <a:bodyPr/>
                    <a:lstStyle/>
                    <a:p>
                      <a:pPr algn="ctr" fontAlgn="ctr"/>
                      <a:r>
                        <a:rPr lang="es-CO" sz="1600" u="none" strike="noStrike" dirty="0" smtClean="0">
                          <a:effectLst/>
                          <a:latin typeface="Arial Narrow" panose="020B0606020202030204" pitchFamily="34" charset="0"/>
                        </a:rPr>
                        <a:t>106</a:t>
                      </a:r>
                      <a:endParaRPr lang="es-CO" sz="1600" b="0" i="0" u="none" strike="noStrike" dirty="0">
                        <a:solidFill>
                          <a:srgbClr val="000000"/>
                        </a:solidFill>
                        <a:effectLst/>
                        <a:latin typeface="Arial Narrow" panose="020B0606020202030204" pitchFamily="34" charset="0"/>
                      </a:endParaRPr>
                    </a:p>
                  </a:txBody>
                  <a:tcPr marL="9525" marR="9525" marT="9525" marB="0" anchor="ctr"/>
                </a:tc>
              </a:tr>
              <a:tr h="386002">
                <a:tc>
                  <a:txBody>
                    <a:bodyPr/>
                    <a:lstStyle/>
                    <a:p>
                      <a:pPr algn="l" fontAlgn="ctr"/>
                      <a:r>
                        <a:rPr lang="es-CO" sz="1600" u="none" strike="noStrike">
                          <a:effectLst/>
                          <a:latin typeface="Arial Narrow" panose="020B0606020202030204" pitchFamily="34" charset="0"/>
                        </a:rPr>
                        <a:t>APROBADOS</a:t>
                      </a:r>
                      <a:endParaRPr lang="es-CO" sz="1600" b="0" i="0" u="none" strike="noStrike">
                        <a:solidFill>
                          <a:srgbClr val="000000"/>
                        </a:solidFill>
                        <a:effectLst/>
                        <a:latin typeface="Arial Narrow" panose="020B0606020202030204" pitchFamily="34" charset="0"/>
                      </a:endParaRPr>
                    </a:p>
                  </a:txBody>
                  <a:tcPr marL="9525" marR="9525" marT="9525" marB="0" anchor="ctr"/>
                </a:tc>
                <a:tc>
                  <a:txBody>
                    <a:bodyPr/>
                    <a:lstStyle/>
                    <a:p>
                      <a:pPr algn="ctr" fontAlgn="ctr"/>
                      <a:r>
                        <a:rPr lang="es-CO" sz="1600" u="none" strike="noStrike" dirty="0" smtClean="0">
                          <a:effectLst/>
                          <a:latin typeface="Arial Narrow" panose="020B0606020202030204" pitchFamily="34" charset="0"/>
                        </a:rPr>
                        <a:t>1</a:t>
                      </a:r>
                      <a:endParaRPr lang="es-CO" sz="1600" b="0" i="0" u="none" strike="noStrike" dirty="0">
                        <a:solidFill>
                          <a:srgbClr val="000000"/>
                        </a:solidFill>
                        <a:effectLst/>
                        <a:latin typeface="Arial Narrow" panose="020B0606020202030204" pitchFamily="34" charset="0"/>
                      </a:endParaRPr>
                    </a:p>
                  </a:txBody>
                  <a:tcPr marL="9525" marR="9525" marT="9525" marB="0" anchor="ctr"/>
                </a:tc>
                <a:tc>
                  <a:txBody>
                    <a:bodyPr/>
                    <a:lstStyle/>
                    <a:p>
                      <a:pPr algn="ctr" fontAlgn="ctr"/>
                      <a:r>
                        <a:rPr lang="es-CO" sz="1600" b="0" i="0" u="none" strike="noStrike" dirty="0" smtClean="0">
                          <a:solidFill>
                            <a:schemeClr val="dk1"/>
                          </a:solidFill>
                          <a:effectLst/>
                          <a:latin typeface="Arial Narrow" panose="020B0606020202030204" pitchFamily="34" charset="0"/>
                        </a:rPr>
                        <a:t>7</a:t>
                      </a:r>
                      <a:endParaRPr lang="es-CO" sz="1600" b="0" i="0" u="none" strike="noStrike" dirty="0">
                        <a:solidFill>
                          <a:srgbClr val="000000"/>
                        </a:solidFill>
                        <a:effectLst/>
                        <a:latin typeface="Arial Narrow" panose="020B0606020202030204" pitchFamily="34" charset="0"/>
                      </a:endParaRPr>
                    </a:p>
                  </a:txBody>
                  <a:tcPr marL="9525" marR="9525" marT="9525" marB="0" anchor="ctr"/>
                </a:tc>
              </a:tr>
              <a:tr h="386002">
                <a:tc>
                  <a:txBody>
                    <a:bodyPr/>
                    <a:lstStyle/>
                    <a:p>
                      <a:pPr algn="l" fontAlgn="ctr"/>
                      <a:r>
                        <a:rPr lang="es-CO" sz="1600" u="none" strike="noStrike">
                          <a:effectLst/>
                          <a:latin typeface="Arial Narrow" panose="020B0606020202030204" pitchFamily="34" charset="0"/>
                        </a:rPr>
                        <a:t>AUTORIZADOS</a:t>
                      </a:r>
                      <a:endParaRPr lang="es-CO" sz="1600" b="0" i="0" u="none" strike="noStrike">
                        <a:solidFill>
                          <a:srgbClr val="000000"/>
                        </a:solidFill>
                        <a:effectLst/>
                        <a:latin typeface="Arial Narrow" panose="020B0606020202030204" pitchFamily="34" charset="0"/>
                      </a:endParaRPr>
                    </a:p>
                  </a:txBody>
                  <a:tcPr marL="9525" marR="9525" marT="9525" marB="0" anchor="ctr"/>
                </a:tc>
                <a:tc>
                  <a:txBody>
                    <a:bodyPr/>
                    <a:lstStyle/>
                    <a:p>
                      <a:pPr algn="ctr" fontAlgn="ctr"/>
                      <a:r>
                        <a:rPr lang="es-CO" sz="1600" u="none" strike="noStrike" dirty="0" smtClean="0">
                          <a:effectLst/>
                          <a:latin typeface="Arial Narrow" panose="020B0606020202030204" pitchFamily="34" charset="0"/>
                        </a:rPr>
                        <a:t>21</a:t>
                      </a:r>
                      <a:endParaRPr lang="es-CO" sz="1600" b="0" i="0" u="none" strike="noStrike" dirty="0">
                        <a:solidFill>
                          <a:srgbClr val="000000"/>
                        </a:solidFill>
                        <a:effectLst/>
                        <a:latin typeface="Arial Narrow" panose="020B0606020202030204" pitchFamily="34" charset="0"/>
                      </a:endParaRPr>
                    </a:p>
                  </a:txBody>
                  <a:tcPr marL="9525" marR="9525" marT="9525" marB="0" anchor="ctr"/>
                </a:tc>
                <a:tc>
                  <a:txBody>
                    <a:bodyPr/>
                    <a:lstStyle/>
                    <a:p>
                      <a:pPr algn="ctr" fontAlgn="ctr"/>
                      <a:r>
                        <a:rPr lang="es-CO" sz="1600" u="none" strike="noStrike" dirty="0" smtClean="0">
                          <a:effectLst/>
                          <a:latin typeface="Arial Narrow" panose="020B0606020202030204" pitchFamily="34" charset="0"/>
                        </a:rPr>
                        <a:t>366</a:t>
                      </a:r>
                      <a:endParaRPr lang="es-CO" sz="1600" b="0" i="0" u="none" strike="noStrike" dirty="0">
                        <a:solidFill>
                          <a:srgbClr val="000000"/>
                        </a:solidFill>
                        <a:effectLst/>
                        <a:latin typeface="Arial Narrow" panose="020B0606020202030204" pitchFamily="34" charset="0"/>
                      </a:endParaRPr>
                    </a:p>
                  </a:txBody>
                  <a:tcPr marL="9525" marR="9525" marT="9525" marB="0" anchor="ctr"/>
                </a:tc>
              </a:tr>
              <a:tr h="386002">
                <a:tc>
                  <a:txBody>
                    <a:bodyPr/>
                    <a:lstStyle/>
                    <a:p>
                      <a:pPr algn="l" fontAlgn="ctr"/>
                      <a:r>
                        <a:rPr lang="es-CO" sz="1600" u="none" strike="noStrike" dirty="0" smtClean="0">
                          <a:effectLst/>
                          <a:latin typeface="Arial Narrow" panose="020B0606020202030204" pitchFamily="34" charset="0"/>
                        </a:rPr>
                        <a:t>EN TRÁMITE</a:t>
                      </a:r>
                      <a:endParaRPr lang="es-CO" sz="1600" b="0" i="0" u="none" strike="noStrike" dirty="0">
                        <a:solidFill>
                          <a:srgbClr val="000000"/>
                        </a:solidFill>
                        <a:effectLst/>
                        <a:latin typeface="Arial Narrow" panose="020B0606020202030204" pitchFamily="34" charset="0"/>
                      </a:endParaRPr>
                    </a:p>
                  </a:txBody>
                  <a:tcPr marL="9525" marR="9525" marT="9525" marB="0" anchor="ctr"/>
                </a:tc>
                <a:tc>
                  <a:txBody>
                    <a:bodyPr/>
                    <a:lstStyle/>
                    <a:p>
                      <a:pPr algn="ctr" fontAlgn="ctr"/>
                      <a:r>
                        <a:rPr lang="es-CO" sz="1600" u="none" strike="noStrike" dirty="0" smtClean="0">
                          <a:effectLst/>
                          <a:latin typeface="Arial Narrow" panose="020B0606020202030204" pitchFamily="34" charset="0"/>
                        </a:rPr>
                        <a:t>41</a:t>
                      </a:r>
                      <a:endParaRPr lang="es-CO" sz="1600" b="0" i="0" u="none" strike="noStrike" dirty="0">
                        <a:solidFill>
                          <a:srgbClr val="000000"/>
                        </a:solidFill>
                        <a:effectLst/>
                        <a:latin typeface="Arial Narrow" panose="020B0606020202030204" pitchFamily="34" charset="0"/>
                      </a:endParaRPr>
                    </a:p>
                  </a:txBody>
                  <a:tcPr marL="9525" marR="9525" marT="9525" marB="0" anchor="ctr"/>
                </a:tc>
                <a:tc>
                  <a:txBody>
                    <a:bodyPr/>
                    <a:lstStyle/>
                    <a:p>
                      <a:pPr algn="ctr" fontAlgn="ctr"/>
                      <a:r>
                        <a:rPr lang="es-CO" sz="1600" u="none" strike="noStrike" dirty="0" smtClean="0">
                          <a:effectLst/>
                          <a:latin typeface="Arial Narrow" panose="020B0606020202030204" pitchFamily="34" charset="0"/>
                        </a:rPr>
                        <a:t>300*</a:t>
                      </a:r>
                      <a:endParaRPr lang="es-CO" sz="1600" b="0" i="0" u="none" strike="noStrike" dirty="0">
                        <a:solidFill>
                          <a:srgbClr val="000000"/>
                        </a:solidFill>
                        <a:effectLst/>
                        <a:latin typeface="Arial Narrow" panose="020B0606020202030204" pitchFamily="34" charset="0"/>
                      </a:endParaRPr>
                    </a:p>
                  </a:txBody>
                  <a:tcPr marL="9525" marR="9525" marT="9525" marB="0" anchor="ctr"/>
                </a:tc>
              </a:tr>
              <a:tr h="386002">
                <a:tc>
                  <a:txBody>
                    <a:bodyPr/>
                    <a:lstStyle/>
                    <a:p>
                      <a:pPr algn="ctr" fontAlgn="ctr"/>
                      <a:r>
                        <a:rPr lang="es-CO" sz="1600" b="1" u="none" strike="noStrike" dirty="0">
                          <a:effectLst/>
                          <a:latin typeface="Arial Narrow" panose="020B0606020202030204" pitchFamily="34" charset="0"/>
                        </a:rPr>
                        <a:t>TOTAL</a:t>
                      </a:r>
                      <a:endParaRPr lang="es-CO" sz="1600" b="1" i="0" u="none" strike="noStrike" dirty="0">
                        <a:solidFill>
                          <a:srgbClr val="000000"/>
                        </a:solidFill>
                        <a:effectLst/>
                        <a:latin typeface="Arial Narrow" panose="020B0606020202030204" pitchFamily="34" charset="0"/>
                      </a:endParaRPr>
                    </a:p>
                  </a:txBody>
                  <a:tcPr marL="9525" marR="9525" marT="9525" marB="0" anchor="ctr"/>
                </a:tc>
                <a:tc>
                  <a:txBody>
                    <a:bodyPr/>
                    <a:lstStyle/>
                    <a:p>
                      <a:pPr algn="ctr" fontAlgn="ctr"/>
                      <a:r>
                        <a:rPr lang="es-CO" sz="1600" b="1" u="none" strike="noStrike" dirty="0" smtClean="0">
                          <a:effectLst/>
                          <a:latin typeface="Arial Narrow" panose="020B0606020202030204" pitchFamily="34" charset="0"/>
                        </a:rPr>
                        <a:t>92</a:t>
                      </a:r>
                      <a:endParaRPr lang="es-CO" sz="1600" b="1" i="0" u="none" strike="noStrike" dirty="0">
                        <a:solidFill>
                          <a:srgbClr val="000000"/>
                        </a:solidFill>
                        <a:effectLst/>
                        <a:latin typeface="Arial Narrow" panose="020B0606020202030204" pitchFamily="34" charset="0"/>
                      </a:endParaRPr>
                    </a:p>
                  </a:txBody>
                  <a:tcPr marL="9525" marR="9525" marT="9525" marB="0" anchor="ctr"/>
                </a:tc>
                <a:tc>
                  <a:txBody>
                    <a:bodyPr/>
                    <a:lstStyle/>
                    <a:p>
                      <a:pPr algn="ctr" fontAlgn="ctr"/>
                      <a:r>
                        <a:rPr lang="es-CO" sz="1600" b="1" u="none" strike="noStrike" dirty="0" smtClean="0">
                          <a:effectLst/>
                          <a:latin typeface="Arial Narrow" panose="020B0606020202030204" pitchFamily="34" charset="0"/>
                        </a:rPr>
                        <a:t>1215</a:t>
                      </a:r>
                      <a:endParaRPr lang="es-CO" sz="1600" b="1" i="0" u="none" strike="noStrike" dirty="0">
                        <a:solidFill>
                          <a:srgbClr val="000000"/>
                        </a:solidFill>
                        <a:effectLst/>
                        <a:latin typeface="Arial Narrow" panose="020B0606020202030204" pitchFamily="34" charset="0"/>
                      </a:endParaRPr>
                    </a:p>
                  </a:txBody>
                  <a:tcPr marL="9525" marR="9525" marT="9525" marB="0" anchor="ctr"/>
                </a:tc>
              </a:tr>
            </a:tbl>
          </a:graphicData>
        </a:graphic>
      </p:graphicFrame>
      <p:sp>
        <p:nvSpPr>
          <p:cNvPr id="17" name="16 CuadroTexto"/>
          <p:cNvSpPr txBox="1"/>
          <p:nvPr/>
        </p:nvSpPr>
        <p:spPr>
          <a:xfrm>
            <a:off x="745297" y="5265979"/>
            <a:ext cx="3806825" cy="307777"/>
          </a:xfrm>
          <a:prstGeom prst="rect">
            <a:avLst/>
          </a:prstGeom>
          <a:noFill/>
        </p:spPr>
        <p:txBody>
          <a:bodyPr wrap="square" rtlCol="0">
            <a:spAutoFit/>
          </a:bodyPr>
          <a:lstStyle/>
          <a:p>
            <a:r>
              <a:rPr lang="es-CO" sz="1400" dirty="0" smtClean="0">
                <a:latin typeface="Arial Narrow" panose="020B0606020202030204" pitchFamily="34" charset="0"/>
              </a:rPr>
              <a:t>* Se confirma el valor en la visita de viabilidad.</a:t>
            </a:r>
            <a:endParaRPr lang="es-CO" sz="1400" dirty="0">
              <a:latin typeface="Arial Narrow" panose="020B0606020202030204" pitchFamily="34" charset="0"/>
            </a:endParaRPr>
          </a:p>
        </p:txBody>
      </p:sp>
    </p:spTree>
    <p:extLst>
      <p:ext uri="{BB962C8B-B14F-4D97-AF65-F5344CB8AC3E}">
        <p14:creationId xmlns:p14="http://schemas.microsoft.com/office/powerpoint/2010/main" val="354891622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ítulo 3"/>
          <p:cNvSpPr txBox="1">
            <a:spLocks/>
          </p:cNvSpPr>
          <p:nvPr/>
        </p:nvSpPr>
        <p:spPr>
          <a:xfrm>
            <a:off x="990802" y="704550"/>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36" name="5 Marcador de contenido"/>
          <p:cNvSpPr txBox="1">
            <a:spLocks/>
          </p:cNvSpPr>
          <p:nvPr/>
        </p:nvSpPr>
        <p:spPr>
          <a:xfrm>
            <a:off x="464896" y="630542"/>
            <a:ext cx="8229600" cy="450594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9728" indent="0">
              <a:buFont typeface="Arial" panose="020B0604020202020204" pitchFamily="34" charset="0"/>
              <a:buNone/>
            </a:pPr>
            <a:endParaRPr lang="es-CO" smtClean="0">
              <a:latin typeface="Arial Narrow" pitchFamily="34" charset="0"/>
            </a:endParaRPr>
          </a:p>
          <a:p>
            <a:pPr>
              <a:buFont typeface="Wingdings" pitchFamily="2" charset="2"/>
              <a:buChar char="ü"/>
            </a:pPr>
            <a:endParaRPr lang="es-CO" smtClean="0">
              <a:latin typeface="Arial Narrow" pitchFamily="34" charset="0"/>
            </a:endParaRPr>
          </a:p>
          <a:p>
            <a:pPr>
              <a:buFont typeface="Wingdings" pitchFamily="2" charset="2"/>
              <a:buChar char="ü"/>
            </a:pPr>
            <a:endParaRPr lang="es-CO" smtClean="0">
              <a:solidFill>
                <a:srgbClr val="FF0000"/>
              </a:solidFill>
              <a:latin typeface="Arial Narrow" pitchFamily="34" charset="0"/>
            </a:endParaRPr>
          </a:p>
          <a:p>
            <a:pPr>
              <a:buFont typeface="Wingdings" pitchFamily="2" charset="2"/>
              <a:buChar char="ü"/>
            </a:pPr>
            <a:endParaRPr lang="es-CO" smtClean="0">
              <a:solidFill>
                <a:srgbClr val="FF0000"/>
              </a:solidFill>
              <a:latin typeface="Arial Narrow" pitchFamily="34" charset="0"/>
            </a:endParaRPr>
          </a:p>
          <a:p>
            <a:pPr>
              <a:buFont typeface="Wingdings" pitchFamily="2" charset="2"/>
              <a:buChar char="ü"/>
            </a:pPr>
            <a:endParaRPr lang="es-CO" dirty="0" smtClean="0">
              <a:latin typeface="Arial Narrow" pitchFamily="34" charset="0"/>
            </a:endParaRPr>
          </a:p>
        </p:txBody>
      </p:sp>
      <p:sp>
        <p:nvSpPr>
          <p:cNvPr id="12" name="14 Rectángulo redondeado"/>
          <p:cNvSpPr/>
          <p:nvPr/>
        </p:nvSpPr>
        <p:spPr>
          <a:xfrm>
            <a:off x="1151902" y="213755"/>
            <a:ext cx="7985723" cy="437243"/>
          </a:xfrm>
          <a:prstGeom prst="roundRect">
            <a:avLst/>
          </a:prstGeom>
          <a:solidFill>
            <a:srgbClr val="C00000"/>
          </a:solidFill>
          <a:ln>
            <a:solidFill>
              <a:srgbClr val="C00000"/>
            </a:solidFill>
          </a:ln>
        </p:spPr>
        <p:style>
          <a:lnRef idx="1">
            <a:schemeClr val="accent6"/>
          </a:lnRef>
          <a:fillRef idx="2">
            <a:schemeClr val="accent6"/>
          </a:fillRef>
          <a:effectRef idx="1">
            <a:schemeClr val="accent6"/>
          </a:effectRef>
          <a:fontRef idx="minor">
            <a:schemeClr val="dk1"/>
          </a:fontRef>
        </p:style>
        <p:txBody>
          <a:bodyPr anchor="ctr"/>
          <a:lstStyle/>
          <a:p>
            <a:pPr algn="r"/>
            <a:r>
              <a:rPr lang="es-CO" sz="2400" b="1" dirty="0" smtClean="0">
                <a:solidFill>
                  <a:schemeClr val="bg1"/>
                </a:solidFill>
                <a:latin typeface="Arial Narrow" pitchFamily="34" charset="0"/>
              </a:rPr>
              <a:t>CESIÓN DE ÁREAS PARA LA FORMALIZACIÓN MINERA</a:t>
            </a:r>
            <a:endParaRPr lang="es-CO" sz="2400" b="1" dirty="0">
              <a:solidFill>
                <a:schemeClr val="bg1"/>
              </a:solidFill>
              <a:latin typeface="Arial Narrow" pitchFamily="34" charset="0"/>
            </a:endParaRPr>
          </a:p>
        </p:txBody>
      </p:sp>
      <p:sp>
        <p:nvSpPr>
          <p:cNvPr id="13" name="12 CuadroTexto"/>
          <p:cNvSpPr txBox="1"/>
          <p:nvPr/>
        </p:nvSpPr>
        <p:spPr>
          <a:xfrm>
            <a:off x="2791611" y="661884"/>
            <a:ext cx="6321602" cy="461665"/>
          </a:xfrm>
          <a:prstGeom prst="rect">
            <a:avLst/>
          </a:prstGeom>
          <a:noFill/>
        </p:spPr>
        <p:txBody>
          <a:bodyPr wrap="none" rtlCol="0">
            <a:spAutoFit/>
          </a:bodyPr>
          <a:lstStyle/>
          <a:p>
            <a:r>
              <a:rPr lang="es-CO" sz="2400" dirty="0" smtClean="0">
                <a:solidFill>
                  <a:srgbClr val="C00000"/>
                </a:solidFill>
              </a:rPr>
              <a:t>FORMALIZACIÓN MINERA EN EL DEPARTAMENTO</a:t>
            </a:r>
            <a:endParaRPr lang="es-CO" sz="2400" dirty="0">
              <a:solidFill>
                <a:srgbClr val="C00000"/>
              </a:solidFill>
            </a:endParaRPr>
          </a:p>
        </p:txBody>
      </p:sp>
      <p:sp>
        <p:nvSpPr>
          <p:cNvPr id="10" name="9 Rectángulo"/>
          <p:cNvSpPr/>
          <p:nvPr/>
        </p:nvSpPr>
        <p:spPr>
          <a:xfrm>
            <a:off x="460374" y="1115283"/>
            <a:ext cx="8098970" cy="1477328"/>
          </a:xfrm>
          <a:prstGeom prst="rect">
            <a:avLst/>
          </a:prstGeom>
        </p:spPr>
        <p:txBody>
          <a:bodyPr wrap="square">
            <a:spAutoFit/>
          </a:bodyPr>
          <a:lstStyle/>
          <a:p>
            <a:pPr algn="just"/>
            <a:r>
              <a:rPr lang="es-CO" dirty="0">
                <a:latin typeface="Arial Narrow" pitchFamily="34" charset="0"/>
              </a:rPr>
              <a:t>M</a:t>
            </a:r>
            <a:r>
              <a:rPr lang="es-CO" dirty="0" smtClean="0">
                <a:latin typeface="Arial Narrow" pitchFamily="34" charset="0"/>
              </a:rPr>
              <a:t>ediante Escritura </a:t>
            </a:r>
            <a:r>
              <a:rPr lang="es-CO" dirty="0">
                <a:latin typeface="Arial Narrow" pitchFamily="34" charset="0"/>
              </a:rPr>
              <a:t>pública No. 2928 del 19 de noviembre de 2015, la Sociedad MINEROS S.A. titular del </a:t>
            </a:r>
            <a:r>
              <a:rPr lang="es-CO" dirty="0" smtClean="0">
                <a:latin typeface="Arial Narrow" pitchFamily="34" charset="0"/>
              </a:rPr>
              <a:t>Reconocimiento </a:t>
            </a:r>
            <a:r>
              <a:rPr lang="es-CO" dirty="0">
                <a:latin typeface="Arial Narrow" pitchFamily="34" charset="0"/>
              </a:rPr>
              <a:t>de </a:t>
            </a:r>
            <a:r>
              <a:rPr lang="es-CO" dirty="0" smtClean="0">
                <a:latin typeface="Arial Narrow" pitchFamily="34" charset="0"/>
              </a:rPr>
              <a:t>Propiedad </a:t>
            </a:r>
            <a:r>
              <a:rPr lang="es-CO" dirty="0">
                <a:latin typeface="Arial Narrow" pitchFamily="34" charset="0"/>
              </a:rPr>
              <a:t>Privada RPP57,  cedió parte de su área, que correspondió a 122,45525 </a:t>
            </a:r>
            <a:r>
              <a:rPr lang="es-CO" dirty="0" smtClean="0">
                <a:latin typeface="Arial Narrow" pitchFamily="34" charset="0"/>
              </a:rPr>
              <a:t>hectáreas</a:t>
            </a:r>
            <a:r>
              <a:rPr lang="es-CO" dirty="0">
                <a:latin typeface="Arial Narrow" pitchFamily="34" charset="0"/>
              </a:rPr>
              <a:t>, a favor de la Sociedad </a:t>
            </a:r>
            <a:r>
              <a:rPr lang="es-CO" b="1" dirty="0">
                <a:latin typeface="Arial Narrow" pitchFamily="34" charset="0"/>
              </a:rPr>
              <a:t>EMIJOM S.A.S</a:t>
            </a:r>
            <a:r>
              <a:rPr lang="es-CO" dirty="0">
                <a:latin typeface="Arial Narrow" pitchFamily="34" charset="0"/>
              </a:rPr>
              <a:t>., sociedad conformada por un grupo de mineros tradicionales, con la cual se logra la legalidad de </a:t>
            </a:r>
            <a:r>
              <a:rPr lang="es-CO" b="1" dirty="0">
                <a:latin typeface="Arial Narrow" pitchFamily="34" charset="0"/>
              </a:rPr>
              <a:t>7 unidades productivas mineras</a:t>
            </a:r>
            <a:r>
              <a:rPr lang="es-CO" dirty="0">
                <a:latin typeface="Arial Narrow" pitchFamily="34" charset="0"/>
              </a:rPr>
              <a:t> que se encuentran ubicadas en el municipio de </a:t>
            </a:r>
            <a:r>
              <a:rPr lang="es-CO" dirty="0" smtClean="0">
                <a:latin typeface="Arial Narrow" pitchFamily="34" charset="0"/>
              </a:rPr>
              <a:t>Zaragoza.</a:t>
            </a:r>
            <a:endParaRPr lang="es-CO" dirty="0">
              <a:latin typeface="Arial Narrow" pitchFamily="34" charset="0"/>
            </a:endParaRPr>
          </a:p>
        </p:txBody>
      </p:sp>
      <p:sp>
        <p:nvSpPr>
          <p:cNvPr id="11" name="10 Rectángulo"/>
          <p:cNvSpPr/>
          <p:nvPr/>
        </p:nvSpPr>
        <p:spPr>
          <a:xfrm>
            <a:off x="4219158" y="3053526"/>
            <a:ext cx="4340186" cy="2123658"/>
          </a:xfrm>
          <a:prstGeom prst="rect">
            <a:avLst/>
          </a:prstGeom>
        </p:spPr>
        <p:txBody>
          <a:bodyPr wrap="square">
            <a:spAutoFit/>
          </a:bodyPr>
          <a:lstStyle/>
          <a:p>
            <a:pPr algn="just"/>
            <a:r>
              <a:rPr lang="es-ES" sz="2200" b="1" dirty="0" smtClean="0">
                <a:latin typeface="Arial Narrow" pitchFamily="34" charset="0"/>
              </a:rPr>
              <a:t>Esta </a:t>
            </a:r>
            <a:r>
              <a:rPr lang="es-ES" sz="2200" b="1" dirty="0">
                <a:latin typeface="Arial Narrow" pitchFamily="34" charset="0"/>
              </a:rPr>
              <a:t>cesión corresponde a la primera cesión realizada en el país dentro de un Registro de Propiedad Privada- RPP, siendo esta un gran ejemplo de formalización de mineros tradicionales. </a:t>
            </a:r>
            <a:endParaRPr lang="es-CO" sz="2200" dirty="0">
              <a:latin typeface="Arial Narrow" pitchFamily="34" charset="0"/>
            </a:endParaRPr>
          </a:p>
        </p:txBody>
      </p:sp>
      <p:pic>
        <p:nvPicPr>
          <p:cNvPr id="14" name="Picture 3" descr="D:\yquinteroh\My Documents\xurreaj\PROCESOS\SUBREGIONES\BAJO CAUCA\EMIJOM - OK\REGISTRO FOTOGRÁFICO\Fotos Emijom\100_4944 - copi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0375" y="2924944"/>
            <a:ext cx="3276509" cy="28574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56218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ítulo 3"/>
          <p:cNvSpPr txBox="1">
            <a:spLocks/>
          </p:cNvSpPr>
          <p:nvPr/>
        </p:nvSpPr>
        <p:spPr>
          <a:xfrm>
            <a:off x="990802" y="704550"/>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36" name="5 Marcador de contenido"/>
          <p:cNvSpPr txBox="1">
            <a:spLocks/>
          </p:cNvSpPr>
          <p:nvPr/>
        </p:nvSpPr>
        <p:spPr>
          <a:xfrm>
            <a:off x="464896" y="630542"/>
            <a:ext cx="8229600" cy="450594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9728" indent="0">
              <a:buFont typeface="Arial" panose="020B0604020202020204" pitchFamily="34" charset="0"/>
              <a:buNone/>
            </a:pPr>
            <a:endParaRPr lang="es-CO" smtClean="0">
              <a:latin typeface="Arial Narrow" pitchFamily="34" charset="0"/>
            </a:endParaRPr>
          </a:p>
          <a:p>
            <a:pPr>
              <a:buFont typeface="Wingdings" pitchFamily="2" charset="2"/>
              <a:buChar char="ü"/>
            </a:pPr>
            <a:endParaRPr lang="es-CO" smtClean="0">
              <a:latin typeface="Arial Narrow" pitchFamily="34" charset="0"/>
            </a:endParaRPr>
          </a:p>
          <a:p>
            <a:pPr>
              <a:buFont typeface="Wingdings" pitchFamily="2" charset="2"/>
              <a:buChar char="ü"/>
            </a:pPr>
            <a:endParaRPr lang="es-CO" smtClean="0">
              <a:solidFill>
                <a:srgbClr val="FF0000"/>
              </a:solidFill>
              <a:latin typeface="Arial Narrow" pitchFamily="34" charset="0"/>
            </a:endParaRPr>
          </a:p>
          <a:p>
            <a:pPr>
              <a:buFont typeface="Wingdings" pitchFamily="2" charset="2"/>
              <a:buChar char="ü"/>
            </a:pPr>
            <a:endParaRPr lang="es-CO" smtClean="0">
              <a:solidFill>
                <a:srgbClr val="FF0000"/>
              </a:solidFill>
              <a:latin typeface="Arial Narrow" pitchFamily="34" charset="0"/>
            </a:endParaRPr>
          </a:p>
          <a:p>
            <a:pPr>
              <a:buFont typeface="Wingdings" pitchFamily="2" charset="2"/>
              <a:buChar char="ü"/>
            </a:pPr>
            <a:endParaRPr lang="es-CO" dirty="0" smtClean="0">
              <a:latin typeface="Arial Narrow" pitchFamily="34" charset="0"/>
            </a:endParaRPr>
          </a:p>
        </p:txBody>
      </p:sp>
      <p:sp>
        <p:nvSpPr>
          <p:cNvPr id="12" name="14 Rectángulo redondeado"/>
          <p:cNvSpPr/>
          <p:nvPr/>
        </p:nvSpPr>
        <p:spPr>
          <a:xfrm>
            <a:off x="1151902" y="213755"/>
            <a:ext cx="7985723" cy="437243"/>
          </a:xfrm>
          <a:prstGeom prst="roundRect">
            <a:avLst/>
          </a:prstGeom>
          <a:solidFill>
            <a:srgbClr val="C00000"/>
          </a:solidFill>
          <a:ln>
            <a:solidFill>
              <a:srgbClr val="C00000"/>
            </a:solidFill>
          </a:ln>
        </p:spPr>
        <p:style>
          <a:lnRef idx="1">
            <a:schemeClr val="accent6"/>
          </a:lnRef>
          <a:fillRef idx="2">
            <a:schemeClr val="accent6"/>
          </a:fillRef>
          <a:effectRef idx="1">
            <a:schemeClr val="accent6"/>
          </a:effectRef>
          <a:fontRef idx="minor">
            <a:schemeClr val="dk1"/>
          </a:fontRef>
        </p:style>
        <p:txBody>
          <a:bodyPr anchor="ctr"/>
          <a:lstStyle/>
          <a:p>
            <a:pPr algn="r"/>
            <a:r>
              <a:rPr lang="es-CO" sz="2400" b="1" dirty="0" smtClean="0">
                <a:solidFill>
                  <a:schemeClr val="bg1"/>
                </a:solidFill>
                <a:latin typeface="Arial Narrow" pitchFamily="34" charset="0"/>
              </a:rPr>
              <a:t>MESAS DE TRABAJO PARA LA FORMALIZACIÓN MINERA</a:t>
            </a:r>
            <a:endParaRPr lang="es-CO" sz="2400" b="1" dirty="0">
              <a:solidFill>
                <a:schemeClr val="bg1"/>
              </a:solidFill>
              <a:latin typeface="Arial Narrow" pitchFamily="34" charset="0"/>
            </a:endParaRPr>
          </a:p>
        </p:txBody>
      </p:sp>
      <p:sp>
        <p:nvSpPr>
          <p:cNvPr id="13" name="12 CuadroTexto"/>
          <p:cNvSpPr txBox="1"/>
          <p:nvPr/>
        </p:nvSpPr>
        <p:spPr>
          <a:xfrm>
            <a:off x="6021611" y="661884"/>
            <a:ext cx="3091808" cy="461665"/>
          </a:xfrm>
          <a:prstGeom prst="rect">
            <a:avLst/>
          </a:prstGeom>
          <a:noFill/>
        </p:spPr>
        <p:txBody>
          <a:bodyPr wrap="none" rtlCol="0">
            <a:spAutoFit/>
          </a:bodyPr>
          <a:lstStyle/>
          <a:p>
            <a:r>
              <a:rPr lang="es-CO" sz="2400" dirty="0" smtClean="0">
                <a:solidFill>
                  <a:srgbClr val="C00000"/>
                </a:solidFill>
              </a:rPr>
              <a:t>SUBREGIÓN NORDESTE</a:t>
            </a:r>
            <a:endParaRPr lang="es-CO" sz="2400" dirty="0">
              <a:solidFill>
                <a:srgbClr val="C00000"/>
              </a:solidFill>
            </a:endParaRPr>
          </a:p>
        </p:txBody>
      </p:sp>
      <p:sp>
        <p:nvSpPr>
          <p:cNvPr id="15" name="14 Rectángulo"/>
          <p:cNvSpPr/>
          <p:nvPr/>
        </p:nvSpPr>
        <p:spPr>
          <a:xfrm>
            <a:off x="822191" y="837883"/>
            <a:ext cx="3191802" cy="400061"/>
          </a:xfrm>
          <a:prstGeom prst="rect">
            <a:avLst/>
          </a:prstGeom>
        </p:spPr>
        <p:txBody>
          <a:bodyPr wrap="none" lIns="91392" tIns="45696" rIns="91392" bIns="45696">
            <a:spAutoFit/>
          </a:bodyPr>
          <a:lstStyle/>
          <a:p>
            <a:pPr defTabSz="913916">
              <a:defRPr/>
            </a:pPr>
            <a:r>
              <a:rPr lang="es-CO" sz="2000" b="1" kern="0" dirty="0">
                <a:solidFill>
                  <a:srgbClr val="C00000"/>
                </a:solidFill>
                <a:latin typeface="Arial Narrow" pitchFamily="34" charset="0"/>
                <a:cs typeface="Aharoni" pitchFamily="2" charset="-79"/>
              </a:rPr>
              <a:t>ESCENARIOS DE MEDIACIÓN</a:t>
            </a:r>
            <a:endParaRPr lang="es-CO" sz="2000" kern="0" dirty="0">
              <a:solidFill>
                <a:srgbClr val="C00000"/>
              </a:solidFill>
            </a:endParaRPr>
          </a:p>
        </p:txBody>
      </p:sp>
      <p:graphicFrame>
        <p:nvGraphicFramePr>
          <p:cNvPr id="16" name="15 Tabla"/>
          <p:cNvGraphicFramePr>
            <a:graphicFrameLocks noGrp="1"/>
          </p:cNvGraphicFramePr>
          <p:nvPr>
            <p:extLst>
              <p:ext uri="{D42A27DB-BD31-4B8C-83A1-F6EECF244321}">
                <p14:modId xmlns:p14="http://schemas.microsoft.com/office/powerpoint/2010/main" val="1000092616"/>
              </p:ext>
            </p:extLst>
          </p:nvPr>
        </p:nvGraphicFramePr>
        <p:xfrm>
          <a:off x="755575" y="1159327"/>
          <a:ext cx="7848871" cy="2666138"/>
        </p:xfrm>
        <a:graphic>
          <a:graphicData uri="http://schemas.openxmlformats.org/drawingml/2006/table">
            <a:tbl>
              <a:tblPr/>
              <a:tblGrid>
                <a:gridCol w="1611822"/>
                <a:gridCol w="2312615"/>
                <a:gridCol w="1681901"/>
                <a:gridCol w="722331"/>
                <a:gridCol w="1520202"/>
              </a:tblGrid>
              <a:tr h="43878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s-CO" sz="1200" b="1" u="none" strike="noStrike" dirty="0" smtClean="0">
                          <a:solidFill>
                            <a:schemeClr val="tx1"/>
                          </a:solidFill>
                          <a:latin typeface="Arial Narrow" pitchFamily="34" charset="0"/>
                        </a:rPr>
                        <a:t>ESCENARIO</a:t>
                      </a:r>
                      <a:endParaRPr lang="es-CO" sz="1200" b="1" i="0" u="none" strike="noStrike" dirty="0">
                        <a:solidFill>
                          <a:schemeClr val="tx1"/>
                        </a:solidFill>
                        <a:latin typeface="Arial Narrow" pitchFamily="34" charset="0"/>
                      </a:endParaRPr>
                    </a:p>
                  </a:txBody>
                  <a:tcPr marL="3791" marR="3791" marT="5056"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s-CO" sz="1200" b="1" u="none" strike="noStrike" dirty="0" smtClean="0">
                          <a:solidFill>
                            <a:schemeClr val="tx1"/>
                          </a:solidFill>
                          <a:latin typeface="Arial Narrow" pitchFamily="34" charset="0"/>
                        </a:rPr>
                        <a:t>MUNICIPIOS</a:t>
                      </a:r>
                      <a:r>
                        <a:rPr lang="es-CO" sz="1200" b="1" u="none" strike="noStrike" dirty="0">
                          <a:solidFill>
                            <a:schemeClr val="tx1"/>
                          </a:solidFill>
                          <a:latin typeface="Arial Narrow" pitchFamily="34" charset="0"/>
                        </a:rPr>
                        <a:t/>
                      </a:r>
                      <a:br>
                        <a:rPr lang="es-CO" sz="1200" b="1" u="none" strike="noStrike" dirty="0">
                          <a:solidFill>
                            <a:schemeClr val="tx1"/>
                          </a:solidFill>
                          <a:latin typeface="Arial Narrow" pitchFamily="34" charset="0"/>
                        </a:rPr>
                      </a:br>
                      <a:r>
                        <a:rPr lang="es-CO" sz="1200" b="1" u="none" strike="noStrike" dirty="0">
                          <a:solidFill>
                            <a:schemeClr val="tx1"/>
                          </a:solidFill>
                          <a:latin typeface="Arial Narrow" pitchFamily="34" charset="0"/>
                        </a:rPr>
                        <a:t>INTERVENIDOS</a:t>
                      </a:r>
                      <a:endParaRPr lang="es-CO" sz="1200" b="1" i="0" u="none" strike="noStrike" dirty="0">
                        <a:solidFill>
                          <a:schemeClr val="tx1"/>
                        </a:solidFill>
                        <a:latin typeface="Arial Narrow" pitchFamily="34" charset="0"/>
                      </a:endParaRPr>
                    </a:p>
                  </a:txBody>
                  <a:tcPr marL="3791" marR="3791" marT="5056"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s-CO" sz="1200" b="1" u="none" strike="noStrike" dirty="0">
                          <a:solidFill>
                            <a:schemeClr val="tx1"/>
                          </a:solidFill>
                          <a:latin typeface="Arial Narrow" pitchFamily="34" charset="0"/>
                        </a:rPr>
                        <a:t>TITULAR MINERO</a:t>
                      </a:r>
                      <a:endParaRPr lang="es-CO" sz="1200" b="1" i="0" u="none" strike="noStrike" dirty="0">
                        <a:solidFill>
                          <a:schemeClr val="tx1"/>
                        </a:solidFill>
                        <a:latin typeface="Arial Narrow" pitchFamily="34" charset="0"/>
                      </a:endParaRPr>
                    </a:p>
                  </a:txBody>
                  <a:tcPr marL="3791" marR="3791" marT="5056" marB="0"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lumMod val="85000"/>
                      </a:schemeClr>
                    </a:solidFill>
                  </a:tcPr>
                </a:tc>
                <a:tc>
                  <a:txBody>
                    <a:bodyPr/>
                    <a:lstStyle/>
                    <a:p>
                      <a:pPr algn="ctr" fontAlgn="ctr"/>
                      <a:r>
                        <a:rPr lang="es-CO" sz="1200" b="1" i="0" u="none" strike="noStrike" dirty="0" smtClean="0">
                          <a:solidFill>
                            <a:schemeClr val="tx1"/>
                          </a:solidFill>
                          <a:latin typeface="Arial Narrow" pitchFamily="34" charset="0"/>
                        </a:rPr>
                        <a:t>U.</a:t>
                      </a:r>
                      <a:r>
                        <a:rPr lang="es-CO" sz="1200" b="1" i="0" u="none" strike="noStrike" baseline="0" dirty="0" smtClean="0">
                          <a:solidFill>
                            <a:schemeClr val="tx1"/>
                          </a:solidFill>
                          <a:latin typeface="Arial Narrow" pitchFamily="34" charset="0"/>
                        </a:rPr>
                        <a:t> M</a:t>
                      </a:r>
                      <a:endParaRPr lang="es-CO" sz="1200" b="1" i="0" u="none" strike="noStrike" dirty="0">
                        <a:solidFill>
                          <a:schemeClr val="tx1"/>
                        </a:solidFill>
                        <a:latin typeface="Arial Narrow" pitchFamily="34" charset="0"/>
                      </a:endParaRPr>
                    </a:p>
                  </a:txBody>
                  <a:tcPr marL="3791" marR="3791" marT="5056" marB="0"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s-CO" sz="1200" b="1" i="0" u="none" strike="noStrike" dirty="0" smtClean="0">
                          <a:solidFill>
                            <a:schemeClr val="tx1"/>
                          </a:solidFill>
                          <a:latin typeface="Arial Narrow" pitchFamily="34" charset="0"/>
                        </a:rPr>
                        <a:t>BENEFICIARIOS APROX.</a:t>
                      </a:r>
                      <a:endParaRPr lang="es-CO" sz="1200" b="1" i="0" u="none" strike="noStrike" dirty="0">
                        <a:solidFill>
                          <a:schemeClr val="tx1"/>
                        </a:solidFill>
                        <a:latin typeface="Arial Narrow" pitchFamily="34" charset="0"/>
                      </a:endParaRPr>
                    </a:p>
                  </a:txBody>
                  <a:tcPr marL="3791" marR="3791" marT="5056" marB="0" anchor="ct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r>
              <a:tr h="492260">
                <a:tc row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s-CO" sz="1200" b="0" i="0" u="none" strike="noStrike" dirty="0">
                          <a:solidFill>
                            <a:srgbClr val="000000"/>
                          </a:solidFill>
                          <a:latin typeface="Arial Narrow"/>
                        </a:rPr>
                        <a:t>Mesa </a:t>
                      </a:r>
                      <a:r>
                        <a:rPr lang="es-CO" sz="1200" b="0" i="0" u="none" strike="noStrike" dirty="0" smtClean="0">
                          <a:solidFill>
                            <a:srgbClr val="000000"/>
                          </a:solidFill>
                          <a:latin typeface="Arial Narrow"/>
                        </a:rPr>
                        <a:t>Gramalote*</a:t>
                      </a:r>
                      <a:endParaRPr lang="es-CO" sz="1200" b="0" i="0" u="none" strike="noStrike" dirty="0">
                        <a:solidFill>
                          <a:srgbClr val="000000"/>
                        </a:solidFill>
                        <a:latin typeface="Arial Narrow"/>
                      </a:endParaRPr>
                    </a:p>
                  </a:txBody>
                  <a:tcPr marL="7144" marR="7144" marT="9527"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row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s-CO" sz="1200" b="0" i="0" u="none" strike="noStrike" dirty="0">
                          <a:solidFill>
                            <a:srgbClr val="000000"/>
                          </a:solidFill>
                          <a:latin typeface="Arial Narrow"/>
                        </a:rPr>
                        <a:t>SAN ROQUE - YOLOMBÓ - YALÍ</a:t>
                      </a:r>
                    </a:p>
                  </a:txBody>
                  <a:tcPr marL="7144" marR="7144" marT="9527"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s-CO" sz="1200" b="0" i="0" u="none" strike="noStrike" dirty="0">
                          <a:solidFill>
                            <a:srgbClr val="000000"/>
                          </a:solidFill>
                          <a:latin typeface="Arial Narrow"/>
                        </a:rPr>
                        <a:t>ANGLOGOLD ASHANTI COLOMBIA S.A.</a:t>
                      </a:r>
                    </a:p>
                  </a:txBody>
                  <a:tcPr marL="7144" marR="7144" marT="9527" marB="0"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rowSpan="2">
                  <a:txBody>
                    <a:bodyPr/>
                    <a:lstStyle/>
                    <a:p>
                      <a:pPr algn="ctr" fontAlgn="ctr"/>
                      <a:r>
                        <a:rPr lang="es-CO" sz="1200" b="0" i="0" u="none" strike="noStrike" dirty="0" smtClean="0">
                          <a:solidFill>
                            <a:srgbClr val="000000"/>
                          </a:solidFill>
                          <a:latin typeface="Arial Narrow"/>
                        </a:rPr>
                        <a:t>209</a:t>
                      </a:r>
                      <a:endParaRPr lang="es-CO" sz="1200" b="0" i="0" u="none" strike="noStrike" dirty="0">
                        <a:solidFill>
                          <a:srgbClr val="000000"/>
                        </a:solidFill>
                        <a:latin typeface="Arial Narrow"/>
                      </a:endParaRPr>
                    </a:p>
                  </a:txBody>
                  <a:tcPr marL="7144" marR="7144" marT="9527" marB="0"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fontAlgn="ctr"/>
                      <a:r>
                        <a:rPr lang="es-CO" sz="1200" b="0" i="0" u="none" strike="noStrike" dirty="0" smtClean="0">
                          <a:solidFill>
                            <a:srgbClr val="000000"/>
                          </a:solidFill>
                          <a:latin typeface="Arial Narrow"/>
                        </a:rPr>
                        <a:t>600</a:t>
                      </a:r>
                      <a:endParaRPr lang="es-CO" sz="1200" b="0" i="0" u="none" strike="noStrike" dirty="0">
                        <a:solidFill>
                          <a:srgbClr val="000000"/>
                        </a:solidFill>
                        <a:latin typeface="Arial Narrow"/>
                      </a:endParaRPr>
                    </a:p>
                  </a:txBody>
                  <a:tcPr marL="7144" marR="7144" marT="9527" marB="0"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r>
              <a:tr h="492260">
                <a:tc vMerge="1">
                  <a:txBody>
                    <a:bodyPr/>
                    <a:lstStyle/>
                    <a:p>
                      <a:endParaRPr lang="es-CO"/>
                    </a:p>
                  </a:txBody>
                  <a:tcPr/>
                </a:tc>
                <a:tc vMerge="1">
                  <a:txBody>
                    <a:bodyPr/>
                    <a:lstStyle/>
                    <a:p>
                      <a:endParaRPr lang="es-CO"/>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s-CO" sz="1200" b="0" i="0" u="none" strike="noStrike" dirty="0">
                          <a:solidFill>
                            <a:srgbClr val="000000"/>
                          </a:solidFill>
                          <a:latin typeface="Arial Narrow"/>
                        </a:rPr>
                        <a:t>GRAMALOTE COLOMBIA LIMITED</a:t>
                      </a:r>
                    </a:p>
                  </a:txBody>
                  <a:tcPr marL="7144" marR="7144" marT="9527" marB="0"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vMerge="1">
                  <a:txBody>
                    <a:bodyPr/>
                    <a:lstStyle/>
                    <a:p>
                      <a:pPr algn="ctr" fontAlgn="ctr"/>
                      <a:endParaRPr lang="es-CO" sz="1200" b="0" i="0" u="none" strike="noStrike" dirty="0">
                        <a:solidFill>
                          <a:srgbClr val="000000"/>
                        </a:solidFill>
                        <a:latin typeface="Arial Narrow"/>
                      </a:endParaRPr>
                    </a:p>
                  </a:txBody>
                  <a:tcPr marL="7144" marR="7144" marT="9527" marB="0"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fontAlgn="ctr"/>
                      <a:endParaRPr lang="es-CO" sz="1200" b="0" i="0" u="none" strike="noStrike" dirty="0">
                        <a:solidFill>
                          <a:srgbClr val="000000"/>
                        </a:solidFill>
                        <a:latin typeface="Arial Narrow"/>
                      </a:endParaRPr>
                    </a:p>
                  </a:txBody>
                  <a:tcPr marL="7144" marR="7144" marT="9527" marB="0" anchor="ct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r>
              <a:tr h="35783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s-CO" sz="1200" b="0" i="0" u="none" strike="noStrike" dirty="0">
                          <a:solidFill>
                            <a:srgbClr val="000000"/>
                          </a:solidFill>
                          <a:latin typeface="Arial Narrow"/>
                        </a:rPr>
                        <a:t>Mesa La </a:t>
                      </a:r>
                      <a:r>
                        <a:rPr lang="es-CO" sz="1200" b="0" i="0" u="none" strike="noStrike" dirty="0" smtClean="0">
                          <a:solidFill>
                            <a:srgbClr val="000000"/>
                          </a:solidFill>
                          <a:latin typeface="Arial Narrow"/>
                        </a:rPr>
                        <a:t>Floresta**</a:t>
                      </a:r>
                      <a:endParaRPr lang="es-CO" sz="1200" b="0" i="0" u="none" strike="noStrike" dirty="0">
                        <a:solidFill>
                          <a:srgbClr val="000000"/>
                        </a:solidFill>
                        <a:latin typeface="Arial Narrow"/>
                      </a:endParaRPr>
                    </a:p>
                  </a:txBody>
                  <a:tcPr marL="7144" marR="7144" marT="9527"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s-CO" sz="1200" b="0" i="0" u="none" strike="noStrike" dirty="0">
                          <a:solidFill>
                            <a:srgbClr val="000000"/>
                          </a:solidFill>
                          <a:latin typeface="Arial Narrow"/>
                        </a:rPr>
                        <a:t>YOLOMBÓ - YALÍ</a:t>
                      </a:r>
                      <a:br>
                        <a:rPr lang="es-CO" sz="1200" b="0" i="0" u="none" strike="noStrike" dirty="0">
                          <a:solidFill>
                            <a:srgbClr val="000000"/>
                          </a:solidFill>
                          <a:latin typeface="Arial Narrow"/>
                        </a:rPr>
                      </a:br>
                      <a:r>
                        <a:rPr lang="es-CO" sz="1200" b="0" i="0" u="none" strike="noStrike" dirty="0">
                          <a:solidFill>
                            <a:srgbClr val="000000"/>
                          </a:solidFill>
                          <a:latin typeface="Arial Narrow"/>
                        </a:rPr>
                        <a:t>La Floresta </a:t>
                      </a:r>
                    </a:p>
                  </a:txBody>
                  <a:tcPr marL="7144" marR="7144" marT="9527"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s-CO" sz="1200" b="0" i="0" u="none" strike="noStrike" dirty="0">
                          <a:solidFill>
                            <a:srgbClr val="000000"/>
                          </a:solidFill>
                          <a:latin typeface="Arial Narrow"/>
                        </a:rPr>
                        <a:t>MARQUESA GOLD S.A.S.</a:t>
                      </a:r>
                    </a:p>
                  </a:txBody>
                  <a:tcPr marL="7144" marR="7144" marT="9527" marB="0"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pPr algn="ctr" fontAlgn="ctr"/>
                      <a:r>
                        <a:rPr lang="es-CO" sz="1200" b="0" i="0" u="none" strike="noStrike" dirty="0" smtClean="0">
                          <a:solidFill>
                            <a:srgbClr val="000000"/>
                          </a:solidFill>
                          <a:latin typeface="Arial Narrow"/>
                        </a:rPr>
                        <a:t>19</a:t>
                      </a:r>
                      <a:endParaRPr lang="es-CO" sz="1200" b="0" i="0" u="none" strike="noStrike" dirty="0">
                        <a:solidFill>
                          <a:srgbClr val="000000"/>
                        </a:solidFill>
                        <a:latin typeface="Arial Narrow"/>
                      </a:endParaRPr>
                    </a:p>
                  </a:txBody>
                  <a:tcPr marL="7144" marR="7144" marT="9527" marB="0"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s-CO" sz="1200" b="0" i="0" u="none" strike="noStrike" dirty="0" smtClean="0">
                          <a:solidFill>
                            <a:srgbClr val="000000"/>
                          </a:solidFill>
                          <a:latin typeface="Arial Narrow"/>
                        </a:rPr>
                        <a:t>80</a:t>
                      </a:r>
                      <a:endParaRPr lang="es-CO" sz="1200" b="0" i="0" u="none" strike="noStrike" dirty="0">
                        <a:solidFill>
                          <a:srgbClr val="000000"/>
                        </a:solidFill>
                        <a:latin typeface="Arial Narrow"/>
                      </a:endParaRPr>
                    </a:p>
                  </a:txBody>
                  <a:tcPr marL="7144" marR="7144" marT="9527" marB="0" anchor="ct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r>
              <a:tr h="49226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ctr" defTabSz="914400" rtl="0" eaLnBrk="1" fontAlgn="ctr" latinLnBrk="0" hangingPunct="1">
                        <a:lnSpc>
                          <a:spcPct val="100000"/>
                        </a:lnSpc>
                        <a:spcBef>
                          <a:spcPts val="0"/>
                        </a:spcBef>
                        <a:spcAft>
                          <a:spcPts val="0"/>
                        </a:spcAft>
                        <a:buClrTx/>
                        <a:buSzTx/>
                        <a:buFontTx/>
                        <a:buNone/>
                        <a:tabLst/>
                        <a:defRPr/>
                      </a:pPr>
                      <a:r>
                        <a:rPr lang="es-CO" sz="1200" b="0" i="0" u="none" strike="noStrike" dirty="0" smtClean="0">
                          <a:solidFill>
                            <a:srgbClr val="000000"/>
                          </a:solidFill>
                          <a:latin typeface="Arial Narrow"/>
                        </a:rPr>
                        <a:t>Mesa Remedios***</a:t>
                      </a:r>
                    </a:p>
                    <a:p>
                      <a:pPr algn="ctr" fontAlgn="ctr"/>
                      <a:endParaRPr lang="es-CO" sz="1200" b="0" i="0" u="none" strike="noStrike" dirty="0">
                        <a:solidFill>
                          <a:srgbClr val="000000"/>
                        </a:solidFill>
                        <a:latin typeface="Arial Narrow"/>
                      </a:endParaRPr>
                    </a:p>
                  </a:txBody>
                  <a:tcPr marL="7144" marR="7144" marT="9527"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s-CO" sz="1200" b="0" i="0" u="none" strike="noStrike" dirty="0">
                          <a:solidFill>
                            <a:srgbClr val="000000"/>
                          </a:solidFill>
                          <a:latin typeface="Arial Narrow"/>
                        </a:rPr>
                        <a:t>REMEDIOS</a:t>
                      </a:r>
                    </a:p>
                  </a:txBody>
                  <a:tcPr marL="7144" marR="7144" marT="9527"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s-CO" sz="1200" b="0" i="0" u="none" strike="noStrike" dirty="0">
                          <a:solidFill>
                            <a:srgbClr val="000000"/>
                          </a:solidFill>
                          <a:latin typeface="Arial Narrow"/>
                        </a:rPr>
                        <a:t>EATON GOLD SAS</a:t>
                      </a:r>
                    </a:p>
                  </a:txBody>
                  <a:tcPr marL="7144" marR="7144" marT="9527" marB="0"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pPr algn="ctr" fontAlgn="ctr"/>
                      <a:r>
                        <a:rPr lang="es-CO" sz="1200" b="0" i="0" u="none" strike="noStrike" dirty="0" smtClean="0">
                          <a:solidFill>
                            <a:srgbClr val="000000"/>
                          </a:solidFill>
                          <a:latin typeface="Arial Narrow"/>
                        </a:rPr>
                        <a:t>9</a:t>
                      </a:r>
                      <a:endParaRPr lang="es-CO" sz="1200" b="0" i="0" u="none" strike="noStrike" dirty="0">
                        <a:solidFill>
                          <a:srgbClr val="000000"/>
                        </a:solidFill>
                        <a:latin typeface="Arial Narrow"/>
                      </a:endParaRPr>
                    </a:p>
                  </a:txBody>
                  <a:tcPr marL="7144" marR="7144" marT="9527" marB="0"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s-CO" sz="1200" b="0" i="0" u="none" strike="noStrike" dirty="0" smtClean="0">
                          <a:solidFill>
                            <a:srgbClr val="000000"/>
                          </a:solidFill>
                          <a:latin typeface="Arial Narrow"/>
                        </a:rPr>
                        <a:t>36</a:t>
                      </a:r>
                      <a:endParaRPr lang="es-CO" sz="1200" b="0" i="0" u="none" strike="noStrike" dirty="0">
                        <a:solidFill>
                          <a:srgbClr val="000000"/>
                        </a:solidFill>
                        <a:latin typeface="Arial Narrow"/>
                      </a:endParaRPr>
                    </a:p>
                  </a:txBody>
                  <a:tcPr marL="7144" marR="7144" marT="9527" marB="0" anchor="ct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r>
              <a:tr h="35783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s-CO" sz="1200" b="0" i="0" u="none" strike="noStrike" dirty="0" smtClean="0">
                          <a:solidFill>
                            <a:srgbClr val="000000"/>
                          </a:solidFill>
                          <a:latin typeface="Arial Narrow"/>
                        </a:rPr>
                        <a:t>Mesa Remedios/ Segovia****</a:t>
                      </a:r>
                      <a:endParaRPr lang="es-CO" sz="1200" b="0" i="0" u="none" strike="noStrike" dirty="0">
                        <a:solidFill>
                          <a:srgbClr val="000000"/>
                        </a:solidFill>
                        <a:latin typeface="Arial Narrow"/>
                      </a:endParaRPr>
                    </a:p>
                  </a:txBody>
                  <a:tcPr marL="7144" marR="7144" marT="9527"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s-CO" sz="1200" b="0" i="0" u="none" strike="noStrike" dirty="0" smtClean="0">
                          <a:solidFill>
                            <a:srgbClr val="000000"/>
                          </a:solidFill>
                          <a:latin typeface="Arial Narrow"/>
                        </a:rPr>
                        <a:t>REMEDIOS</a:t>
                      </a:r>
                    </a:p>
                    <a:p>
                      <a:pPr algn="ctr" fontAlgn="ctr"/>
                      <a:r>
                        <a:rPr lang="es-CO" sz="1200" b="0" i="0" u="none" strike="noStrike" dirty="0" smtClean="0">
                          <a:solidFill>
                            <a:srgbClr val="000000"/>
                          </a:solidFill>
                          <a:latin typeface="Arial Narrow"/>
                        </a:rPr>
                        <a:t>SEGOVIA</a:t>
                      </a:r>
                      <a:endParaRPr lang="es-CO" sz="1200" b="0" i="0" u="none" strike="noStrike" dirty="0">
                        <a:solidFill>
                          <a:srgbClr val="000000"/>
                        </a:solidFill>
                        <a:latin typeface="Arial Narrow"/>
                      </a:endParaRPr>
                    </a:p>
                  </a:txBody>
                  <a:tcPr marL="7144" marR="7144" marT="9527"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s-CO" sz="1200" b="0" i="0" u="none" strike="noStrike" dirty="0" smtClean="0">
                          <a:solidFill>
                            <a:srgbClr val="000000"/>
                          </a:solidFill>
                          <a:latin typeface="Arial Narrow"/>
                        </a:rPr>
                        <a:t>GRAN COLOMBIA</a:t>
                      </a:r>
                      <a:r>
                        <a:rPr lang="es-CO" sz="1200" b="0" i="0" u="none" strike="noStrike" baseline="0" dirty="0" smtClean="0">
                          <a:solidFill>
                            <a:srgbClr val="000000"/>
                          </a:solidFill>
                          <a:latin typeface="Arial Narrow"/>
                        </a:rPr>
                        <a:t> GOLD</a:t>
                      </a:r>
                      <a:endParaRPr lang="es-CO" sz="1200" b="0" i="0" u="none" strike="noStrike" dirty="0">
                        <a:solidFill>
                          <a:srgbClr val="000000"/>
                        </a:solidFill>
                        <a:latin typeface="Arial Narrow"/>
                      </a:endParaRPr>
                    </a:p>
                  </a:txBody>
                  <a:tcPr marL="7144" marR="7144" marT="9527" marB="0"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pPr algn="ctr" fontAlgn="ctr"/>
                      <a:r>
                        <a:rPr lang="es-CO" sz="1200" b="0" i="0" u="none" strike="noStrike" dirty="0" smtClean="0">
                          <a:solidFill>
                            <a:srgbClr val="000000"/>
                          </a:solidFill>
                          <a:latin typeface="Arial Narrow"/>
                        </a:rPr>
                        <a:t>POR DEFINIR</a:t>
                      </a:r>
                      <a:endParaRPr lang="es-CO" sz="1200" b="0" i="0" u="none" strike="noStrike" dirty="0">
                        <a:solidFill>
                          <a:srgbClr val="000000"/>
                        </a:solidFill>
                        <a:latin typeface="Arial Narrow"/>
                      </a:endParaRPr>
                    </a:p>
                  </a:txBody>
                  <a:tcPr marL="7144" marR="7144" marT="9527" marB="0"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pPr algn="ctr" fontAlgn="ctr"/>
                      <a:r>
                        <a:rPr lang="es-CO" sz="1200" b="0" i="0" u="none" strike="noStrike" dirty="0" smtClean="0">
                          <a:solidFill>
                            <a:srgbClr val="000000"/>
                          </a:solidFill>
                          <a:latin typeface="Arial Narrow"/>
                        </a:rPr>
                        <a:t>POR DEFINIR</a:t>
                      </a:r>
                      <a:endParaRPr lang="es-CO" sz="1200" b="0" i="0" u="none" strike="noStrike" dirty="0">
                        <a:solidFill>
                          <a:srgbClr val="000000"/>
                        </a:solidFill>
                        <a:latin typeface="Arial Narrow"/>
                      </a:endParaRPr>
                    </a:p>
                  </a:txBody>
                  <a:tcPr marL="7144" marR="7144" marT="9527" marB="0" anchor="ct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r>
            </a:tbl>
          </a:graphicData>
        </a:graphic>
      </p:graphicFrame>
      <p:sp>
        <p:nvSpPr>
          <p:cNvPr id="17" name="CuadroTexto 2"/>
          <p:cNvSpPr txBox="1"/>
          <p:nvPr/>
        </p:nvSpPr>
        <p:spPr>
          <a:xfrm>
            <a:off x="175484" y="3808828"/>
            <a:ext cx="8964487" cy="2123610"/>
          </a:xfrm>
          <a:prstGeom prst="rect">
            <a:avLst/>
          </a:prstGeom>
          <a:noFill/>
        </p:spPr>
        <p:txBody>
          <a:bodyPr wrap="square" lIns="91392" tIns="45696" rIns="91392" bIns="45696" rtlCol="0">
            <a:spAutoFit/>
          </a:bodyPr>
          <a:lstStyle/>
          <a:p>
            <a:pPr algn="just" defTabSz="456958"/>
            <a:r>
              <a:rPr lang="es-CO" sz="1200" dirty="0" smtClean="0">
                <a:solidFill>
                  <a:prstClr val="black"/>
                </a:solidFill>
                <a:latin typeface="Arial Narrow" panose="020B0606020202030204" pitchFamily="34" charset="0"/>
              </a:rPr>
              <a:t>*En el proceso de formalización que se viene adelantando con los mineros tradicionales de la región, se ha avanzado en las visitas técnicas a 5 UPM que permitirán definir el instrumento para regularizar su actividad y continúa la mediación con las demás unidades mineras.</a:t>
            </a:r>
          </a:p>
          <a:p>
            <a:pPr algn="just" defTabSz="456958"/>
            <a:endParaRPr lang="es-CO" sz="1200" dirty="0" smtClean="0">
              <a:solidFill>
                <a:prstClr val="black"/>
              </a:solidFill>
              <a:latin typeface="Arial Narrow" panose="020B0606020202030204" pitchFamily="34" charset="0"/>
            </a:endParaRPr>
          </a:p>
          <a:p>
            <a:pPr algn="just" defTabSz="456958"/>
            <a:r>
              <a:rPr lang="es-CO" sz="1200" dirty="0" smtClean="0">
                <a:solidFill>
                  <a:prstClr val="black"/>
                </a:solidFill>
                <a:latin typeface="Arial Narrow" panose="020B0606020202030204" pitchFamily="34" charset="0"/>
              </a:rPr>
              <a:t>**En el marco de los acuerdos logrados en esta mesa, el titular radicó 2 solicitudes de subcontrato de formalización que se encuentran 1 en trámite y 1 desistido.</a:t>
            </a:r>
          </a:p>
          <a:p>
            <a:pPr algn="just" defTabSz="456958"/>
            <a:endParaRPr lang="es-CO" sz="1200" dirty="0" smtClean="0">
              <a:solidFill>
                <a:prstClr val="black"/>
              </a:solidFill>
              <a:latin typeface="Arial Narrow" panose="020B0606020202030204" pitchFamily="34" charset="0"/>
            </a:endParaRPr>
          </a:p>
          <a:p>
            <a:pPr algn="just" defTabSz="456958"/>
            <a:r>
              <a:rPr lang="es-CO" sz="1200" dirty="0" smtClean="0">
                <a:solidFill>
                  <a:prstClr val="black"/>
                </a:solidFill>
                <a:latin typeface="Arial Narrow" panose="020B0606020202030204" pitchFamily="34" charset="0"/>
              </a:rPr>
              <a:t>***Producto </a:t>
            </a:r>
            <a:r>
              <a:rPr lang="es-CO" sz="1200" dirty="0">
                <a:solidFill>
                  <a:prstClr val="black"/>
                </a:solidFill>
                <a:latin typeface="Arial Narrow" panose="020B0606020202030204" pitchFamily="34" charset="0"/>
              </a:rPr>
              <a:t>de esta Mesa se </a:t>
            </a:r>
            <a:r>
              <a:rPr lang="es-CO" sz="1200" dirty="0" smtClean="0">
                <a:solidFill>
                  <a:prstClr val="black"/>
                </a:solidFill>
                <a:latin typeface="Arial Narrow" panose="020B0606020202030204" pitchFamily="34" charset="0"/>
              </a:rPr>
              <a:t>radicaron 6 solicitudes </a:t>
            </a:r>
            <a:r>
              <a:rPr lang="es-CO" sz="1200" dirty="0">
                <a:solidFill>
                  <a:prstClr val="black"/>
                </a:solidFill>
                <a:latin typeface="Arial Narrow" panose="020B0606020202030204" pitchFamily="34" charset="0"/>
              </a:rPr>
              <a:t>de Autorización de Subcontrato de formalización en trámite, </a:t>
            </a:r>
            <a:r>
              <a:rPr lang="es-CO" sz="1200" dirty="0" smtClean="0">
                <a:solidFill>
                  <a:prstClr val="black"/>
                </a:solidFill>
                <a:latin typeface="Arial Narrow" panose="020B0606020202030204" pitchFamily="34" charset="0"/>
              </a:rPr>
              <a:t>de las cuales 4  se encuentran inscritas en el RMN y las 2 restantes se encuentran desistidas.</a:t>
            </a:r>
            <a:endParaRPr lang="es-CO" sz="1200" dirty="0">
              <a:solidFill>
                <a:prstClr val="black"/>
              </a:solidFill>
              <a:latin typeface="Arial Narrow" panose="020B0606020202030204" pitchFamily="34" charset="0"/>
            </a:endParaRPr>
          </a:p>
          <a:p>
            <a:pPr algn="just" defTabSz="456958"/>
            <a:endParaRPr lang="es-CO" sz="1200" dirty="0">
              <a:solidFill>
                <a:prstClr val="black"/>
              </a:solidFill>
              <a:latin typeface="Arial Narrow" panose="020B0606020202030204" pitchFamily="34" charset="0"/>
            </a:endParaRPr>
          </a:p>
          <a:p>
            <a:pPr algn="just" defTabSz="456958"/>
            <a:r>
              <a:rPr lang="es-CO" sz="1200" dirty="0" smtClean="0">
                <a:solidFill>
                  <a:prstClr val="black"/>
                </a:solidFill>
                <a:latin typeface="Arial Narrow" panose="020B0606020202030204" pitchFamily="34" charset="0"/>
              </a:rPr>
              <a:t>****Mesa </a:t>
            </a:r>
            <a:r>
              <a:rPr lang="es-CO" sz="1200" dirty="0">
                <a:solidFill>
                  <a:prstClr val="black"/>
                </a:solidFill>
                <a:latin typeface="Arial Narrow" panose="020B0606020202030204" pitchFamily="34" charset="0"/>
              </a:rPr>
              <a:t>Minera de Soluciones para los municipios de Remedios y Segovia- creada mediante Decreto 201607005305 del 28/09/2016 expedido por el señor  Gobernador de Antioquia.</a:t>
            </a:r>
          </a:p>
        </p:txBody>
      </p:sp>
    </p:spTree>
    <p:extLst>
      <p:ext uri="{BB962C8B-B14F-4D97-AF65-F5344CB8AC3E}">
        <p14:creationId xmlns:p14="http://schemas.microsoft.com/office/powerpoint/2010/main" val="341811097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ítulo 3"/>
          <p:cNvSpPr txBox="1">
            <a:spLocks/>
          </p:cNvSpPr>
          <p:nvPr/>
        </p:nvSpPr>
        <p:spPr>
          <a:xfrm>
            <a:off x="990802" y="704550"/>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36" name="5 Marcador de contenido"/>
          <p:cNvSpPr txBox="1">
            <a:spLocks/>
          </p:cNvSpPr>
          <p:nvPr/>
        </p:nvSpPr>
        <p:spPr>
          <a:xfrm>
            <a:off x="464896" y="630542"/>
            <a:ext cx="8229600" cy="450594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9728" indent="0">
              <a:buFont typeface="Arial" panose="020B0604020202020204" pitchFamily="34" charset="0"/>
              <a:buNone/>
            </a:pPr>
            <a:endParaRPr lang="es-CO" smtClean="0">
              <a:latin typeface="Arial Narrow" pitchFamily="34" charset="0"/>
            </a:endParaRPr>
          </a:p>
          <a:p>
            <a:pPr>
              <a:buFont typeface="Wingdings" pitchFamily="2" charset="2"/>
              <a:buChar char="ü"/>
            </a:pPr>
            <a:endParaRPr lang="es-CO" smtClean="0">
              <a:latin typeface="Arial Narrow" pitchFamily="34" charset="0"/>
            </a:endParaRPr>
          </a:p>
          <a:p>
            <a:pPr>
              <a:buFont typeface="Wingdings" pitchFamily="2" charset="2"/>
              <a:buChar char="ü"/>
            </a:pPr>
            <a:endParaRPr lang="es-CO" smtClean="0">
              <a:solidFill>
                <a:srgbClr val="FF0000"/>
              </a:solidFill>
              <a:latin typeface="Arial Narrow" pitchFamily="34" charset="0"/>
            </a:endParaRPr>
          </a:p>
          <a:p>
            <a:pPr>
              <a:buFont typeface="Wingdings" pitchFamily="2" charset="2"/>
              <a:buChar char="ü"/>
            </a:pPr>
            <a:endParaRPr lang="es-CO" smtClean="0">
              <a:solidFill>
                <a:srgbClr val="FF0000"/>
              </a:solidFill>
              <a:latin typeface="Arial Narrow" pitchFamily="34" charset="0"/>
            </a:endParaRPr>
          </a:p>
          <a:p>
            <a:pPr>
              <a:buFont typeface="Wingdings" pitchFamily="2" charset="2"/>
              <a:buChar char="ü"/>
            </a:pPr>
            <a:endParaRPr lang="es-CO" dirty="0" smtClean="0">
              <a:latin typeface="Arial Narrow" pitchFamily="34" charset="0"/>
            </a:endParaRPr>
          </a:p>
        </p:txBody>
      </p:sp>
      <p:sp>
        <p:nvSpPr>
          <p:cNvPr id="12" name="14 Rectángulo redondeado"/>
          <p:cNvSpPr/>
          <p:nvPr/>
        </p:nvSpPr>
        <p:spPr>
          <a:xfrm>
            <a:off x="1151902" y="213755"/>
            <a:ext cx="7985723" cy="437243"/>
          </a:xfrm>
          <a:prstGeom prst="roundRect">
            <a:avLst/>
          </a:prstGeom>
          <a:solidFill>
            <a:srgbClr val="C00000"/>
          </a:solidFill>
          <a:ln>
            <a:solidFill>
              <a:srgbClr val="C00000"/>
            </a:solidFill>
          </a:ln>
        </p:spPr>
        <p:style>
          <a:lnRef idx="1">
            <a:schemeClr val="accent6"/>
          </a:lnRef>
          <a:fillRef idx="2">
            <a:schemeClr val="accent6"/>
          </a:fillRef>
          <a:effectRef idx="1">
            <a:schemeClr val="accent6"/>
          </a:effectRef>
          <a:fontRef idx="minor">
            <a:schemeClr val="dk1"/>
          </a:fontRef>
        </p:style>
        <p:txBody>
          <a:bodyPr anchor="ctr"/>
          <a:lstStyle/>
          <a:p>
            <a:pPr algn="r"/>
            <a:r>
              <a:rPr lang="es-CO" sz="2400" b="1" dirty="0" smtClean="0">
                <a:solidFill>
                  <a:schemeClr val="bg1"/>
                </a:solidFill>
                <a:latin typeface="Arial Narrow" pitchFamily="34" charset="0"/>
              </a:rPr>
              <a:t>MESAS DE TRABAJO PARA LA FORMALIZACIÓN MINERA</a:t>
            </a:r>
            <a:endParaRPr lang="es-CO" sz="2400" b="1" dirty="0">
              <a:solidFill>
                <a:schemeClr val="bg1"/>
              </a:solidFill>
              <a:latin typeface="Arial Narrow" pitchFamily="34" charset="0"/>
            </a:endParaRPr>
          </a:p>
        </p:txBody>
      </p:sp>
      <p:sp>
        <p:nvSpPr>
          <p:cNvPr id="13" name="12 CuadroTexto"/>
          <p:cNvSpPr txBox="1"/>
          <p:nvPr/>
        </p:nvSpPr>
        <p:spPr>
          <a:xfrm>
            <a:off x="6472861" y="661884"/>
            <a:ext cx="2613023" cy="461665"/>
          </a:xfrm>
          <a:prstGeom prst="rect">
            <a:avLst/>
          </a:prstGeom>
          <a:noFill/>
        </p:spPr>
        <p:txBody>
          <a:bodyPr wrap="none" rtlCol="0">
            <a:spAutoFit/>
          </a:bodyPr>
          <a:lstStyle/>
          <a:p>
            <a:r>
              <a:rPr lang="es-CO" sz="2400" dirty="0" smtClean="0">
                <a:solidFill>
                  <a:srgbClr val="C00000"/>
                </a:solidFill>
              </a:rPr>
              <a:t>SUBREGIÓN NORTE</a:t>
            </a:r>
            <a:endParaRPr lang="es-CO" sz="2400" dirty="0">
              <a:solidFill>
                <a:srgbClr val="C00000"/>
              </a:solidFill>
            </a:endParaRPr>
          </a:p>
        </p:txBody>
      </p:sp>
      <p:sp>
        <p:nvSpPr>
          <p:cNvPr id="15" name="14 Rectángulo"/>
          <p:cNvSpPr/>
          <p:nvPr/>
        </p:nvSpPr>
        <p:spPr>
          <a:xfrm>
            <a:off x="822191" y="837883"/>
            <a:ext cx="3191802" cy="400061"/>
          </a:xfrm>
          <a:prstGeom prst="rect">
            <a:avLst/>
          </a:prstGeom>
        </p:spPr>
        <p:txBody>
          <a:bodyPr wrap="none" lIns="91392" tIns="45696" rIns="91392" bIns="45696">
            <a:spAutoFit/>
          </a:bodyPr>
          <a:lstStyle/>
          <a:p>
            <a:pPr defTabSz="913916">
              <a:defRPr/>
            </a:pPr>
            <a:r>
              <a:rPr lang="es-CO" sz="2000" b="1" kern="0" dirty="0">
                <a:solidFill>
                  <a:srgbClr val="C00000"/>
                </a:solidFill>
                <a:latin typeface="Arial Narrow" pitchFamily="34" charset="0"/>
                <a:cs typeface="Aharoni" pitchFamily="2" charset="-79"/>
              </a:rPr>
              <a:t>ESCENARIOS DE MEDIACIÓN</a:t>
            </a:r>
            <a:endParaRPr lang="es-CO" sz="2000" kern="0" dirty="0">
              <a:solidFill>
                <a:srgbClr val="C00000"/>
              </a:solidFill>
            </a:endParaRPr>
          </a:p>
        </p:txBody>
      </p:sp>
      <p:graphicFrame>
        <p:nvGraphicFramePr>
          <p:cNvPr id="10" name="9 Tabla"/>
          <p:cNvGraphicFramePr>
            <a:graphicFrameLocks noGrp="1"/>
          </p:cNvGraphicFramePr>
          <p:nvPr>
            <p:extLst>
              <p:ext uri="{D42A27DB-BD31-4B8C-83A1-F6EECF244321}">
                <p14:modId xmlns:p14="http://schemas.microsoft.com/office/powerpoint/2010/main" val="3164314941"/>
              </p:ext>
            </p:extLst>
          </p:nvPr>
        </p:nvGraphicFramePr>
        <p:xfrm>
          <a:off x="913741" y="1444148"/>
          <a:ext cx="7406780" cy="2560691"/>
        </p:xfrm>
        <a:graphic>
          <a:graphicData uri="http://schemas.openxmlformats.org/drawingml/2006/table">
            <a:tbl>
              <a:tblPr/>
              <a:tblGrid>
                <a:gridCol w="1376066"/>
                <a:gridCol w="1397899"/>
                <a:gridCol w="2469906"/>
                <a:gridCol w="782991"/>
                <a:gridCol w="1379918"/>
              </a:tblGrid>
              <a:tr h="56261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s-CO" sz="1600" b="1" u="none" strike="noStrike" dirty="0" smtClean="0">
                          <a:solidFill>
                            <a:schemeClr val="tx1"/>
                          </a:solidFill>
                          <a:latin typeface="Arial Narrow" pitchFamily="34" charset="0"/>
                        </a:rPr>
                        <a:t>ESCENARIO</a:t>
                      </a:r>
                      <a:endParaRPr lang="es-CO" sz="1600" b="1" i="0" u="none" strike="noStrike" dirty="0">
                        <a:solidFill>
                          <a:schemeClr val="tx1"/>
                        </a:solidFill>
                        <a:latin typeface="Arial Narrow" pitchFamily="34" charset="0"/>
                      </a:endParaRPr>
                    </a:p>
                  </a:txBody>
                  <a:tcPr marL="3791" marR="3791" marT="5057"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s-CO" sz="1600" b="1" u="none" strike="noStrike" dirty="0">
                          <a:solidFill>
                            <a:schemeClr val="tx1"/>
                          </a:solidFill>
                          <a:latin typeface="Arial Narrow" pitchFamily="34" charset="0"/>
                        </a:rPr>
                        <a:t>MUNICIPIO</a:t>
                      </a:r>
                      <a:br>
                        <a:rPr lang="es-CO" sz="1600" b="1" u="none" strike="noStrike" dirty="0">
                          <a:solidFill>
                            <a:schemeClr val="tx1"/>
                          </a:solidFill>
                          <a:latin typeface="Arial Narrow" pitchFamily="34" charset="0"/>
                        </a:rPr>
                      </a:br>
                      <a:r>
                        <a:rPr lang="es-CO" sz="1600" b="1" u="none" strike="noStrike" dirty="0">
                          <a:solidFill>
                            <a:schemeClr val="tx1"/>
                          </a:solidFill>
                          <a:latin typeface="Arial Narrow" pitchFamily="34" charset="0"/>
                        </a:rPr>
                        <a:t>INTERVENIDOS</a:t>
                      </a:r>
                      <a:endParaRPr lang="es-CO" sz="1600" b="1" i="0" u="none" strike="noStrike" dirty="0">
                        <a:solidFill>
                          <a:schemeClr val="tx1"/>
                        </a:solidFill>
                        <a:latin typeface="Arial Narrow" pitchFamily="34" charset="0"/>
                      </a:endParaRPr>
                    </a:p>
                  </a:txBody>
                  <a:tcPr marL="3791" marR="3791" marT="5057"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s-CO" sz="1600" b="1" u="none" strike="noStrike" dirty="0">
                          <a:solidFill>
                            <a:schemeClr val="tx1"/>
                          </a:solidFill>
                          <a:latin typeface="Arial Narrow" pitchFamily="34" charset="0"/>
                        </a:rPr>
                        <a:t>TITULAR MINERO</a:t>
                      </a:r>
                      <a:endParaRPr lang="es-CO" sz="1600" b="1" i="0" u="none" strike="noStrike" dirty="0">
                        <a:solidFill>
                          <a:schemeClr val="tx1"/>
                        </a:solidFill>
                        <a:latin typeface="Arial Narrow" pitchFamily="34" charset="0"/>
                      </a:endParaRPr>
                    </a:p>
                  </a:txBody>
                  <a:tcPr marL="3791" marR="3791" marT="5057" marB="0"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lumMod val="85000"/>
                      </a:schemeClr>
                    </a:solidFill>
                  </a:tcPr>
                </a:tc>
                <a:tc>
                  <a:txBody>
                    <a:bodyPr/>
                    <a:lstStyle/>
                    <a:p>
                      <a:pPr algn="ctr" fontAlgn="ctr"/>
                      <a:r>
                        <a:rPr lang="es-CO" sz="1600" b="1" i="0" u="none" strike="noStrike" dirty="0" smtClean="0">
                          <a:solidFill>
                            <a:schemeClr val="tx1"/>
                          </a:solidFill>
                          <a:latin typeface="Arial Narrow" pitchFamily="34" charset="0"/>
                        </a:rPr>
                        <a:t>UM</a:t>
                      </a:r>
                      <a:endParaRPr lang="es-CO" sz="1600" b="1" i="0" u="none" strike="noStrike" dirty="0">
                        <a:solidFill>
                          <a:schemeClr val="tx1"/>
                        </a:solidFill>
                        <a:latin typeface="Arial Narrow" pitchFamily="34" charset="0"/>
                      </a:endParaRPr>
                    </a:p>
                  </a:txBody>
                  <a:tcPr marL="3791" marR="3791" marT="5057" marB="0"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s-CO" sz="1600" b="1" i="0" u="none" strike="noStrike" dirty="0" smtClean="0">
                          <a:solidFill>
                            <a:schemeClr val="tx1"/>
                          </a:solidFill>
                          <a:latin typeface="Arial Narrow" pitchFamily="34" charset="0"/>
                        </a:rPr>
                        <a:t> BENEFICIARIOS APROX</a:t>
                      </a:r>
                      <a:endParaRPr lang="es-CO" sz="1600" b="1" i="0" u="none" strike="noStrike" dirty="0">
                        <a:solidFill>
                          <a:schemeClr val="tx1"/>
                        </a:solidFill>
                        <a:latin typeface="Arial Narrow" pitchFamily="34" charset="0"/>
                      </a:endParaRPr>
                    </a:p>
                  </a:txBody>
                  <a:tcPr marL="3791" marR="3791" marT="5057" marB="0" anchor="ct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r>
              <a:tr h="200176">
                <a:tc rowSpan="5">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s-CO" sz="1600" b="0" i="0" u="none" strike="noStrike" dirty="0">
                          <a:solidFill>
                            <a:srgbClr val="000000"/>
                          </a:solidFill>
                          <a:latin typeface="Arial Narrow" panose="020B0606020202030204" pitchFamily="34" charset="0"/>
                        </a:rPr>
                        <a:t>Mesa La </a:t>
                      </a:r>
                      <a:r>
                        <a:rPr lang="es-CO" sz="1600" b="0" i="0" u="none" strike="noStrike" dirty="0" smtClean="0">
                          <a:solidFill>
                            <a:srgbClr val="000000"/>
                          </a:solidFill>
                          <a:latin typeface="Arial Narrow" panose="020B0606020202030204" pitchFamily="34" charset="0"/>
                        </a:rPr>
                        <a:t>Montera*</a:t>
                      </a:r>
                      <a:endParaRPr lang="es-CO" sz="1600" b="0" i="0" u="none" strike="noStrike" dirty="0">
                        <a:solidFill>
                          <a:srgbClr val="000000"/>
                        </a:solidFill>
                        <a:latin typeface="Arial Narrow" panose="020B0606020202030204" pitchFamily="34" charset="0"/>
                      </a:endParaRPr>
                    </a:p>
                  </a:txBody>
                  <a:tcPr marL="7144" marR="7144" marT="9528"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rowSpan="5">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s-CO" sz="1600" b="0" i="0" u="none" strike="noStrike" dirty="0" smtClean="0">
                          <a:solidFill>
                            <a:srgbClr val="000000"/>
                          </a:solidFill>
                          <a:latin typeface="Arial Narrow" panose="020B0606020202030204" pitchFamily="34" charset="0"/>
                        </a:rPr>
                        <a:t>DON </a:t>
                      </a:r>
                      <a:r>
                        <a:rPr lang="es-CO" sz="1600" b="0" i="0" u="none" strike="noStrike" dirty="0">
                          <a:solidFill>
                            <a:srgbClr val="000000"/>
                          </a:solidFill>
                          <a:latin typeface="Arial Narrow" panose="020B0606020202030204" pitchFamily="34" charset="0"/>
                        </a:rPr>
                        <a:t>MATÍAS</a:t>
                      </a:r>
                    </a:p>
                  </a:txBody>
                  <a:tcPr marL="7144" marR="7144" marT="9528"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s-CO" sz="1600" b="0" i="0" u="none" strike="noStrike" dirty="0">
                          <a:solidFill>
                            <a:srgbClr val="000000"/>
                          </a:solidFill>
                          <a:latin typeface="Arial Narrow" panose="020B0606020202030204" pitchFamily="34" charset="0"/>
                        </a:rPr>
                        <a:t>NUGGET S.A.S. </a:t>
                      </a:r>
                    </a:p>
                  </a:txBody>
                  <a:tcPr marL="7144" marR="7144" marT="9528" marB="0"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rowSpan="5">
                  <a:txBody>
                    <a:bodyPr/>
                    <a:lstStyle/>
                    <a:p>
                      <a:pPr algn="ctr" fontAlgn="ctr"/>
                      <a:r>
                        <a:rPr lang="es-CO" sz="1600" b="0" i="0" u="none" strike="noStrike" dirty="0" smtClean="0">
                          <a:solidFill>
                            <a:srgbClr val="000000"/>
                          </a:solidFill>
                          <a:latin typeface="Arial Narrow" panose="020B0606020202030204" pitchFamily="34" charset="0"/>
                        </a:rPr>
                        <a:t>9</a:t>
                      </a:r>
                      <a:endParaRPr lang="es-CO" sz="1600" b="0" i="0" u="none" strike="noStrike" dirty="0">
                        <a:solidFill>
                          <a:srgbClr val="000000"/>
                        </a:solidFill>
                        <a:latin typeface="Arial Narrow" panose="020B0606020202030204" pitchFamily="34" charset="0"/>
                      </a:endParaRPr>
                    </a:p>
                  </a:txBody>
                  <a:tcPr marL="7144" marR="7144" marT="9528" marB="0"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rowSpan="5">
                  <a:txBody>
                    <a:bodyPr/>
                    <a:lstStyle/>
                    <a:p>
                      <a:pPr algn="ctr" fontAlgn="ctr"/>
                      <a:r>
                        <a:rPr lang="es-CO" sz="1600" b="0" i="0" u="none" strike="noStrike" dirty="0" smtClean="0">
                          <a:solidFill>
                            <a:srgbClr val="000000"/>
                          </a:solidFill>
                          <a:latin typeface="Arial Narrow" panose="020B0606020202030204" pitchFamily="34" charset="0"/>
                        </a:rPr>
                        <a:t>480</a:t>
                      </a:r>
                      <a:endParaRPr lang="es-CO" sz="1600" b="0" i="0" u="none" strike="noStrike" dirty="0">
                        <a:solidFill>
                          <a:srgbClr val="000000"/>
                        </a:solidFill>
                        <a:latin typeface="Arial Narrow" panose="020B0606020202030204" pitchFamily="34" charset="0"/>
                      </a:endParaRPr>
                    </a:p>
                  </a:txBody>
                  <a:tcPr marL="7144" marR="7144" marT="9528" marB="0"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r>
              <a:tr h="200176">
                <a:tc vMerge="1">
                  <a:txBody>
                    <a:bodyPr/>
                    <a:lstStyle/>
                    <a:p>
                      <a:endParaRPr lang="es-CO"/>
                    </a:p>
                  </a:txBody>
                  <a:tcPr/>
                </a:tc>
                <a:tc vMerge="1">
                  <a:txBody>
                    <a:bodyPr/>
                    <a:lstStyle/>
                    <a:p>
                      <a:endParaRPr lang="es-CO"/>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s-CO" sz="1600" b="0" i="0" u="none" strike="noStrike" dirty="0">
                          <a:solidFill>
                            <a:srgbClr val="000000"/>
                          </a:solidFill>
                          <a:latin typeface="Arial Narrow" panose="020B0606020202030204" pitchFamily="34" charset="0"/>
                        </a:rPr>
                        <a:t>HERNÁN GARCÍA RESTREPO</a:t>
                      </a:r>
                    </a:p>
                  </a:txBody>
                  <a:tcPr marL="7144" marR="7144" marT="9528" marB="0"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vMerge="1">
                  <a:txBody>
                    <a:bodyPr/>
                    <a:lstStyle/>
                    <a:p>
                      <a:pPr algn="ctr" fontAlgn="ctr"/>
                      <a:endParaRPr lang="es-CO" sz="1200" b="0" i="0" u="none" strike="noStrike" dirty="0">
                        <a:solidFill>
                          <a:srgbClr val="000000"/>
                        </a:solidFill>
                        <a:latin typeface="Arial Narrow"/>
                      </a:endParaRPr>
                    </a:p>
                  </a:txBody>
                  <a:tcPr marL="7144" marR="7144" marT="9528" marB="0"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fontAlgn="ctr"/>
                      <a:endParaRPr lang="es-CO" sz="1200" b="0" i="0" u="none" strike="noStrike" dirty="0">
                        <a:solidFill>
                          <a:srgbClr val="000000"/>
                        </a:solidFill>
                        <a:latin typeface="Arial Narrow"/>
                      </a:endParaRPr>
                    </a:p>
                  </a:txBody>
                  <a:tcPr marL="7144" marR="7144" marT="9528" marB="0" anchor="ct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r>
              <a:tr h="200176">
                <a:tc vMerge="1">
                  <a:txBody>
                    <a:bodyPr/>
                    <a:lstStyle/>
                    <a:p>
                      <a:endParaRPr lang="es-CO"/>
                    </a:p>
                  </a:txBody>
                  <a:tcPr/>
                </a:tc>
                <a:tc vMerge="1">
                  <a:txBody>
                    <a:bodyPr/>
                    <a:lstStyle/>
                    <a:p>
                      <a:endParaRPr lang="es-CO"/>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s-CO" sz="1600" b="0" i="0" u="none" strike="noStrike" dirty="0">
                          <a:solidFill>
                            <a:srgbClr val="000000"/>
                          </a:solidFill>
                          <a:latin typeface="Arial Narrow" panose="020B0606020202030204" pitchFamily="34" charset="0"/>
                        </a:rPr>
                        <a:t>JORGE LUIS OCAMPO</a:t>
                      </a:r>
                    </a:p>
                  </a:txBody>
                  <a:tcPr marL="7144" marR="7144" marT="9528" marB="0"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vMerge="1">
                  <a:txBody>
                    <a:bodyPr/>
                    <a:lstStyle/>
                    <a:p>
                      <a:pPr algn="ctr" fontAlgn="ctr"/>
                      <a:endParaRPr lang="es-CO" sz="1200" b="0" i="0" u="none" strike="noStrike" dirty="0">
                        <a:solidFill>
                          <a:srgbClr val="000000"/>
                        </a:solidFill>
                        <a:latin typeface="Arial Narrow"/>
                      </a:endParaRPr>
                    </a:p>
                  </a:txBody>
                  <a:tcPr marL="7144" marR="7144" marT="9528" marB="0"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fontAlgn="ctr"/>
                      <a:endParaRPr lang="es-CO" sz="1200" b="0" i="0" u="none" strike="noStrike" dirty="0">
                        <a:solidFill>
                          <a:srgbClr val="000000"/>
                        </a:solidFill>
                        <a:latin typeface="Arial Narrow"/>
                      </a:endParaRPr>
                    </a:p>
                  </a:txBody>
                  <a:tcPr marL="7144" marR="7144" marT="9528" marB="0" anchor="ct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r>
              <a:tr h="382896">
                <a:tc vMerge="1">
                  <a:txBody>
                    <a:bodyPr/>
                    <a:lstStyle/>
                    <a:p>
                      <a:endParaRPr lang="es-CO"/>
                    </a:p>
                  </a:txBody>
                  <a:tcPr/>
                </a:tc>
                <a:tc vMerge="1">
                  <a:txBody>
                    <a:bodyPr/>
                    <a:lstStyle/>
                    <a:p>
                      <a:endParaRPr lang="es-CO"/>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s-CO" sz="1600" b="0" i="0" u="none" strike="noStrike" dirty="0">
                          <a:solidFill>
                            <a:srgbClr val="000000"/>
                          </a:solidFill>
                          <a:latin typeface="Arial Narrow" panose="020B0606020202030204" pitchFamily="34" charset="0"/>
                        </a:rPr>
                        <a:t>RAFAEL ANTONIO DÍAZ PÉREZ</a:t>
                      </a:r>
                    </a:p>
                  </a:txBody>
                  <a:tcPr marL="7144" marR="7144" marT="9528" marB="0"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vMerge="1">
                  <a:txBody>
                    <a:bodyPr/>
                    <a:lstStyle/>
                    <a:p>
                      <a:pPr algn="ctr" fontAlgn="ctr"/>
                      <a:endParaRPr lang="es-CO" sz="1200" b="0" i="0" u="none" strike="noStrike" dirty="0">
                        <a:solidFill>
                          <a:srgbClr val="000000"/>
                        </a:solidFill>
                        <a:latin typeface="Arial Narrow"/>
                      </a:endParaRPr>
                    </a:p>
                  </a:txBody>
                  <a:tcPr marL="7144" marR="7144" marT="9528" marB="0"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fontAlgn="ctr"/>
                      <a:endParaRPr lang="es-CO" sz="1200" b="0" i="0" u="none" strike="noStrike" dirty="0">
                        <a:solidFill>
                          <a:srgbClr val="000000"/>
                        </a:solidFill>
                        <a:latin typeface="Arial Narrow"/>
                      </a:endParaRPr>
                    </a:p>
                  </a:txBody>
                  <a:tcPr marL="7144" marR="7144" marT="9528" marB="0" anchor="ct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r>
              <a:tr h="200176">
                <a:tc vMerge="1">
                  <a:txBody>
                    <a:bodyPr/>
                    <a:lstStyle/>
                    <a:p>
                      <a:endParaRPr lang="es-CO"/>
                    </a:p>
                  </a:txBody>
                  <a:tcPr/>
                </a:tc>
                <a:tc vMerge="1">
                  <a:txBody>
                    <a:bodyPr/>
                    <a:lstStyle/>
                    <a:p>
                      <a:endParaRPr lang="es-CO"/>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s-CO" sz="1600" b="0" i="0" u="none" strike="noStrike" dirty="0">
                          <a:solidFill>
                            <a:srgbClr val="000000"/>
                          </a:solidFill>
                          <a:latin typeface="Arial Narrow" panose="020B0606020202030204" pitchFamily="34" charset="0"/>
                        </a:rPr>
                        <a:t>JHON FREDY QUINTERO</a:t>
                      </a:r>
                    </a:p>
                  </a:txBody>
                  <a:tcPr marL="7144" marR="7144" marT="9528" marB="0"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vMerge="1">
                  <a:txBody>
                    <a:bodyPr/>
                    <a:lstStyle/>
                    <a:p>
                      <a:pPr algn="ctr" fontAlgn="ctr"/>
                      <a:endParaRPr lang="es-CO" sz="1200" b="0" i="0" u="none" strike="noStrike" dirty="0">
                        <a:solidFill>
                          <a:srgbClr val="000000"/>
                        </a:solidFill>
                        <a:latin typeface="Arial Narrow"/>
                      </a:endParaRPr>
                    </a:p>
                  </a:txBody>
                  <a:tcPr marL="7144" marR="7144" marT="9528" marB="0"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fontAlgn="ctr"/>
                      <a:endParaRPr lang="es-CO" sz="1200" b="0" i="0" u="none" strike="noStrike" dirty="0">
                        <a:solidFill>
                          <a:srgbClr val="000000"/>
                        </a:solidFill>
                        <a:latin typeface="Arial Narrow"/>
                      </a:endParaRPr>
                    </a:p>
                  </a:txBody>
                  <a:tcPr marL="7144" marR="7144" marT="9528" marB="0" anchor="ct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r>
              <a:tr h="60170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15000"/>
                        </a:lnSpc>
                        <a:spcAft>
                          <a:spcPts val="0"/>
                        </a:spcAft>
                      </a:pPr>
                      <a:r>
                        <a:rPr lang="es-CO" sz="1600" dirty="0">
                          <a:effectLst/>
                          <a:latin typeface="Arial Narrow" panose="020B0606020202030204" pitchFamily="34" charset="0"/>
                          <a:ea typeface="Calibri"/>
                          <a:cs typeface="Times New Roman"/>
                        </a:rPr>
                        <a:t>Mesa </a:t>
                      </a:r>
                      <a:r>
                        <a:rPr lang="es-CO" sz="1600" dirty="0" smtClean="0">
                          <a:effectLst/>
                          <a:latin typeface="Arial Narrow" panose="020B0606020202030204" pitchFamily="34" charset="0"/>
                          <a:ea typeface="Calibri"/>
                          <a:cs typeface="Times New Roman"/>
                        </a:rPr>
                        <a:t>Cedeño**</a:t>
                      </a:r>
                      <a:endParaRPr lang="es-CO" sz="1600" dirty="0">
                        <a:effectLst/>
                        <a:latin typeface="Arial Narrow" panose="020B0606020202030204" pitchFamily="34" charset="0"/>
                        <a:ea typeface="Calibri"/>
                        <a:cs typeface="Times New Roman"/>
                      </a:endParaRPr>
                    </a:p>
                  </a:txBody>
                  <a:tcPr marL="33338" marR="33338"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15000"/>
                        </a:lnSpc>
                        <a:spcAft>
                          <a:spcPts val="0"/>
                        </a:spcAft>
                      </a:pPr>
                      <a:r>
                        <a:rPr lang="es-CO" sz="1600" dirty="0" smtClean="0">
                          <a:effectLst/>
                          <a:latin typeface="Arial Narrow" panose="020B0606020202030204" pitchFamily="34" charset="0"/>
                          <a:ea typeface="Calibri"/>
                          <a:cs typeface="Times New Roman"/>
                        </a:rPr>
                        <a:t>YARUMAL</a:t>
                      </a:r>
                      <a:endParaRPr lang="es-CO" sz="1600" dirty="0">
                        <a:effectLst/>
                        <a:latin typeface="Arial Narrow" panose="020B0606020202030204" pitchFamily="34" charset="0"/>
                        <a:ea typeface="Calibri"/>
                        <a:cs typeface="Times New Roman"/>
                      </a:endParaRPr>
                    </a:p>
                  </a:txBody>
                  <a:tcPr marL="33338" marR="33338"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15000"/>
                        </a:lnSpc>
                        <a:spcAft>
                          <a:spcPts val="0"/>
                        </a:spcAft>
                      </a:pPr>
                      <a:r>
                        <a:rPr lang="es-CO" sz="1600" dirty="0" smtClean="0">
                          <a:effectLst/>
                          <a:latin typeface="Arial Narrow" panose="020B0606020202030204" pitchFamily="34" charset="0"/>
                          <a:ea typeface="Calibri"/>
                          <a:cs typeface="Times New Roman"/>
                        </a:rPr>
                        <a:t>SUMINISTROS</a:t>
                      </a:r>
                      <a:r>
                        <a:rPr lang="es-CO" sz="1600" baseline="0" dirty="0" smtClean="0">
                          <a:effectLst/>
                          <a:latin typeface="Arial Narrow" panose="020B0606020202030204" pitchFamily="34" charset="0"/>
                          <a:ea typeface="Calibri"/>
                          <a:cs typeface="Times New Roman"/>
                        </a:rPr>
                        <a:t> DE COLOMBIA  S.A.</a:t>
                      </a:r>
                      <a:endParaRPr lang="es-CO" sz="1600" dirty="0">
                        <a:effectLst/>
                        <a:latin typeface="Arial Narrow" panose="020B0606020202030204" pitchFamily="34" charset="0"/>
                        <a:ea typeface="Calibri"/>
                        <a:cs typeface="Times New Roman"/>
                      </a:endParaRPr>
                    </a:p>
                  </a:txBody>
                  <a:tcPr marL="33338" marR="33338" marT="0" marB="0"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pPr algn="ctr">
                        <a:lnSpc>
                          <a:spcPct val="115000"/>
                        </a:lnSpc>
                        <a:spcAft>
                          <a:spcPts val="0"/>
                        </a:spcAft>
                      </a:pPr>
                      <a:r>
                        <a:rPr lang="es-CO" sz="1600" dirty="0" smtClean="0">
                          <a:effectLst/>
                          <a:latin typeface="Arial Narrow" panose="020B0606020202030204" pitchFamily="34" charset="0"/>
                          <a:ea typeface="Calibri"/>
                          <a:cs typeface="Times New Roman"/>
                        </a:rPr>
                        <a:t>POR DEFINIR</a:t>
                      </a:r>
                      <a:endParaRPr lang="es-CO" sz="1600" dirty="0">
                        <a:effectLst/>
                        <a:latin typeface="Arial Narrow" panose="020B0606020202030204" pitchFamily="34" charset="0"/>
                        <a:ea typeface="Calibri"/>
                        <a:cs typeface="Times New Roman"/>
                      </a:endParaRPr>
                    </a:p>
                  </a:txBody>
                  <a:tcPr marL="33338" marR="33338" marT="0" marB="0"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pPr algn="ctr">
                        <a:lnSpc>
                          <a:spcPct val="115000"/>
                        </a:lnSpc>
                        <a:spcAft>
                          <a:spcPts val="0"/>
                        </a:spcAft>
                      </a:pPr>
                      <a:r>
                        <a:rPr lang="es-CO" sz="1600" dirty="0" smtClean="0">
                          <a:effectLst/>
                          <a:latin typeface="Arial Narrow" panose="020B0606020202030204" pitchFamily="34" charset="0"/>
                          <a:ea typeface="Calibri"/>
                          <a:cs typeface="Times New Roman"/>
                        </a:rPr>
                        <a:t>POR DEFINIR</a:t>
                      </a:r>
                      <a:endParaRPr lang="es-CO" sz="1600" dirty="0">
                        <a:effectLst/>
                        <a:latin typeface="Arial Narrow" panose="020B0606020202030204" pitchFamily="34" charset="0"/>
                        <a:ea typeface="Calibri"/>
                        <a:cs typeface="Times New Roman"/>
                      </a:endParaRPr>
                    </a:p>
                  </a:txBody>
                  <a:tcPr marL="33338" marR="33338" marT="0" marB="0" anchor="ct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r>
            </a:tbl>
          </a:graphicData>
        </a:graphic>
      </p:graphicFrame>
      <p:sp>
        <p:nvSpPr>
          <p:cNvPr id="11" name="CuadroTexto 2"/>
          <p:cNvSpPr txBox="1"/>
          <p:nvPr/>
        </p:nvSpPr>
        <p:spPr>
          <a:xfrm>
            <a:off x="621614" y="4115729"/>
            <a:ext cx="7900782" cy="1384946"/>
          </a:xfrm>
          <a:prstGeom prst="rect">
            <a:avLst/>
          </a:prstGeom>
          <a:noFill/>
        </p:spPr>
        <p:txBody>
          <a:bodyPr wrap="square" lIns="91392" tIns="45696" rIns="91392" bIns="45696" rtlCol="0">
            <a:spAutoFit/>
          </a:bodyPr>
          <a:lstStyle/>
          <a:p>
            <a:pPr algn="just" defTabSz="456958"/>
            <a:r>
              <a:rPr lang="es-CO" sz="1400" dirty="0">
                <a:solidFill>
                  <a:prstClr val="black"/>
                </a:solidFill>
                <a:latin typeface="Arial Narrow" panose="020B0606020202030204" pitchFamily="34" charset="0"/>
              </a:rPr>
              <a:t>*En desarrollo de este escenario de mediación se han inscrito en el Registro Minero Nacional </a:t>
            </a:r>
            <a:r>
              <a:rPr lang="es-CO" sz="1400" dirty="0" smtClean="0">
                <a:solidFill>
                  <a:prstClr val="black"/>
                </a:solidFill>
                <a:latin typeface="Arial Narrow" panose="020B0606020202030204" pitchFamily="34" charset="0"/>
              </a:rPr>
              <a:t>9 </a:t>
            </a:r>
            <a:r>
              <a:rPr lang="es-CO" sz="1400" dirty="0">
                <a:solidFill>
                  <a:prstClr val="black"/>
                </a:solidFill>
                <a:latin typeface="Arial Narrow" panose="020B0606020202030204" pitchFamily="34" charset="0"/>
              </a:rPr>
              <a:t>subcontratos de </a:t>
            </a:r>
            <a:r>
              <a:rPr lang="es-CO" sz="1400" dirty="0" smtClean="0">
                <a:solidFill>
                  <a:prstClr val="black"/>
                </a:solidFill>
                <a:latin typeface="Arial Narrow" panose="020B0606020202030204" pitchFamily="34" charset="0"/>
              </a:rPr>
              <a:t>formalización</a:t>
            </a:r>
            <a:r>
              <a:rPr lang="es-CO" sz="1400" dirty="0">
                <a:solidFill>
                  <a:prstClr val="black"/>
                </a:solidFill>
                <a:latin typeface="Arial Narrow" panose="020B0606020202030204" pitchFamily="34" charset="0"/>
              </a:rPr>
              <a:t> </a:t>
            </a:r>
            <a:r>
              <a:rPr lang="es-CO" sz="1400" dirty="0" smtClean="0">
                <a:solidFill>
                  <a:prstClr val="black"/>
                </a:solidFill>
                <a:latin typeface="Arial Narrow" panose="020B0606020202030204" pitchFamily="34" charset="0"/>
              </a:rPr>
              <a:t>de minería de oro aluvial y de veta.</a:t>
            </a:r>
          </a:p>
          <a:p>
            <a:pPr algn="just" defTabSz="456958"/>
            <a:endParaRPr lang="es-CO" sz="1400" dirty="0" smtClean="0">
              <a:solidFill>
                <a:prstClr val="black"/>
              </a:solidFill>
              <a:latin typeface="Arial Narrow" panose="020B0606020202030204" pitchFamily="34" charset="0"/>
            </a:endParaRPr>
          </a:p>
          <a:p>
            <a:pPr algn="just" defTabSz="456958"/>
            <a:r>
              <a:rPr lang="es-CO" sz="1400" dirty="0" smtClean="0">
                <a:solidFill>
                  <a:prstClr val="black"/>
                </a:solidFill>
                <a:latin typeface="Arial Narrow" panose="020B0606020202030204" pitchFamily="34" charset="0"/>
              </a:rPr>
              <a:t>**En esta mesa se están iniciando los acercamientos con el titular minero quien manifiesta voluntad de regularizar la actividad de algunos explotadores de talco a través de una cesión de áreas. La Secretaría de Minas visitará el área y caracterizará la actividad de estos pequeños mineros.</a:t>
            </a:r>
            <a:endParaRPr lang="es-CO" sz="1400" dirty="0">
              <a:solidFill>
                <a:prstClr val="black"/>
              </a:solidFill>
              <a:latin typeface="Arial Narrow" panose="020B0606020202030204" pitchFamily="34" charset="0"/>
            </a:endParaRPr>
          </a:p>
        </p:txBody>
      </p:sp>
    </p:spTree>
    <p:extLst>
      <p:ext uri="{BB962C8B-B14F-4D97-AF65-F5344CB8AC3E}">
        <p14:creationId xmlns:p14="http://schemas.microsoft.com/office/powerpoint/2010/main" val="411105807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ítulo 3"/>
          <p:cNvSpPr txBox="1">
            <a:spLocks/>
          </p:cNvSpPr>
          <p:nvPr/>
        </p:nvSpPr>
        <p:spPr>
          <a:xfrm>
            <a:off x="990802" y="704550"/>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36" name="5 Marcador de contenido"/>
          <p:cNvSpPr txBox="1">
            <a:spLocks/>
          </p:cNvSpPr>
          <p:nvPr/>
        </p:nvSpPr>
        <p:spPr>
          <a:xfrm>
            <a:off x="464896" y="630542"/>
            <a:ext cx="8229600" cy="450594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9728" indent="0">
              <a:buFont typeface="Arial" panose="020B0604020202020204" pitchFamily="34" charset="0"/>
              <a:buNone/>
            </a:pPr>
            <a:endParaRPr lang="es-CO" smtClean="0">
              <a:latin typeface="Arial Narrow" pitchFamily="34" charset="0"/>
            </a:endParaRPr>
          </a:p>
          <a:p>
            <a:pPr>
              <a:buFont typeface="Wingdings" pitchFamily="2" charset="2"/>
              <a:buChar char="ü"/>
            </a:pPr>
            <a:endParaRPr lang="es-CO" smtClean="0">
              <a:latin typeface="Arial Narrow" pitchFamily="34" charset="0"/>
            </a:endParaRPr>
          </a:p>
          <a:p>
            <a:pPr>
              <a:buFont typeface="Wingdings" pitchFamily="2" charset="2"/>
              <a:buChar char="ü"/>
            </a:pPr>
            <a:endParaRPr lang="es-CO" smtClean="0">
              <a:solidFill>
                <a:srgbClr val="FF0000"/>
              </a:solidFill>
              <a:latin typeface="Arial Narrow" pitchFamily="34" charset="0"/>
            </a:endParaRPr>
          </a:p>
          <a:p>
            <a:pPr>
              <a:buFont typeface="Wingdings" pitchFamily="2" charset="2"/>
              <a:buChar char="ü"/>
            </a:pPr>
            <a:endParaRPr lang="es-CO" smtClean="0">
              <a:solidFill>
                <a:srgbClr val="FF0000"/>
              </a:solidFill>
              <a:latin typeface="Arial Narrow" pitchFamily="34" charset="0"/>
            </a:endParaRPr>
          </a:p>
          <a:p>
            <a:pPr>
              <a:buFont typeface="Wingdings" pitchFamily="2" charset="2"/>
              <a:buChar char="ü"/>
            </a:pPr>
            <a:endParaRPr lang="es-CO" dirty="0" smtClean="0">
              <a:latin typeface="Arial Narrow" pitchFamily="34" charset="0"/>
            </a:endParaRPr>
          </a:p>
        </p:txBody>
      </p:sp>
      <p:sp>
        <p:nvSpPr>
          <p:cNvPr id="12" name="14 Rectángulo redondeado"/>
          <p:cNvSpPr/>
          <p:nvPr/>
        </p:nvSpPr>
        <p:spPr>
          <a:xfrm>
            <a:off x="1151902" y="213755"/>
            <a:ext cx="7985723" cy="437243"/>
          </a:xfrm>
          <a:prstGeom prst="roundRect">
            <a:avLst/>
          </a:prstGeom>
          <a:solidFill>
            <a:srgbClr val="C00000"/>
          </a:solidFill>
          <a:ln>
            <a:solidFill>
              <a:srgbClr val="C00000"/>
            </a:solidFill>
          </a:ln>
        </p:spPr>
        <p:style>
          <a:lnRef idx="1">
            <a:schemeClr val="accent6"/>
          </a:lnRef>
          <a:fillRef idx="2">
            <a:schemeClr val="accent6"/>
          </a:fillRef>
          <a:effectRef idx="1">
            <a:schemeClr val="accent6"/>
          </a:effectRef>
          <a:fontRef idx="minor">
            <a:schemeClr val="dk1"/>
          </a:fontRef>
        </p:style>
        <p:txBody>
          <a:bodyPr anchor="ctr"/>
          <a:lstStyle/>
          <a:p>
            <a:pPr algn="r"/>
            <a:r>
              <a:rPr lang="es-CO" sz="2400" b="1" dirty="0" smtClean="0">
                <a:solidFill>
                  <a:schemeClr val="bg1"/>
                </a:solidFill>
                <a:latin typeface="Arial Narrow" pitchFamily="34" charset="0"/>
              </a:rPr>
              <a:t>MESAS DE TRABAJO PARA LA FORMALIZACIÓN MINERA</a:t>
            </a:r>
            <a:endParaRPr lang="es-CO" sz="2400" b="1" dirty="0">
              <a:solidFill>
                <a:schemeClr val="bg1"/>
              </a:solidFill>
              <a:latin typeface="Arial Narrow" pitchFamily="34" charset="0"/>
            </a:endParaRPr>
          </a:p>
        </p:txBody>
      </p:sp>
      <p:sp>
        <p:nvSpPr>
          <p:cNvPr id="13" name="12 CuadroTexto"/>
          <p:cNvSpPr txBox="1"/>
          <p:nvPr/>
        </p:nvSpPr>
        <p:spPr>
          <a:xfrm>
            <a:off x="5902861" y="661884"/>
            <a:ext cx="3193118" cy="461665"/>
          </a:xfrm>
          <a:prstGeom prst="rect">
            <a:avLst/>
          </a:prstGeom>
          <a:noFill/>
        </p:spPr>
        <p:txBody>
          <a:bodyPr wrap="none" rtlCol="0">
            <a:spAutoFit/>
          </a:bodyPr>
          <a:lstStyle/>
          <a:p>
            <a:r>
              <a:rPr lang="es-CO" sz="2400" dirty="0" smtClean="0">
                <a:solidFill>
                  <a:srgbClr val="C00000"/>
                </a:solidFill>
              </a:rPr>
              <a:t>SUBREGIÓN OCCIDENTE</a:t>
            </a:r>
            <a:endParaRPr lang="es-CO" sz="2400" dirty="0">
              <a:solidFill>
                <a:srgbClr val="C00000"/>
              </a:solidFill>
            </a:endParaRPr>
          </a:p>
        </p:txBody>
      </p:sp>
      <p:sp>
        <p:nvSpPr>
          <p:cNvPr id="15" name="14 Rectángulo"/>
          <p:cNvSpPr/>
          <p:nvPr/>
        </p:nvSpPr>
        <p:spPr>
          <a:xfrm>
            <a:off x="822191" y="837883"/>
            <a:ext cx="3191802" cy="400061"/>
          </a:xfrm>
          <a:prstGeom prst="rect">
            <a:avLst/>
          </a:prstGeom>
        </p:spPr>
        <p:txBody>
          <a:bodyPr wrap="none" lIns="91392" tIns="45696" rIns="91392" bIns="45696">
            <a:spAutoFit/>
          </a:bodyPr>
          <a:lstStyle/>
          <a:p>
            <a:pPr defTabSz="913916">
              <a:defRPr/>
            </a:pPr>
            <a:r>
              <a:rPr lang="es-CO" sz="2000" b="1" kern="0" dirty="0">
                <a:solidFill>
                  <a:srgbClr val="C00000"/>
                </a:solidFill>
                <a:latin typeface="Arial Narrow" pitchFamily="34" charset="0"/>
                <a:cs typeface="Aharoni" pitchFamily="2" charset="-79"/>
              </a:rPr>
              <a:t>ESCENARIOS DE MEDIACIÓN</a:t>
            </a:r>
            <a:endParaRPr lang="es-CO" sz="2000" kern="0" dirty="0">
              <a:solidFill>
                <a:srgbClr val="C00000"/>
              </a:solidFill>
            </a:endParaRPr>
          </a:p>
        </p:txBody>
      </p:sp>
      <p:graphicFrame>
        <p:nvGraphicFramePr>
          <p:cNvPr id="14" name="13 Tabla"/>
          <p:cNvGraphicFramePr>
            <a:graphicFrameLocks noGrp="1"/>
          </p:cNvGraphicFramePr>
          <p:nvPr>
            <p:extLst>
              <p:ext uri="{D42A27DB-BD31-4B8C-83A1-F6EECF244321}">
                <p14:modId xmlns:p14="http://schemas.microsoft.com/office/powerpoint/2010/main" val="3177634189"/>
              </p:ext>
            </p:extLst>
          </p:nvPr>
        </p:nvGraphicFramePr>
        <p:xfrm>
          <a:off x="985749" y="1309632"/>
          <a:ext cx="7344815" cy="2953081"/>
        </p:xfrm>
        <a:graphic>
          <a:graphicData uri="http://schemas.openxmlformats.org/drawingml/2006/table">
            <a:tbl>
              <a:tblPr/>
              <a:tblGrid>
                <a:gridCol w="1398578"/>
                <a:gridCol w="1383500"/>
                <a:gridCol w="2340173"/>
                <a:gridCol w="647595"/>
                <a:gridCol w="1574969"/>
              </a:tblGrid>
              <a:tr h="67927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s-CO" sz="1400" b="1" u="none" strike="noStrike" dirty="0" smtClean="0">
                          <a:solidFill>
                            <a:schemeClr val="tx1"/>
                          </a:solidFill>
                          <a:latin typeface="Arial Narrow" pitchFamily="34" charset="0"/>
                        </a:rPr>
                        <a:t>ESCENARIO</a:t>
                      </a:r>
                      <a:endParaRPr lang="es-CO" sz="1400" b="1" i="0" u="none" strike="noStrike" dirty="0">
                        <a:solidFill>
                          <a:schemeClr val="tx1"/>
                        </a:solidFill>
                        <a:latin typeface="Arial Narrow" pitchFamily="34" charset="0"/>
                      </a:endParaRPr>
                    </a:p>
                  </a:txBody>
                  <a:tcPr marL="3791" marR="3791" marT="5054"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s-CO" sz="1400" b="1" u="none" strike="noStrike" dirty="0">
                          <a:solidFill>
                            <a:schemeClr val="tx1"/>
                          </a:solidFill>
                          <a:latin typeface="Arial Narrow" pitchFamily="34" charset="0"/>
                        </a:rPr>
                        <a:t>MUNICIPIO</a:t>
                      </a:r>
                      <a:br>
                        <a:rPr lang="es-CO" sz="1400" b="1" u="none" strike="noStrike" dirty="0">
                          <a:solidFill>
                            <a:schemeClr val="tx1"/>
                          </a:solidFill>
                          <a:latin typeface="Arial Narrow" pitchFamily="34" charset="0"/>
                        </a:rPr>
                      </a:br>
                      <a:r>
                        <a:rPr lang="es-CO" sz="1400" b="1" u="none" strike="noStrike" dirty="0">
                          <a:solidFill>
                            <a:schemeClr val="tx1"/>
                          </a:solidFill>
                          <a:latin typeface="Arial Narrow" pitchFamily="34" charset="0"/>
                        </a:rPr>
                        <a:t>INTERVENIDOS</a:t>
                      </a:r>
                      <a:endParaRPr lang="es-CO" sz="1400" b="1" i="0" u="none" strike="noStrike" dirty="0">
                        <a:solidFill>
                          <a:schemeClr val="tx1"/>
                        </a:solidFill>
                        <a:latin typeface="Arial Narrow" pitchFamily="34" charset="0"/>
                      </a:endParaRPr>
                    </a:p>
                  </a:txBody>
                  <a:tcPr marL="3791" marR="3791" marT="5054"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s-CO" sz="1400" b="1" u="none" strike="noStrike" dirty="0">
                          <a:solidFill>
                            <a:schemeClr val="tx1"/>
                          </a:solidFill>
                          <a:latin typeface="Arial Narrow" pitchFamily="34" charset="0"/>
                        </a:rPr>
                        <a:t>TITULAR MINERO</a:t>
                      </a:r>
                      <a:endParaRPr lang="es-CO" sz="1400" b="1" i="0" u="none" strike="noStrike" dirty="0">
                        <a:solidFill>
                          <a:schemeClr val="tx1"/>
                        </a:solidFill>
                        <a:latin typeface="Arial Narrow" pitchFamily="34" charset="0"/>
                      </a:endParaRPr>
                    </a:p>
                  </a:txBody>
                  <a:tcPr marL="3791" marR="3791" marT="5054" marB="0"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lumMod val="85000"/>
                      </a:schemeClr>
                    </a:solidFill>
                  </a:tcPr>
                </a:tc>
                <a:tc>
                  <a:txBody>
                    <a:bodyPr/>
                    <a:lstStyle/>
                    <a:p>
                      <a:pPr algn="ctr" fontAlgn="ctr"/>
                      <a:r>
                        <a:rPr lang="es-CO" sz="1400" b="1" i="0" u="none" strike="noStrike" dirty="0" smtClean="0">
                          <a:solidFill>
                            <a:schemeClr val="tx1"/>
                          </a:solidFill>
                          <a:latin typeface="Arial Narrow" pitchFamily="34" charset="0"/>
                        </a:rPr>
                        <a:t>UM</a:t>
                      </a:r>
                      <a:endParaRPr lang="es-CO" sz="1400" b="1" i="0" u="none" strike="noStrike" dirty="0">
                        <a:solidFill>
                          <a:schemeClr val="tx1"/>
                        </a:solidFill>
                        <a:latin typeface="Arial Narrow" pitchFamily="34" charset="0"/>
                      </a:endParaRPr>
                    </a:p>
                  </a:txBody>
                  <a:tcPr marL="3791" marR="3791" marT="5054" marB="0"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s-CO" sz="1400" b="1" i="0" u="none" strike="noStrike" dirty="0" smtClean="0">
                          <a:solidFill>
                            <a:schemeClr val="tx1"/>
                          </a:solidFill>
                          <a:latin typeface="Arial Narrow" pitchFamily="34" charset="0"/>
                        </a:rPr>
                        <a:t>PERSONAS BENEFICIARIAS</a:t>
                      </a:r>
                      <a:r>
                        <a:rPr lang="es-CO" sz="1400" b="1" i="0" u="none" strike="noStrike" baseline="0" dirty="0" smtClean="0">
                          <a:solidFill>
                            <a:schemeClr val="tx1"/>
                          </a:solidFill>
                          <a:latin typeface="Arial Narrow" pitchFamily="34" charset="0"/>
                        </a:rPr>
                        <a:t> APROX</a:t>
                      </a:r>
                      <a:endParaRPr lang="es-CO" sz="1400" b="1" i="0" u="none" strike="noStrike" dirty="0">
                        <a:solidFill>
                          <a:schemeClr val="tx1"/>
                        </a:solidFill>
                        <a:latin typeface="Arial Narrow" pitchFamily="34" charset="0"/>
                      </a:endParaRPr>
                    </a:p>
                  </a:txBody>
                  <a:tcPr marL="3791" marR="3791" marT="5054" marB="0" anchor="ct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r>
              <a:tr h="390437">
                <a:tc rowSpan="4">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s-CO" sz="1400" u="none" strike="noStrike" dirty="0">
                          <a:latin typeface="Arial Narrow" pitchFamily="34" charset="0"/>
                        </a:rPr>
                        <a:t>Mesa </a:t>
                      </a:r>
                      <a:r>
                        <a:rPr lang="es-CO" sz="1400" u="none" strike="noStrike" dirty="0" smtClean="0">
                          <a:latin typeface="Arial Narrow" pitchFamily="34" charset="0"/>
                        </a:rPr>
                        <a:t>Anzá*</a:t>
                      </a:r>
                      <a:endParaRPr lang="es-CO" sz="1400" b="0" i="0" u="none" strike="noStrike" dirty="0">
                        <a:solidFill>
                          <a:srgbClr val="000000"/>
                        </a:solidFill>
                        <a:latin typeface="Arial Narrow" pitchFamily="34" charset="0"/>
                      </a:endParaRPr>
                    </a:p>
                  </a:txBody>
                  <a:tcPr marL="3791" marR="3791" marT="5054" marB="0" anchor="ct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rowSpan="4">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s-CO" sz="1400" u="none" strike="noStrike" dirty="0">
                          <a:latin typeface="Arial Narrow" pitchFamily="34" charset="0"/>
                        </a:rPr>
                        <a:t>ANZÁ </a:t>
                      </a:r>
                      <a:endParaRPr lang="es-CO" sz="1400" b="0" i="0" u="none" strike="noStrike" dirty="0">
                        <a:solidFill>
                          <a:srgbClr val="000000"/>
                        </a:solidFill>
                        <a:latin typeface="Arial Narrow" pitchFamily="34" charset="0"/>
                      </a:endParaRPr>
                    </a:p>
                  </a:txBody>
                  <a:tcPr marL="3791" marR="3791" marT="5054" marB="0" anchor="ct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s-CO" sz="1400" u="none" strike="noStrike" dirty="0">
                          <a:latin typeface="Arial Narrow" pitchFamily="34" charset="0"/>
                        </a:rPr>
                        <a:t>ANGLOGOLD ASHANTI COLOMBIA S.A.</a:t>
                      </a:r>
                      <a:endParaRPr lang="es-CO" sz="1400" b="0" i="0" u="none" strike="noStrike" dirty="0">
                        <a:solidFill>
                          <a:srgbClr val="000000"/>
                        </a:solidFill>
                        <a:latin typeface="Arial Narrow" pitchFamily="34" charset="0"/>
                      </a:endParaRPr>
                    </a:p>
                  </a:txBody>
                  <a:tcPr marL="3791" marR="3791" marT="5054" marB="0"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rowSpan="4">
                  <a:txBody>
                    <a:bodyPr/>
                    <a:lstStyle/>
                    <a:p>
                      <a:pPr algn="ctr"/>
                      <a:r>
                        <a:rPr lang="es-CO" sz="1400" u="none" strike="noStrike" kern="1200" dirty="0" smtClean="0">
                          <a:solidFill>
                            <a:schemeClr val="tx1"/>
                          </a:solidFill>
                          <a:latin typeface="Arial Narrow" pitchFamily="34" charset="0"/>
                          <a:ea typeface="+mn-ea"/>
                          <a:cs typeface="+mn-cs"/>
                        </a:rPr>
                        <a:t>90</a:t>
                      </a:r>
                      <a:endParaRPr lang="es-CO" sz="1400" u="none" strike="noStrike" kern="1200" dirty="0">
                        <a:solidFill>
                          <a:schemeClr val="tx1"/>
                        </a:solidFill>
                        <a:latin typeface="Arial Narrow" pitchFamily="34" charset="0"/>
                        <a:ea typeface="+mn-ea"/>
                        <a:cs typeface="+mn-cs"/>
                      </a:endParaRPr>
                    </a:p>
                  </a:txBody>
                  <a:tcPr marL="3791" marR="3791" marT="5054" marB="0"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rowSpan="4">
                  <a:txBody>
                    <a:bodyPr/>
                    <a:lstStyle/>
                    <a:p>
                      <a:pPr algn="ctr" fontAlgn="ctr"/>
                      <a:r>
                        <a:rPr lang="es-CO" sz="1400" u="none" strike="noStrike" kern="1200" dirty="0" smtClean="0">
                          <a:solidFill>
                            <a:schemeClr val="tx1"/>
                          </a:solidFill>
                          <a:latin typeface="Arial Narrow" pitchFamily="34" charset="0"/>
                          <a:ea typeface="+mn-ea"/>
                          <a:cs typeface="+mn-cs"/>
                        </a:rPr>
                        <a:t>320</a:t>
                      </a:r>
                      <a:endParaRPr lang="es-CO" sz="1400" u="none" strike="noStrike" kern="1200" dirty="0">
                        <a:solidFill>
                          <a:schemeClr val="tx1"/>
                        </a:solidFill>
                        <a:latin typeface="Arial Narrow" pitchFamily="34" charset="0"/>
                        <a:ea typeface="+mn-ea"/>
                        <a:cs typeface="+mn-cs"/>
                      </a:endParaRPr>
                    </a:p>
                  </a:txBody>
                  <a:tcPr marL="3791" marR="3791" marT="5054" marB="0"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r>
              <a:tr h="582995">
                <a:tc vMerge="1">
                  <a:txBody>
                    <a:bodyPr/>
                    <a:lstStyle/>
                    <a:p>
                      <a:endParaRPr lang="es-CO"/>
                    </a:p>
                  </a:txBody>
                  <a:tcPr/>
                </a:tc>
                <a:tc vMerge="1">
                  <a:txBody>
                    <a:bodyPr/>
                    <a:lstStyle/>
                    <a:p>
                      <a:endParaRPr lang="es-CO"/>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s-CO" sz="1400" u="none" strike="noStrike" dirty="0">
                          <a:latin typeface="Arial Narrow" pitchFamily="34" charset="0"/>
                        </a:rPr>
                        <a:t>EXPLORACIONES NORTHERM COLOMBIA S.A.S. </a:t>
                      </a:r>
                      <a:endParaRPr lang="es-CO" sz="1400" b="0" i="0" u="none" strike="noStrike" dirty="0">
                        <a:solidFill>
                          <a:srgbClr val="000000"/>
                        </a:solidFill>
                        <a:latin typeface="Arial Narrow" pitchFamily="34" charset="0"/>
                      </a:endParaRPr>
                    </a:p>
                  </a:txBody>
                  <a:tcPr marL="3791" marR="3791" marT="5054" marB="0"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vMerge="1">
                  <a:txBody>
                    <a:bodyPr/>
                    <a:lstStyle/>
                    <a:p>
                      <a:pPr algn="ctr" fontAlgn="ctr"/>
                      <a:endParaRPr lang="es-CO" sz="1200" b="0" i="0" u="none" strike="noStrike" dirty="0">
                        <a:solidFill>
                          <a:srgbClr val="000000"/>
                        </a:solidFill>
                        <a:latin typeface="Arial Narrow" pitchFamily="34" charset="0"/>
                      </a:endParaRPr>
                    </a:p>
                  </a:txBody>
                  <a:tcPr marL="3791" marR="3791" marT="5054" marB="0"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fontAlgn="ctr"/>
                      <a:endParaRPr lang="es-CO" sz="1200" b="0" i="0" u="none" strike="noStrike" dirty="0">
                        <a:solidFill>
                          <a:srgbClr val="000000"/>
                        </a:solidFill>
                        <a:latin typeface="Arial Narrow" pitchFamily="34" charset="0"/>
                      </a:endParaRPr>
                    </a:p>
                  </a:txBody>
                  <a:tcPr marL="3791" marR="3791" marT="5054" marB="0" anchor="ct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r>
              <a:tr h="197879">
                <a:tc vMerge="1">
                  <a:txBody>
                    <a:bodyPr/>
                    <a:lstStyle/>
                    <a:p>
                      <a:endParaRPr lang="es-CO"/>
                    </a:p>
                  </a:txBody>
                  <a:tcPr/>
                </a:tc>
                <a:tc vMerge="1">
                  <a:txBody>
                    <a:bodyPr/>
                    <a:lstStyle/>
                    <a:p>
                      <a:endParaRPr lang="es-CO"/>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s-CO" sz="1400" u="none" strike="noStrike" dirty="0">
                          <a:latin typeface="Arial Narrow" pitchFamily="34" charset="0"/>
                        </a:rPr>
                        <a:t>MINERA ANZÁ</a:t>
                      </a:r>
                      <a:endParaRPr lang="es-CO" sz="1400" b="0" i="0" u="none" strike="noStrike" dirty="0">
                        <a:solidFill>
                          <a:srgbClr val="000000"/>
                        </a:solidFill>
                        <a:latin typeface="Arial Narrow" pitchFamily="34" charset="0"/>
                      </a:endParaRPr>
                    </a:p>
                  </a:txBody>
                  <a:tcPr marL="3791" marR="3791" marT="5054" marB="0"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vMerge="1">
                  <a:txBody>
                    <a:bodyPr/>
                    <a:lstStyle/>
                    <a:p>
                      <a:pPr algn="ctr" fontAlgn="ctr"/>
                      <a:endParaRPr lang="es-CO" sz="1200" b="0" i="0" u="none" strike="noStrike" dirty="0">
                        <a:solidFill>
                          <a:srgbClr val="000000"/>
                        </a:solidFill>
                        <a:latin typeface="Arial Narrow" pitchFamily="34" charset="0"/>
                      </a:endParaRPr>
                    </a:p>
                  </a:txBody>
                  <a:tcPr marL="3791" marR="3791" marT="5054" marB="0"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fontAlgn="ctr"/>
                      <a:endParaRPr lang="es-CO" sz="1200" b="0" i="0" u="none" strike="noStrike" dirty="0">
                        <a:solidFill>
                          <a:srgbClr val="000000"/>
                        </a:solidFill>
                        <a:latin typeface="Arial Narrow" pitchFamily="34" charset="0"/>
                      </a:endParaRPr>
                    </a:p>
                  </a:txBody>
                  <a:tcPr marL="3791" marR="3791" marT="5054" marB="0" anchor="ct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r>
              <a:tr h="390437">
                <a:tc vMerge="1">
                  <a:txBody>
                    <a:bodyPr/>
                    <a:lstStyle/>
                    <a:p>
                      <a:endParaRPr lang="es-CO"/>
                    </a:p>
                  </a:txBody>
                  <a:tcPr/>
                </a:tc>
                <a:tc vMerge="1">
                  <a:txBody>
                    <a:bodyPr/>
                    <a:lstStyle/>
                    <a:p>
                      <a:endParaRPr lang="es-CO"/>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s-CO" sz="1400" u="none" strike="noStrike" dirty="0">
                          <a:latin typeface="Arial Narrow" pitchFamily="34" charset="0"/>
                        </a:rPr>
                        <a:t>ARNULFO MUÑOZ CHAVARRIAGA</a:t>
                      </a:r>
                      <a:endParaRPr lang="es-CO" sz="1400" b="0" i="0" u="none" strike="noStrike" dirty="0">
                        <a:solidFill>
                          <a:srgbClr val="000000"/>
                        </a:solidFill>
                        <a:latin typeface="Arial Narrow" pitchFamily="34" charset="0"/>
                      </a:endParaRPr>
                    </a:p>
                  </a:txBody>
                  <a:tcPr marL="3791" marR="3791" marT="5054" marB="0"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fontAlgn="ctr"/>
                      <a:endParaRPr lang="es-CO" sz="1200" b="0" i="0" u="none" strike="noStrike" dirty="0">
                        <a:solidFill>
                          <a:srgbClr val="000000"/>
                        </a:solidFill>
                        <a:latin typeface="Arial Narrow" pitchFamily="34" charset="0"/>
                      </a:endParaRPr>
                    </a:p>
                  </a:txBody>
                  <a:tcPr marL="3791" marR="3791" marT="5054" marB="0"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fontAlgn="ctr"/>
                      <a:endParaRPr lang="es-CO" sz="1200" b="0" i="0" u="none" strike="noStrike" dirty="0">
                        <a:solidFill>
                          <a:srgbClr val="000000"/>
                        </a:solidFill>
                        <a:latin typeface="Arial Narrow" pitchFamily="34" charset="0"/>
                      </a:endParaRPr>
                    </a:p>
                  </a:txBody>
                  <a:tcPr marL="3791" marR="3791" marT="5054" marB="0" anchor="ct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r>
              <a:tr h="390437">
                <a:tc>
                  <a:txBody>
                    <a:bodyPr/>
                    <a:lstStyle/>
                    <a:p>
                      <a:pPr algn="ctr" fontAlgn="ctr"/>
                      <a:r>
                        <a:rPr lang="es-CO" sz="1400" b="0" i="0" u="none" strike="noStrike" dirty="0" smtClean="0">
                          <a:solidFill>
                            <a:srgbClr val="000000"/>
                          </a:solidFill>
                          <a:latin typeface="Arial Narrow" pitchFamily="34" charset="0"/>
                        </a:rPr>
                        <a:t>Mesa</a:t>
                      </a:r>
                      <a:r>
                        <a:rPr lang="es-CO" sz="1400" b="0" i="0" u="none" strike="noStrike" baseline="0" dirty="0" smtClean="0">
                          <a:solidFill>
                            <a:srgbClr val="000000"/>
                          </a:solidFill>
                          <a:latin typeface="Arial Narrow" pitchFamily="34" charset="0"/>
                        </a:rPr>
                        <a:t> Buriticá**</a:t>
                      </a:r>
                      <a:endParaRPr lang="es-CO" sz="1400" b="0" i="0" u="none" strike="noStrike" dirty="0">
                        <a:solidFill>
                          <a:srgbClr val="000000"/>
                        </a:solidFill>
                        <a:latin typeface="Arial Narrow" pitchFamily="34" charset="0"/>
                      </a:endParaRPr>
                    </a:p>
                  </a:txBody>
                  <a:tcPr marL="3791" marR="3791" marT="5054" marB="0"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s-CO" sz="1400" b="0" i="0" u="none" strike="noStrike" dirty="0" smtClean="0">
                          <a:solidFill>
                            <a:srgbClr val="000000"/>
                          </a:solidFill>
                          <a:latin typeface="Arial Narrow" pitchFamily="34" charset="0"/>
                        </a:rPr>
                        <a:t>BURITICÁ</a:t>
                      </a:r>
                      <a:endParaRPr lang="es-CO" sz="1400" b="0" i="0" u="none" strike="noStrike" dirty="0">
                        <a:solidFill>
                          <a:srgbClr val="000000"/>
                        </a:solidFill>
                        <a:latin typeface="Arial Narrow" pitchFamily="34" charset="0"/>
                      </a:endParaRPr>
                    </a:p>
                  </a:txBody>
                  <a:tcPr marL="3791" marR="3791" marT="5054"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s-CO" sz="1400" b="0" i="0" u="none" strike="noStrike" dirty="0" smtClean="0">
                          <a:solidFill>
                            <a:srgbClr val="000000"/>
                          </a:solidFill>
                          <a:latin typeface="Arial Narrow" pitchFamily="34" charset="0"/>
                        </a:rPr>
                        <a:t>CONTINENTAL</a:t>
                      </a:r>
                      <a:r>
                        <a:rPr lang="es-CO" sz="1400" b="0" i="0" u="none" strike="noStrike" baseline="0" dirty="0" smtClean="0">
                          <a:solidFill>
                            <a:srgbClr val="000000"/>
                          </a:solidFill>
                          <a:latin typeface="Arial Narrow" pitchFamily="34" charset="0"/>
                        </a:rPr>
                        <a:t> GOLD LIMITED</a:t>
                      </a:r>
                      <a:endParaRPr lang="es-CO" sz="1400" b="0" i="0" u="none" strike="noStrike" dirty="0">
                        <a:solidFill>
                          <a:srgbClr val="000000"/>
                        </a:solidFill>
                        <a:latin typeface="Arial Narrow" pitchFamily="34" charset="0"/>
                      </a:endParaRPr>
                    </a:p>
                  </a:txBody>
                  <a:tcPr marL="3791" marR="3791" marT="5054"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s-CO" sz="1400" b="0" i="0" u="none" strike="noStrike" dirty="0" smtClean="0">
                          <a:solidFill>
                            <a:srgbClr val="000000"/>
                          </a:solidFill>
                          <a:latin typeface="Arial Narrow" pitchFamily="34" charset="0"/>
                        </a:rPr>
                        <a:t>4</a:t>
                      </a:r>
                      <a:endParaRPr lang="es-CO" sz="1400" b="0" i="0" u="none" strike="noStrike" dirty="0">
                        <a:solidFill>
                          <a:srgbClr val="000000"/>
                        </a:solidFill>
                        <a:latin typeface="Arial Narrow" pitchFamily="34" charset="0"/>
                      </a:endParaRPr>
                    </a:p>
                  </a:txBody>
                  <a:tcPr marL="3791" marR="3791" marT="5054"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s-CO" sz="1400" b="0" i="0" u="none" strike="noStrike" dirty="0" smtClean="0">
                          <a:solidFill>
                            <a:srgbClr val="000000"/>
                          </a:solidFill>
                          <a:latin typeface="Arial Narrow" pitchFamily="34" charset="0"/>
                        </a:rPr>
                        <a:t>350</a:t>
                      </a:r>
                      <a:endParaRPr lang="es-CO" sz="1400" b="0" i="0" u="none" strike="noStrike" dirty="0">
                        <a:solidFill>
                          <a:srgbClr val="000000"/>
                        </a:solidFill>
                        <a:latin typeface="Arial Narrow" pitchFamily="34" charset="0"/>
                      </a:endParaRPr>
                    </a:p>
                  </a:txBody>
                  <a:tcPr marL="3791" marR="3791" marT="5054" marB="0" anchor="ct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r>
              <a:tr h="197879">
                <a:tc>
                  <a:txBody>
                    <a:bodyPr/>
                    <a:lstStyle/>
                    <a:p>
                      <a:pPr algn="ctr" fontAlgn="ctr"/>
                      <a:r>
                        <a:rPr lang="es-CO" sz="1400" b="0" i="0" u="none" strike="noStrike" dirty="0" smtClean="0">
                          <a:solidFill>
                            <a:srgbClr val="000000"/>
                          </a:solidFill>
                          <a:latin typeface="Arial Narrow" pitchFamily="34" charset="0"/>
                        </a:rPr>
                        <a:t>Mesa Giraldo</a:t>
                      </a:r>
                      <a:endParaRPr lang="es-CO" sz="1400" b="0" i="0" u="none" strike="noStrike" dirty="0">
                        <a:solidFill>
                          <a:srgbClr val="000000"/>
                        </a:solidFill>
                        <a:latin typeface="Arial Narrow" pitchFamily="34" charset="0"/>
                      </a:endParaRPr>
                    </a:p>
                  </a:txBody>
                  <a:tcPr marL="3791" marR="3791" marT="5054" marB="0"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pPr algn="ctr" fontAlgn="ctr"/>
                      <a:r>
                        <a:rPr lang="es-CO" sz="1400" b="0" i="0" u="none" strike="noStrike" dirty="0" smtClean="0">
                          <a:solidFill>
                            <a:srgbClr val="000000"/>
                          </a:solidFill>
                          <a:latin typeface="Arial Narrow" pitchFamily="34" charset="0"/>
                        </a:rPr>
                        <a:t>GIRALDO</a:t>
                      </a:r>
                      <a:endParaRPr lang="es-CO" sz="1400" b="0" i="0" u="none" strike="noStrike" dirty="0">
                        <a:solidFill>
                          <a:srgbClr val="000000"/>
                        </a:solidFill>
                        <a:latin typeface="Arial Narrow" pitchFamily="34" charset="0"/>
                      </a:endParaRPr>
                    </a:p>
                  </a:txBody>
                  <a:tcPr marL="3791" marR="3791" marT="5054"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pPr algn="ctr" fontAlgn="ctr"/>
                      <a:r>
                        <a:rPr lang="es-CO" sz="1400" b="0" i="0" u="none" strike="noStrike" dirty="0" smtClean="0">
                          <a:solidFill>
                            <a:srgbClr val="000000"/>
                          </a:solidFill>
                          <a:latin typeface="Arial Narrow" pitchFamily="34" charset="0"/>
                        </a:rPr>
                        <a:t>MAJAYURA SOM</a:t>
                      </a:r>
                      <a:endParaRPr lang="es-CO" sz="1400" b="0" i="0" u="none" strike="noStrike" dirty="0">
                        <a:solidFill>
                          <a:srgbClr val="000000"/>
                        </a:solidFill>
                        <a:latin typeface="Arial Narrow" pitchFamily="34" charset="0"/>
                      </a:endParaRPr>
                    </a:p>
                  </a:txBody>
                  <a:tcPr marL="3791" marR="3791" marT="5054"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pPr algn="ctr" fontAlgn="ctr"/>
                      <a:r>
                        <a:rPr lang="es-CO" sz="1400" b="0" i="0" u="none" strike="noStrike" dirty="0" smtClean="0">
                          <a:solidFill>
                            <a:srgbClr val="000000"/>
                          </a:solidFill>
                          <a:latin typeface="Arial Narrow" pitchFamily="34" charset="0"/>
                        </a:rPr>
                        <a:t>18</a:t>
                      </a:r>
                      <a:endParaRPr lang="es-CO" sz="1400" b="0" i="0" u="none" strike="noStrike" dirty="0">
                        <a:solidFill>
                          <a:srgbClr val="000000"/>
                        </a:solidFill>
                        <a:latin typeface="Arial Narrow" pitchFamily="34" charset="0"/>
                      </a:endParaRPr>
                    </a:p>
                  </a:txBody>
                  <a:tcPr marL="3791" marR="3791" marT="5054"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pPr algn="ctr" fontAlgn="ctr"/>
                      <a:r>
                        <a:rPr lang="es-CO" sz="1400" b="0" i="0" u="none" strike="noStrike" dirty="0" smtClean="0">
                          <a:solidFill>
                            <a:srgbClr val="000000"/>
                          </a:solidFill>
                          <a:latin typeface="Arial Narrow" pitchFamily="34" charset="0"/>
                        </a:rPr>
                        <a:t>72</a:t>
                      </a:r>
                      <a:endParaRPr lang="es-CO" sz="1400" b="0" i="0" u="none" strike="noStrike" dirty="0">
                        <a:solidFill>
                          <a:srgbClr val="000000"/>
                        </a:solidFill>
                        <a:latin typeface="Arial Narrow" pitchFamily="34" charset="0"/>
                      </a:endParaRPr>
                    </a:p>
                  </a:txBody>
                  <a:tcPr marL="3791" marR="3791" marT="5054" marB="0" anchor="ct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r>
            </a:tbl>
          </a:graphicData>
        </a:graphic>
      </p:graphicFrame>
      <p:sp>
        <p:nvSpPr>
          <p:cNvPr id="16" name="CuadroTexto 2"/>
          <p:cNvSpPr txBox="1"/>
          <p:nvPr/>
        </p:nvSpPr>
        <p:spPr>
          <a:xfrm>
            <a:off x="768967" y="4350063"/>
            <a:ext cx="7704856" cy="1384946"/>
          </a:xfrm>
          <a:prstGeom prst="rect">
            <a:avLst/>
          </a:prstGeom>
          <a:noFill/>
        </p:spPr>
        <p:txBody>
          <a:bodyPr wrap="square" lIns="91392" tIns="45696" rIns="91392" bIns="45696" rtlCol="0">
            <a:spAutoFit/>
          </a:bodyPr>
          <a:lstStyle/>
          <a:p>
            <a:pPr algn="just" defTabSz="456958"/>
            <a:r>
              <a:rPr lang="es-CO" sz="1400" dirty="0">
                <a:solidFill>
                  <a:prstClr val="black"/>
                </a:solidFill>
                <a:latin typeface="Arial Narrow" panose="020B0606020202030204" pitchFamily="34" charset="0"/>
              </a:rPr>
              <a:t>*Dentro de los acuerdos establecidos, la Secretaría de </a:t>
            </a:r>
            <a:r>
              <a:rPr lang="es-CO" sz="1400" dirty="0" smtClean="0">
                <a:solidFill>
                  <a:prstClr val="black"/>
                </a:solidFill>
                <a:latin typeface="Arial Narrow" panose="020B0606020202030204" pitchFamily="34" charset="0"/>
              </a:rPr>
              <a:t>Minas, </a:t>
            </a:r>
            <a:r>
              <a:rPr lang="es-CO" sz="1400" dirty="0">
                <a:solidFill>
                  <a:prstClr val="black"/>
                </a:solidFill>
                <a:latin typeface="Arial Narrow" panose="020B0606020202030204" pitchFamily="34" charset="0"/>
              </a:rPr>
              <a:t>en articulación con el grupo de Salvamento Minero de la Agencia Nacional de </a:t>
            </a:r>
            <a:r>
              <a:rPr lang="es-CO" sz="1400" dirty="0" smtClean="0">
                <a:solidFill>
                  <a:prstClr val="black"/>
                </a:solidFill>
                <a:latin typeface="Arial Narrow" panose="020B0606020202030204" pitchFamily="34" charset="0"/>
              </a:rPr>
              <a:t>Minería, realizó visitas </a:t>
            </a:r>
            <a:r>
              <a:rPr lang="es-CO" sz="1400" dirty="0">
                <a:solidFill>
                  <a:prstClr val="black"/>
                </a:solidFill>
                <a:latin typeface="Arial Narrow" panose="020B0606020202030204" pitchFamily="34" charset="0"/>
              </a:rPr>
              <a:t>de </a:t>
            </a:r>
            <a:r>
              <a:rPr lang="es-CO" sz="1400" dirty="0" smtClean="0">
                <a:solidFill>
                  <a:prstClr val="black"/>
                </a:solidFill>
                <a:latin typeface="Arial Narrow" panose="020B0606020202030204" pitchFamily="34" charset="0"/>
              </a:rPr>
              <a:t>seguridad a 27 UPM y definió viabilidad para adelantar explotaciones mineras. Así mismo, </a:t>
            </a:r>
            <a:r>
              <a:rPr lang="es-CO" sz="1400" dirty="0" err="1" smtClean="0">
                <a:solidFill>
                  <a:prstClr val="black"/>
                </a:solidFill>
                <a:latin typeface="Arial Narrow" panose="020B0606020202030204" pitchFamily="34" charset="0"/>
              </a:rPr>
              <a:t>Corantioquia</a:t>
            </a:r>
            <a:r>
              <a:rPr lang="es-CO" sz="1400" dirty="0" smtClean="0">
                <a:solidFill>
                  <a:prstClr val="black"/>
                </a:solidFill>
                <a:latin typeface="Arial Narrow" panose="020B0606020202030204" pitchFamily="34" charset="0"/>
              </a:rPr>
              <a:t> visitó estas UPM definiendo la viabilidad ambiental.</a:t>
            </a:r>
            <a:endParaRPr lang="es-CO" sz="1400" dirty="0">
              <a:solidFill>
                <a:prstClr val="black"/>
              </a:solidFill>
              <a:latin typeface="Arial Narrow" panose="020B0606020202030204" pitchFamily="34" charset="0"/>
            </a:endParaRPr>
          </a:p>
          <a:p>
            <a:pPr algn="just" defTabSz="456958"/>
            <a:endParaRPr lang="es-CO" sz="1400" dirty="0">
              <a:solidFill>
                <a:prstClr val="black"/>
              </a:solidFill>
              <a:latin typeface="Arial Narrow" panose="020B0606020202030204" pitchFamily="34" charset="0"/>
            </a:endParaRPr>
          </a:p>
          <a:p>
            <a:pPr algn="just" defTabSz="456958"/>
            <a:r>
              <a:rPr lang="es-CO" sz="1400" dirty="0">
                <a:solidFill>
                  <a:prstClr val="black"/>
                </a:solidFill>
                <a:latin typeface="Arial Narrow" panose="020B0606020202030204" pitchFamily="34" charset="0"/>
              </a:rPr>
              <a:t>** </a:t>
            </a:r>
            <a:r>
              <a:rPr lang="es-CO" sz="1400" dirty="0" smtClean="0">
                <a:solidFill>
                  <a:prstClr val="black"/>
                </a:solidFill>
                <a:latin typeface="Arial Narrow" panose="020B0606020202030204" pitchFamily="34" charset="0"/>
              </a:rPr>
              <a:t>Actualmente se cuenta con 6 subcontratos de formalización minera inscritos  en el RMN y uno autorizado.</a:t>
            </a:r>
            <a:endParaRPr lang="es-CO" sz="1400" dirty="0">
              <a:solidFill>
                <a:prstClr val="black"/>
              </a:solidFill>
              <a:latin typeface="Arial Narrow" panose="020B0606020202030204" pitchFamily="34" charset="0"/>
            </a:endParaRPr>
          </a:p>
          <a:p>
            <a:pPr algn="just" defTabSz="456958"/>
            <a:endParaRPr lang="es-CO" sz="1400" dirty="0">
              <a:solidFill>
                <a:prstClr val="black"/>
              </a:solidFill>
              <a:latin typeface="Arial Narrow" panose="020B0606020202030204" pitchFamily="34" charset="0"/>
            </a:endParaRPr>
          </a:p>
        </p:txBody>
      </p:sp>
    </p:spTree>
    <p:extLst>
      <p:ext uri="{BB962C8B-B14F-4D97-AF65-F5344CB8AC3E}">
        <p14:creationId xmlns:p14="http://schemas.microsoft.com/office/powerpoint/2010/main" val="427645821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ítulo 3"/>
          <p:cNvSpPr txBox="1">
            <a:spLocks/>
          </p:cNvSpPr>
          <p:nvPr/>
        </p:nvSpPr>
        <p:spPr>
          <a:xfrm>
            <a:off x="990802" y="704550"/>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36" name="5 Marcador de contenido"/>
          <p:cNvSpPr txBox="1">
            <a:spLocks/>
          </p:cNvSpPr>
          <p:nvPr/>
        </p:nvSpPr>
        <p:spPr>
          <a:xfrm>
            <a:off x="464896" y="630542"/>
            <a:ext cx="8229600" cy="450594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9728" indent="0">
              <a:buFont typeface="Arial" panose="020B0604020202020204" pitchFamily="34" charset="0"/>
              <a:buNone/>
            </a:pPr>
            <a:endParaRPr lang="es-CO" smtClean="0">
              <a:latin typeface="Arial Narrow" pitchFamily="34" charset="0"/>
            </a:endParaRPr>
          </a:p>
          <a:p>
            <a:pPr>
              <a:buFont typeface="Wingdings" pitchFamily="2" charset="2"/>
              <a:buChar char="ü"/>
            </a:pPr>
            <a:endParaRPr lang="es-CO" smtClean="0">
              <a:latin typeface="Arial Narrow" pitchFamily="34" charset="0"/>
            </a:endParaRPr>
          </a:p>
          <a:p>
            <a:pPr>
              <a:buFont typeface="Wingdings" pitchFamily="2" charset="2"/>
              <a:buChar char="ü"/>
            </a:pPr>
            <a:endParaRPr lang="es-CO" smtClean="0">
              <a:solidFill>
                <a:srgbClr val="FF0000"/>
              </a:solidFill>
              <a:latin typeface="Arial Narrow" pitchFamily="34" charset="0"/>
            </a:endParaRPr>
          </a:p>
          <a:p>
            <a:pPr>
              <a:buFont typeface="Wingdings" pitchFamily="2" charset="2"/>
              <a:buChar char="ü"/>
            </a:pPr>
            <a:endParaRPr lang="es-CO" smtClean="0">
              <a:solidFill>
                <a:srgbClr val="FF0000"/>
              </a:solidFill>
              <a:latin typeface="Arial Narrow" pitchFamily="34" charset="0"/>
            </a:endParaRPr>
          </a:p>
          <a:p>
            <a:pPr>
              <a:buFont typeface="Wingdings" pitchFamily="2" charset="2"/>
              <a:buChar char="ü"/>
            </a:pPr>
            <a:endParaRPr lang="es-CO" dirty="0" smtClean="0">
              <a:latin typeface="Arial Narrow" pitchFamily="34" charset="0"/>
            </a:endParaRPr>
          </a:p>
        </p:txBody>
      </p:sp>
      <p:sp>
        <p:nvSpPr>
          <p:cNvPr id="12" name="14 Rectángulo redondeado"/>
          <p:cNvSpPr/>
          <p:nvPr/>
        </p:nvSpPr>
        <p:spPr>
          <a:xfrm>
            <a:off x="1151902" y="213755"/>
            <a:ext cx="7985723" cy="437243"/>
          </a:xfrm>
          <a:prstGeom prst="roundRect">
            <a:avLst/>
          </a:prstGeom>
          <a:solidFill>
            <a:srgbClr val="C00000"/>
          </a:solidFill>
          <a:ln>
            <a:solidFill>
              <a:srgbClr val="C00000"/>
            </a:solidFill>
          </a:ln>
        </p:spPr>
        <p:style>
          <a:lnRef idx="1">
            <a:schemeClr val="accent6"/>
          </a:lnRef>
          <a:fillRef idx="2">
            <a:schemeClr val="accent6"/>
          </a:fillRef>
          <a:effectRef idx="1">
            <a:schemeClr val="accent6"/>
          </a:effectRef>
          <a:fontRef idx="minor">
            <a:schemeClr val="dk1"/>
          </a:fontRef>
        </p:style>
        <p:txBody>
          <a:bodyPr anchor="ctr"/>
          <a:lstStyle/>
          <a:p>
            <a:pPr algn="r"/>
            <a:r>
              <a:rPr lang="es-CO" sz="2400" b="1" dirty="0" smtClean="0">
                <a:solidFill>
                  <a:schemeClr val="bg1"/>
                </a:solidFill>
                <a:latin typeface="Arial Narrow" pitchFamily="34" charset="0"/>
              </a:rPr>
              <a:t>MESAS DE TRABAJO PARA LA FORMALIZACIÓN MINERA</a:t>
            </a:r>
            <a:endParaRPr lang="es-CO" sz="2400" b="1" dirty="0">
              <a:solidFill>
                <a:schemeClr val="bg1"/>
              </a:solidFill>
              <a:latin typeface="Arial Narrow" pitchFamily="34" charset="0"/>
            </a:endParaRPr>
          </a:p>
        </p:txBody>
      </p:sp>
      <p:sp>
        <p:nvSpPr>
          <p:cNvPr id="13" name="12 CuadroTexto"/>
          <p:cNvSpPr txBox="1"/>
          <p:nvPr/>
        </p:nvSpPr>
        <p:spPr>
          <a:xfrm>
            <a:off x="5748486" y="661884"/>
            <a:ext cx="3336234" cy="461665"/>
          </a:xfrm>
          <a:prstGeom prst="rect">
            <a:avLst/>
          </a:prstGeom>
          <a:noFill/>
        </p:spPr>
        <p:txBody>
          <a:bodyPr wrap="none" rtlCol="0">
            <a:spAutoFit/>
          </a:bodyPr>
          <a:lstStyle/>
          <a:p>
            <a:r>
              <a:rPr lang="es-CO" sz="2400" dirty="0" smtClean="0">
                <a:solidFill>
                  <a:srgbClr val="C00000"/>
                </a:solidFill>
              </a:rPr>
              <a:t>SUBREGIÓN BAJO CAUCA</a:t>
            </a:r>
            <a:endParaRPr lang="es-CO" sz="2400" dirty="0">
              <a:solidFill>
                <a:srgbClr val="C00000"/>
              </a:solidFill>
            </a:endParaRPr>
          </a:p>
        </p:txBody>
      </p:sp>
      <p:sp>
        <p:nvSpPr>
          <p:cNvPr id="15" name="14 Rectángulo"/>
          <p:cNvSpPr/>
          <p:nvPr/>
        </p:nvSpPr>
        <p:spPr>
          <a:xfrm>
            <a:off x="822191" y="837883"/>
            <a:ext cx="3191802" cy="400061"/>
          </a:xfrm>
          <a:prstGeom prst="rect">
            <a:avLst/>
          </a:prstGeom>
        </p:spPr>
        <p:txBody>
          <a:bodyPr wrap="none" lIns="91392" tIns="45696" rIns="91392" bIns="45696">
            <a:spAutoFit/>
          </a:bodyPr>
          <a:lstStyle/>
          <a:p>
            <a:pPr defTabSz="913916">
              <a:defRPr/>
            </a:pPr>
            <a:r>
              <a:rPr lang="es-CO" sz="2000" b="1" kern="0" dirty="0">
                <a:solidFill>
                  <a:srgbClr val="C00000"/>
                </a:solidFill>
                <a:latin typeface="Arial Narrow" pitchFamily="34" charset="0"/>
                <a:cs typeface="Aharoni" pitchFamily="2" charset="-79"/>
              </a:rPr>
              <a:t>ESCENARIOS DE MEDIACIÓN</a:t>
            </a:r>
            <a:endParaRPr lang="es-CO" sz="2000" kern="0" dirty="0">
              <a:solidFill>
                <a:srgbClr val="C00000"/>
              </a:solidFill>
            </a:endParaRPr>
          </a:p>
        </p:txBody>
      </p:sp>
      <p:sp>
        <p:nvSpPr>
          <p:cNvPr id="10" name="CuadroTexto 3"/>
          <p:cNvSpPr txBox="1"/>
          <p:nvPr/>
        </p:nvSpPr>
        <p:spPr>
          <a:xfrm>
            <a:off x="933701" y="3998215"/>
            <a:ext cx="7344816" cy="2031277"/>
          </a:xfrm>
          <a:prstGeom prst="rect">
            <a:avLst/>
          </a:prstGeom>
          <a:noFill/>
        </p:spPr>
        <p:txBody>
          <a:bodyPr wrap="square" lIns="91392" tIns="45696" rIns="91392" bIns="45696" rtlCol="0">
            <a:spAutoFit/>
          </a:bodyPr>
          <a:lstStyle/>
          <a:p>
            <a:pPr algn="just" defTabSz="456958"/>
            <a:endParaRPr lang="es-CO" sz="1400" dirty="0" smtClean="0">
              <a:solidFill>
                <a:prstClr val="black"/>
              </a:solidFill>
              <a:latin typeface="Arial Narrow" panose="020B0606020202030204" pitchFamily="34" charset="0"/>
            </a:endParaRPr>
          </a:p>
          <a:p>
            <a:pPr algn="just" defTabSz="456958"/>
            <a:r>
              <a:rPr lang="es-CO" sz="1400" dirty="0" smtClean="0">
                <a:solidFill>
                  <a:prstClr val="black"/>
                </a:solidFill>
                <a:latin typeface="Arial Narrow" panose="020B0606020202030204" pitchFamily="34" charset="0"/>
              </a:rPr>
              <a:t>*Con el titular Palermo </a:t>
            </a:r>
            <a:r>
              <a:rPr lang="es-CO" sz="1400" dirty="0" err="1" smtClean="0">
                <a:solidFill>
                  <a:prstClr val="black"/>
                </a:solidFill>
                <a:latin typeface="Arial Narrow" panose="020B0606020202030204" pitchFamily="34" charset="0"/>
              </a:rPr>
              <a:t>Med</a:t>
            </a:r>
            <a:r>
              <a:rPr lang="es-CO" sz="1400" dirty="0" smtClean="0">
                <a:solidFill>
                  <a:prstClr val="black"/>
                </a:solidFill>
                <a:latin typeface="Arial Narrow" panose="020B0606020202030204" pitchFamily="34" charset="0"/>
              </a:rPr>
              <a:t> S.A.S se tiene autorizado un subcontrato de formalización minera </a:t>
            </a:r>
          </a:p>
          <a:p>
            <a:pPr algn="just" defTabSz="456958"/>
            <a:endParaRPr lang="es-CO" sz="1400" dirty="0" smtClean="0">
              <a:solidFill>
                <a:prstClr val="black"/>
              </a:solidFill>
              <a:latin typeface="Arial Narrow" panose="020B0606020202030204" pitchFamily="34" charset="0"/>
            </a:endParaRPr>
          </a:p>
          <a:p>
            <a:pPr algn="just" defTabSz="456958"/>
            <a:r>
              <a:rPr lang="es-CO" sz="1400" dirty="0" smtClean="0">
                <a:solidFill>
                  <a:prstClr val="black"/>
                </a:solidFill>
                <a:latin typeface="Arial Narrow" panose="020B0606020202030204" pitchFamily="34" charset="0"/>
              </a:rPr>
              <a:t>**En </a:t>
            </a:r>
            <a:r>
              <a:rPr lang="es-CO" sz="1400" dirty="0">
                <a:solidFill>
                  <a:prstClr val="black"/>
                </a:solidFill>
                <a:latin typeface="Arial Narrow" panose="020B0606020202030204" pitchFamily="34" charset="0"/>
              </a:rPr>
              <a:t>desarrollo de esta mesa de trabajo se </a:t>
            </a:r>
            <a:r>
              <a:rPr lang="es-CO" sz="1400" dirty="0" smtClean="0">
                <a:solidFill>
                  <a:prstClr val="black"/>
                </a:solidFill>
                <a:latin typeface="Arial Narrow" panose="020B0606020202030204" pitchFamily="34" charset="0"/>
              </a:rPr>
              <a:t>han autorizado 4 subcontratos </a:t>
            </a:r>
            <a:r>
              <a:rPr lang="es-CO" sz="1400" dirty="0">
                <a:solidFill>
                  <a:prstClr val="black"/>
                </a:solidFill>
                <a:latin typeface="Arial Narrow" panose="020B0606020202030204" pitchFamily="34" charset="0"/>
              </a:rPr>
              <a:t>de formalización </a:t>
            </a:r>
            <a:r>
              <a:rPr lang="es-CO" sz="1400" dirty="0" smtClean="0">
                <a:solidFill>
                  <a:prstClr val="black"/>
                </a:solidFill>
                <a:latin typeface="Arial Narrow" panose="020B0606020202030204" pitchFamily="34" charset="0"/>
              </a:rPr>
              <a:t>minera con el titular  MIDRAE </a:t>
            </a:r>
            <a:r>
              <a:rPr lang="es-CO" sz="1400" dirty="0">
                <a:solidFill>
                  <a:prstClr val="black"/>
                </a:solidFill>
                <a:latin typeface="Arial Narrow" panose="020B0606020202030204" pitchFamily="34" charset="0"/>
              </a:rPr>
              <a:t>GOLD S.A.S. y </a:t>
            </a:r>
            <a:r>
              <a:rPr lang="es-CO" sz="1400" dirty="0" smtClean="0">
                <a:solidFill>
                  <a:prstClr val="black"/>
                </a:solidFill>
                <a:latin typeface="Arial Narrow" panose="020B0606020202030204" pitchFamily="34" charset="0"/>
              </a:rPr>
              <a:t>actualmente se tiene 1 en evaluación técnica.</a:t>
            </a:r>
          </a:p>
          <a:p>
            <a:pPr algn="just" defTabSz="456958"/>
            <a:r>
              <a:rPr lang="es-CO" sz="1400" dirty="0" smtClean="0">
                <a:solidFill>
                  <a:prstClr val="black"/>
                </a:solidFill>
                <a:latin typeface="Arial Narrow" panose="020B0606020202030204" pitchFamily="34" charset="0"/>
              </a:rPr>
              <a:t/>
            </a:r>
            <a:br>
              <a:rPr lang="es-CO" sz="1400" dirty="0" smtClean="0">
                <a:solidFill>
                  <a:prstClr val="black"/>
                </a:solidFill>
                <a:latin typeface="Arial Narrow" panose="020B0606020202030204" pitchFamily="34" charset="0"/>
              </a:rPr>
            </a:br>
            <a:r>
              <a:rPr lang="es-CO" sz="1400" dirty="0" smtClean="0">
                <a:solidFill>
                  <a:prstClr val="black"/>
                </a:solidFill>
                <a:latin typeface="Arial Narrow" panose="020B0606020202030204" pitchFamily="34" charset="0"/>
              </a:rPr>
              <a:t>**</a:t>
            </a:r>
            <a:r>
              <a:rPr lang="es-CO" sz="1400" dirty="0">
                <a:solidFill>
                  <a:prstClr val="black"/>
                </a:solidFill>
                <a:latin typeface="Arial Narrow" panose="020B0606020202030204" pitchFamily="34" charset="0"/>
              </a:rPr>
              <a:t>Mediante Resolución No. 2016060072490 del 09/08/2016, se ordena la inscripción de la cesión realizada, actualmente en proceso de inscripción en el Registro Minero Nacional</a:t>
            </a:r>
            <a:r>
              <a:rPr lang="es-CO" sz="1400" dirty="0" smtClean="0">
                <a:solidFill>
                  <a:prstClr val="black"/>
                </a:solidFill>
                <a:latin typeface="Arial Narrow" panose="020B0606020202030204" pitchFamily="34" charset="0"/>
              </a:rPr>
              <a:t>.</a:t>
            </a:r>
          </a:p>
          <a:p>
            <a:pPr algn="just" defTabSz="456958"/>
            <a:endParaRPr lang="es-CO" sz="1400" dirty="0">
              <a:solidFill>
                <a:prstClr val="black"/>
              </a:solidFill>
              <a:latin typeface="Arial Narrow" panose="020B0606020202030204" pitchFamily="34" charset="0"/>
            </a:endParaRPr>
          </a:p>
        </p:txBody>
      </p:sp>
      <p:graphicFrame>
        <p:nvGraphicFramePr>
          <p:cNvPr id="11" name="Tabla 5"/>
          <p:cNvGraphicFramePr>
            <a:graphicFrameLocks noGrp="1"/>
          </p:cNvGraphicFramePr>
          <p:nvPr>
            <p:extLst>
              <p:ext uri="{D42A27DB-BD31-4B8C-83A1-F6EECF244321}">
                <p14:modId xmlns:p14="http://schemas.microsoft.com/office/powerpoint/2010/main" val="3588105094"/>
              </p:ext>
            </p:extLst>
          </p:nvPr>
        </p:nvGraphicFramePr>
        <p:xfrm>
          <a:off x="1531442" y="1184499"/>
          <a:ext cx="5956301" cy="3044190"/>
        </p:xfrm>
        <a:graphic>
          <a:graphicData uri="http://schemas.openxmlformats.org/drawingml/2006/table">
            <a:tbl>
              <a:tblPr/>
              <a:tblGrid>
                <a:gridCol w="1238619"/>
                <a:gridCol w="1238619"/>
                <a:gridCol w="1238619"/>
                <a:gridCol w="1120222"/>
                <a:gridCol w="1120222"/>
              </a:tblGrid>
              <a:tr h="390525">
                <a:tc rowSpan="2">
                  <a:txBody>
                    <a:bodyPr/>
                    <a:lstStyle/>
                    <a:p>
                      <a:pPr algn="ctr" rtl="0" fontAlgn="ctr"/>
                      <a:r>
                        <a:rPr lang="es-CO" sz="1400" b="1" i="0" u="none" strike="noStrike" dirty="0">
                          <a:solidFill>
                            <a:srgbClr val="000000"/>
                          </a:solidFill>
                          <a:effectLst/>
                          <a:latin typeface="Arial Narrow" panose="020B0606020202030204" pitchFamily="34" charset="0"/>
                        </a:rPr>
                        <a:t>ESCENARIO</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es-CO" sz="1400" b="1" i="0" u="none" strike="noStrike">
                          <a:solidFill>
                            <a:srgbClr val="000000"/>
                          </a:solidFill>
                          <a:effectLst/>
                          <a:latin typeface="Arial Narrow" panose="020B0606020202030204" pitchFamily="34" charset="0"/>
                        </a:rPr>
                        <a:t>MUNICIPIO</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9D9D9"/>
                    </a:solidFill>
                  </a:tcPr>
                </a:tc>
                <a:tc rowSpan="2">
                  <a:txBody>
                    <a:bodyPr/>
                    <a:lstStyle/>
                    <a:p>
                      <a:pPr algn="ctr" rtl="0" fontAlgn="ctr"/>
                      <a:r>
                        <a:rPr lang="es-CO" sz="1400" b="1" i="0" u="none" strike="noStrike">
                          <a:solidFill>
                            <a:srgbClr val="000000"/>
                          </a:solidFill>
                          <a:effectLst/>
                          <a:latin typeface="Arial Narrow" panose="020B0606020202030204" pitchFamily="34" charset="0"/>
                        </a:rPr>
                        <a:t>TITULAR MINERO</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rowSpan="2">
                  <a:txBody>
                    <a:bodyPr/>
                    <a:lstStyle/>
                    <a:p>
                      <a:pPr algn="ctr" rtl="0" fontAlgn="ctr"/>
                      <a:r>
                        <a:rPr lang="es-CO" sz="1400" b="1" i="0" u="none" strike="noStrike">
                          <a:solidFill>
                            <a:srgbClr val="000000"/>
                          </a:solidFill>
                          <a:effectLst/>
                          <a:latin typeface="Arial Narrow" panose="020B0606020202030204" pitchFamily="34" charset="0"/>
                        </a:rPr>
                        <a:t>UM</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rowSpan="2">
                  <a:txBody>
                    <a:bodyPr/>
                    <a:lstStyle/>
                    <a:p>
                      <a:pPr algn="ctr" rtl="0" fontAlgn="ctr"/>
                      <a:r>
                        <a:rPr lang="es-CO" sz="1400" b="1" i="0" u="none" strike="noStrike">
                          <a:solidFill>
                            <a:srgbClr val="000000"/>
                          </a:solidFill>
                          <a:effectLst/>
                          <a:latin typeface="Arial Narrow" panose="020B0606020202030204" pitchFamily="34" charset="0"/>
                        </a:rPr>
                        <a:t>PERSONAS BENEFICIARIAS APROX</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209550">
                <a:tc vMerge="1">
                  <a:txBody>
                    <a:bodyPr/>
                    <a:lstStyle/>
                    <a:p>
                      <a:endParaRPr lang="es-CO"/>
                    </a:p>
                  </a:txBody>
                  <a:tcPr/>
                </a:tc>
                <a:tc>
                  <a:txBody>
                    <a:bodyPr/>
                    <a:lstStyle/>
                    <a:p>
                      <a:pPr algn="ctr" rtl="0" fontAlgn="ctr"/>
                      <a:r>
                        <a:rPr lang="es-CO" sz="1400" b="1" i="0" u="none" strike="noStrike">
                          <a:solidFill>
                            <a:srgbClr val="000000"/>
                          </a:solidFill>
                          <a:effectLst/>
                          <a:latin typeface="Arial Narrow" panose="020B0606020202030204" pitchFamily="34" charset="0"/>
                        </a:rPr>
                        <a:t>INTERVENIDOS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9D9D9"/>
                    </a:solidFill>
                  </a:tcPr>
                </a:tc>
                <a:tc vMerge="1">
                  <a:txBody>
                    <a:bodyPr/>
                    <a:lstStyle/>
                    <a:p>
                      <a:endParaRPr lang="es-CO"/>
                    </a:p>
                  </a:txBody>
                  <a:tcPr/>
                </a:tc>
                <a:tc vMerge="1">
                  <a:txBody>
                    <a:bodyPr/>
                    <a:lstStyle/>
                    <a:p>
                      <a:endParaRPr lang="es-CO"/>
                    </a:p>
                  </a:txBody>
                  <a:tcPr/>
                </a:tc>
                <a:tc vMerge="1">
                  <a:txBody>
                    <a:bodyPr/>
                    <a:lstStyle/>
                    <a:p>
                      <a:endParaRPr lang="es-CO"/>
                    </a:p>
                  </a:txBody>
                  <a:tcPr/>
                </a:tc>
              </a:tr>
              <a:tr h="209550">
                <a:tc rowSpan="5">
                  <a:txBody>
                    <a:bodyPr/>
                    <a:lstStyle/>
                    <a:p>
                      <a:pPr algn="ctr" rtl="0" fontAlgn="ctr"/>
                      <a:r>
                        <a:rPr lang="es-CO" sz="1400" b="1" i="0" u="none" strike="noStrike" dirty="0">
                          <a:solidFill>
                            <a:srgbClr val="000000"/>
                          </a:solidFill>
                          <a:effectLst/>
                          <a:latin typeface="Arial Narrow" panose="020B0606020202030204" pitchFamily="34" charset="0"/>
                        </a:rPr>
                        <a:t>BAJO CAUCA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rtl="0" fontAlgn="ctr"/>
                      <a:r>
                        <a:rPr lang="es-CO" sz="1400" b="0" i="0" u="none" strike="noStrike">
                          <a:solidFill>
                            <a:srgbClr val="000000"/>
                          </a:solidFill>
                          <a:effectLst/>
                          <a:latin typeface="Arial Narrow" panose="020B0606020202030204" pitchFamily="34" charset="0"/>
                        </a:rPr>
                        <a:t>ZARAGOZA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CO" sz="1400" b="0" i="0" u="none" strike="noStrike">
                          <a:solidFill>
                            <a:srgbClr val="000000"/>
                          </a:solidFill>
                          <a:effectLst/>
                          <a:latin typeface="Arial Narrow" panose="020B0606020202030204" pitchFamily="34" charset="0"/>
                        </a:rPr>
                        <a:t>MINERALES OTU SAS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CO" sz="1400" b="0" i="0" u="none" strike="noStrike">
                          <a:solidFill>
                            <a:srgbClr val="000000"/>
                          </a:solidFill>
                          <a:effectLst/>
                          <a:latin typeface="Arial Narrow" panose="020B0606020202030204" pitchFamily="34" charset="0"/>
                        </a:rPr>
                        <a:t>16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CO" sz="1400" b="0" i="0" u="none" strike="noStrike">
                          <a:solidFill>
                            <a:srgbClr val="000000"/>
                          </a:solidFill>
                          <a:effectLst/>
                          <a:latin typeface="Arial Narrow" panose="020B0606020202030204" pitchFamily="34" charset="0"/>
                        </a:rPr>
                        <a:t>240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9550">
                <a:tc vMerge="1">
                  <a:txBody>
                    <a:bodyPr/>
                    <a:lstStyle/>
                    <a:p>
                      <a:endParaRPr lang="es-CO"/>
                    </a:p>
                  </a:txBody>
                  <a:tcPr/>
                </a:tc>
                <a:tc vMerge="1">
                  <a:txBody>
                    <a:bodyPr/>
                    <a:lstStyle/>
                    <a:p>
                      <a:endParaRPr lang="es-CO"/>
                    </a:p>
                  </a:txBody>
                  <a:tcPr/>
                </a:tc>
                <a:tc>
                  <a:txBody>
                    <a:bodyPr/>
                    <a:lstStyle/>
                    <a:p>
                      <a:pPr algn="ctr" rtl="0" fontAlgn="ctr"/>
                      <a:r>
                        <a:rPr lang="es-CO" sz="1400" b="0" i="0" u="none" strike="noStrike">
                          <a:solidFill>
                            <a:srgbClr val="000000"/>
                          </a:solidFill>
                          <a:effectLst/>
                          <a:latin typeface="Arial Narrow" panose="020B0606020202030204" pitchFamily="34" charset="0"/>
                        </a:rPr>
                        <a:t>ESCORPION SOM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CO" sz="1400" b="0" i="0" u="none" strike="noStrike">
                          <a:solidFill>
                            <a:srgbClr val="000000"/>
                          </a:solidFill>
                          <a:effectLst/>
                          <a:latin typeface="Arial Narrow" panose="020B0606020202030204" pitchFamily="34" charset="0"/>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CO" sz="1400" b="0" i="0" u="none" strike="noStrike">
                          <a:solidFill>
                            <a:srgbClr val="000000"/>
                          </a:solidFill>
                          <a:effectLst/>
                          <a:latin typeface="Arial Narrow" panose="020B0606020202030204" pitchFamily="34" charset="0"/>
                        </a:rPr>
                        <a:t>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9550">
                <a:tc vMerge="1">
                  <a:txBody>
                    <a:bodyPr/>
                    <a:lstStyle/>
                    <a:p>
                      <a:endParaRPr lang="es-CO"/>
                    </a:p>
                  </a:txBody>
                  <a:tcPr/>
                </a:tc>
                <a:tc>
                  <a:txBody>
                    <a:bodyPr/>
                    <a:lstStyle/>
                    <a:p>
                      <a:pPr algn="ctr" rtl="0" fontAlgn="ctr"/>
                      <a:r>
                        <a:rPr lang="es-CO" sz="1400" b="0" i="0" u="none" strike="noStrike">
                          <a:solidFill>
                            <a:srgbClr val="000000"/>
                          </a:solidFill>
                          <a:effectLst/>
                          <a:latin typeface="Arial Narrow" panose="020B0606020202030204" pitchFamily="34" charset="0"/>
                        </a:rPr>
                        <a:t>CÁCERES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CO" sz="1400" b="0" i="0" u="none" strike="noStrike" dirty="0">
                          <a:solidFill>
                            <a:srgbClr val="000000"/>
                          </a:solidFill>
                          <a:effectLst/>
                          <a:latin typeface="Arial Narrow" panose="020B0606020202030204" pitchFamily="34" charset="0"/>
                        </a:rPr>
                        <a:t>PALERMO MED </a:t>
                      </a:r>
                      <a:r>
                        <a:rPr lang="es-CO" sz="1400" b="0" i="0" u="none" strike="noStrike" dirty="0" smtClean="0">
                          <a:solidFill>
                            <a:srgbClr val="000000"/>
                          </a:solidFill>
                          <a:effectLst/>
                          <a:latin typeface="Arial Narrow" panose="020B0606020202030204" pitchFamily="34" charset="0"/>
                        </a:rPr>
                        <a:t>S.A.S*</a:t>
                      </a:r>
                      <a:endParaRPr lang="es-CO" sz="1400" b="0" i="0" u="none" strike="noStrike" dirty="0">
                        <a:solidFill>
                          <a:srgbClr val="000000"/>
                        </a:solidFill>
                        <a:effectLst/>
                        <a:latin typeface="Arial Narrow" panose="020B060602020203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CO" sz="1400" b="0" i="0" u="none" strike="noStrike">
                          <a:solidFill>
                            <a:srgbClr val="000000"/>
                          </a:solidFill>
                          <a:effectLst/>
                          <a:latin typeface="Arial Narrow" panose="020B0606020202030204" pitchFamily="34" charset="0"/>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CO" sz="1400" b="0" i="0" u="none" strike="noStrike">
                          <a:solidFill>
                            <a:srgbClr val="000000"/>
                          </a:solidFill>
                          <a:effectLst/>
                          <a:latin typeface="Arial Narrow" panose="020B0606020202030204" pitchFamily="34" charset="0"/>
                        </a:rPr>
                        <a:t>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9550">
                <a:tc vMerge="1">
                  <a:txBody>
                    <a:bodyPr/>
                    <a:lstStyle/>
                    <a:p>
                      <a:endParaRPr lang="es-CO"/>
                    </a:p>
                  </a:txBody>
                  <a:tcPr/>
                </a:tc>
                <a:tc>
                  <a:txBody>
                    <a:bodyPr/>
                    <a:lstStyle/>
                    <a:p>
                      <a:pPr algn="ctr" rtl="0" fontAlgn="ctr"/>
                      <a:r>
                        <a:rPr lang="es-CO" sz="1400" b="0" i="0" u="none" strike="noStrike">
                          <a:solidFill>
                            <a:srgbClr val="000000"/>
                          </a:solidFill>
                          <a:effectLst/>
                          <a:latin typeface="Arial Narrow" panose="020B0606020202030204" pitchFamily="34" charset="0"/>
                        </a:rPr>
                        <a:t>CÁCERES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CO" sz="1400" b="0" i="0" u="none" strike="noStrike" dirty="0">
                          <a:solidFill>
                            <a:srgbClr val="000000"/>
                          </a:solidFill>
                          <a:effectLst/>
                          <a:latin typeface="Arial Narrow" panose="020B0606020202030204" pitchFamily="34" charset="0"/>
                        </a:rPr>
                        <a:t>MIDRAE GOLD </a:t>
                      </a:r>
                      <a:r>
                        <a:rPr lang="es-CO" sz="1400" b="0" i="0" u="none" strike="noStrike" dirty="0" smtClean="0">
                          <a:solidFill>
                            <a:srgbClr val="000000"/>
                          </a:solidFill>
                          <a:effectLst/>
                          <a:latin typeface="Arial Narrow" panose="020B0606020202030204" pitchFamily="34" charset="0"/>
                        </a:rPr>
                        <a:t>SAS**</a:t>
                      </a:r>
                      <a:endParaRPr lang="es-CO" sz="1400" b="0" i="0" u="none" strike="noStrike" dirty="0">
                        <a:solidFill>
                          <a:srgbClr val="000000"/>
                        </a:solidFill>
                        <a:effectLst/>
                        <a:latin typeface="Arial Narrow" panose="020B060602020203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CO" sz="1400" b="0" i="0" u="none" strike="noStrike">
                          <a:solidFill>
                            <a:srgbClr val="000000"/>
                          </a:solidFill>
                          <a:effectLst/>
                          <a:latin typeface="Arial Narrow" panose="020B0606020202030204" pitchFamily="34" charset="0"/>
                        </a:rPr>
                        <a:t>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CO" sz="1400" b="0" i="0" u="none" strike="noStrike">
                          <a:solidFill>
                            <a:srgbClr val="000000"/>
                          </a:solidFill>
                          <a:effectLst/>
                          <a:latin typeface="Arial Narrow" panose="020B0606020202030204" pitchFamily="34" charset="0"/>
                        </a:rPr>
                        <a:t>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9575">
                <a:tc vMerge="1">
                  <a:txBody>
                    <a:bodyPr/>
                    <a:lstStyle/>
                    <a:p>
                      <a:endParaRPr lang="es-CO"/>
                    </a:p>
                  </a:txBody>
                  <a:tcPr/>
                </a:tc>
                <a:tc>
                  <a:txBody>
                    <a:bodyPr/>
                    <a:lstStyle/>
                    <a:p>
                      <a:pPr algn="ctr" rtl="0" fontAlgn="ctr"/>
                      <a:r>
                        <a:rPr lang="es-CO" sz="1400" b="0" i="0" u="none" strike="noStrike">
                          <a:solidFill>
                            <a:srgbClr val="000000"/>
                          </a:solidFill>
                          <a:effectLst/>
                          <a:latin typeface="Arial Narrow" panose="020B0606020202030204" pitchFamily="34" charset="0"/>
                        </a:rPr>
                        <a:t>ZARAGOZA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CO" sz="1400" b="0" i="0" u="none" strike="noStrike" dirty="0">
                          <a:solidFill>
                            <a:srgbClr val="000000"/>
                          </a:solidFill>
                          <a:effectLst/>
                          <a:latin typeface="Arial Narrow" panose="020B0606020202030204" pitchFamily="34" charset="0"/>
                        </a:rPr>
                        <a:t>MINAS LA CANDELARIA SAS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CO" sz="1400" b="0" i="0" u="none" strike="noStrike">
                          <a:solidFill>
                            <a:srgbClr val="000000"/>
                          </a:solidFill>
                          <a:effectLst/>
                          <a:latin typeface="Arial Narrow" panose="020B0606020202030204" pitchFamily="34" charset="0"/>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CO" sz="1400" b="0" i="0" u="none" strike="noStrike" dirty="0">
                          <a:solidFill>
                            <a:srgbClr val="000000"/>
                          </a:solidFill>
                          <a:effectLst/>
                          <a:latin typeface="Arial Narrow" panose="020B0606020202030204" pitchFamily="34" charset="0"/>
                        </a:rPr>
                        <a:t>120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7132007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ítulo 3"/>
          <p:cNvSpPr txBox="1">
            <a:spLocks/>
          </p:cNvSpPr>
          <p:nvPr/>
        </p:nvSpPr>
        <p:spPr>
          <a:xfrm>
            <a:off x="990802" y="704550"/>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36" name="5 Marcador de contenido"/>
          <p:cNvSpPr txBox="1">
            <a:spLocks/>
          </p:cNvSpPr>
          <p:nvPr/>
        </p:nvSpPr>
        <p:spPr>
          <a:xfrm>
            <a:off x="464896" y="630542"/>
            <a:ext cx="8229600" cy="450594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9728" indent="0">
              <a:buFont typeface="Arial" panose="020B0604020202020204" pitchFamily="34" charset="0"/>
              <a:buNone/>
            </a:pPr>
            <a:endParaRPr lang="es-CO" smtClean="0">
              <a:latin typeface="Arial Narrow" pitchFamily="34" charset="0"/>
            </a:endParaRPr>
          </a:p>
          <a:p>
            <a:pPr>
              <a:buFont typeface="Wingdings" pitchFamily="2" charset="2"/>
              <a:buChar char="ü"/>
            </a:pPr>
            <a:endParaRPr lang="es-CO" smtClean="0">
              <a:latin typeface="Arial Narrow" pitchFamily="34" charset="0"/>
            </a:endParaRPr>
          </a:p>
          <a:p>
            <a:pPr>
              <a:buFont typeface="Wingdings" pitchFamily="2" charset="2"/>
              <a:buChar char="ü"/>
            </a:pPr>
            <a:endParaRPr lang="es-CO" smtClean="0">
              <a:solidFill>
                <a:srgbClr val="FF0000"/>
              </a:solidFill>
              <a:latin typeface="Arial Narrow" pitchFamily="34" charset="0"/>
            </a:endParaRPr>
          </a:p>
          <a:p>
            <a:pPr>
              <a:buFont typeface="Wingdings" pitchFamily="2" charset="2"/>
              <a:buChar char="ü"/>
            </a:pPr>
            <a:endParaRPr lang="es-CO" smtClean="0">
              <a:solidFill>
                <a:srgbClr val="FF0000"/>
              </a:solidFill>
              <a:latin typeface="Arial Narrow" pitchFamily="34" charset="0"/>
            </a:endParaRPr>
          </a:p>
          <a:p>
            <a:pPr>
              <a:buFont typeface="Wingdings" pitchFamily="2" charset="2"/>
              <a:buChar char="ü"/>
            </a:pPr>
            <a:endParaRPr lang="es-CO" dirty="0" smtClean="0">
              <a:latin typeface="Arial Narrow" pitchFamily="34" charset="0"/>
            </a:endParaRPr>
          </a:p>
        </p:txBody>
      </p:sp>
      <p:sp>
        <p:nvSpPr>
          <p:cNvPr id="12" name="14 Rectángulo redondeado"/>
          <p:cNvSpPr/>
          <p:nvPr/>
        </p:nvSpPr>
        <p:spPr>
          <a:xfrm>
            <a:off x="1151902" y="213755"/>
            <a:ext cx="7985723" cy="437243"/>
          </a:xfrm>
          <a:prstGeom prst="roundRect">
            <a:avLst/>
          </a:prstGeom>
          <a:solidFill>
            <a:srgbClr val="C00000"/>
          </a:solidFill>
          <a:ln>
            <a:solidFill>
              <a:srgbClr val="C00000"/>
            </a:solidFill>
          </a:ln>
        </p:spPr>
        <p:style>
          <a:lnRef idx="1">
            <a:schemeClr val="accent6"/>
          </a:lnRef>
          <a:fillRef idx="2">
            <a:schemeClr val="accent6"/>
          </a:fillRef>
          <a:effectRef idx="1">
            <a:schemeClr val="accent6"/>
          </a:effectRef>
          <a:fontRef idx="minor">
            <a:schemeClr val="dk1"/>
          </a:fontRef>
        </p:style>
        <p:txBody>
          <a:bodyPr anchor="ctr"/>
          <a:lstStyle/>
          <a:p>
            <a:pPr algn="r"/>
            <a:r>
              <a:rPr lang="es-CO" sz="2000" b="1" dirty="0" smtClean="0">
                <a:solidFill>
                  <a:schemeClr val="bg1"/>
                </a:solidFill>
                <a:latin typeface="Arial Narrow" pitchFamily="34" charset="0"/>
              </a:rPr>
              <a:t>ACOMPAÑAMIENTO DE JORNADAS DE LA DIAN  PARA EXPEDICIÓN DE RUT</a:t>
            </a:r>
            <a:endParaRPr lang="es-CO" sz="2000" b="1" dirty="0">
              <a:solidFill>
                <a:schemeClr val="bg1"/>
              </a:solidFill>
              <a:latin typeface="Arial Narrow" pitchFamily="34" charset="0"/>
            </a:endParaRPr>
          </a:p>
        </p:txBody>
      </p:sp>
      <p:graphicFrame>
        <p:nvGraphicFramePr>
          <p:cNvPr id="14" name="13 Diagrama"/>
          <p:cNvGraphicFramePr/>
          <p:nvPr>
            <p:extLst>
              <p:ext uri="{D42A27DB-BD31-4B8C-83A1-F6EECF244321}">
                <p14:modId xmlns:p14="http://schemas.microsoft.com/office/powerpoint/2010/main" val="943269688"/>
              </p:ext>
            </p:extLst>
          </p:nvPr>
        </p:nvGraphicFramePr>
        <p:xfrm>
          <a:off x="429271" y="1355668"/>
          <a:ext cx="8280920" cy="41360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7172152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1359937" y="2674050"/>
            <a:ext cx="6317531" cy="2123658"/>
          </a:xfrm>
          <a:prstGeom prst="rect">
            <a:avLst/>
          </a:prstGeom>
          <a:noFill/>
          <a:effectLst>
            <a:outerShdw blurRad="50800" dist="38100" dir="5400000" algn="t" rotWithShape="0">
              <a:prstClr val="black">
                <a:alpha val="40000"/>
              </a:prstClr>
            </a:outerShdw>
          </a:effectLst>
        </p:spPr>
        <p:txBody>
          <a:bodyPr wrap="square">
            <a:spAutoFit/>
          </a:bodyPr>
          <a:lstStyle/>
          <a:p>
            <a:pPr algn="ctr" eaLnBrk="1" fontAlgn="auto" hangingPunct="1">
              <a:spcBef>
                <a:spcPts val="0"/>
              </a:spcBef>
              <a:spcAft>
                <a:spcPts val="0"/>
              </a:spcAft>
              <a:defRPr/>
            </a:pPr>
            <a:r>
              <a:rPr lang="es-CO" sz="4400" b="1" dirty="0" smtClean="0">
                <a:latin typeface="Arial" panose="020B0604020202020204" pitchFamily="34" charset="0"/>
                <a:cs typeface="Arial" panose="020B0604020202020204" pitchFamily="34" charset="0"/>
              </a:rPr>
              <a:t>FOMENTO Y DESARROLLO MINERO</a:t>
            </a:r>
            <a:endParaRPr lang="es-CO"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581041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ítulo 3"/>
          <p:cNvSpPr txBox="1">
            <a:spLocks/>
          </p:cNvSpPr>
          <p:nvPr/>
        </p:nvSpPr>
        <p:spPr>
          <a:xfrm>
            <a:off x="990802" y="704550"/>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36" name="5 Marcador de contenido"/>
          <p:cNvSpPr txBox="1">
            <a:spLocks/>
          </p:cNvSpPr>
          <p:nvPr/>
        </p:nvSpPr>
        <p:spPr>
          <a:xfrm>
            <a:off x="464896" y="630542"/>
            <a:ext cx="8229600" cy="450594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9728" indent="0">
              <a:buFont typeface="Arial" panose="020B0604020202020204" pitchFamily="34" charset="0"/>
              <a:buNone/>
            </a:pPr>
            <a:endParaRPr lang="es-CO" smtClean="0">
              <a:latin typeface="Arial Narrow" pitchFamily="34" charset="0"/>
            </a:endParaRPr>
          </a:p>
          <a:p>
            <a:pPr>
              <a:buFont typeface="Wingdings" pitchFamily="2" charset="2"/>
              <a:buChar char="ü"/>
            </a:pPr>
            <a:endParaRPr lang="es-CO" smtClean="0">
              <a:latin typeface="Arial Narrow" pitchFamily="34" charset="0"/>
            </a:endParaRPr>
          </a:p>
          <a:p>
            <a:pPr>
              <a:buFont typeface="Wingdings" pitchFamily="2" charset="2"/>
              <a:buChar char="ü"/>
            </a:pPr>
            <a:endParaRPr lang="es-CO" smtClean="0">
              <a:solidFill>
                <a:srgbClr val="FF0000"/>
              </a:solidFill>
              <a:latin typeface="Arial Narrow" pitchFamily="34" charset="0"/>
            </a:endParaRPr>
          </a:p>
          <a:p>
            <a:pPr>
              <a:buFont typeface="Wingdings" pitchFamily="2" charset="2"/>
              <a:buChar char="ü"/>
            </a:pPr>
            <a:endParaRPr lang="es-CO" smtClean="0">
              <a:solidFill>
                <a:srgbClr val="FF0000"/>
              </a:solidFill>
              <a:latin typeface="Arial Narrow" pitchFamily="34" charset="0"/>
            </a:endParaRPr>
          </a:p>
          <a:p>
            <a:pPr>
              <a:buFont typeface="Wingdings" pitchFamily="2" charset="2"/>
              <a:buChar char="ü"/>
            </a:pPr>
            <a:endParaRPr lang="es-CO" dirty="0" smtClean="0">
              <a:latin typeface="Arial Narrow" pitchFamily="34" charset="0"/>
            </a:endParaRPr>
          </a:p>
        </p:txBody>
      </p:sp>
      <p:sp>
        <p:nvSpPr>
          <p:cNvPr id="7" name="6 CuadroTexto"/>
          <p:cNvSpPr txBox="1"/>
          <p:nvPr/>
        </p:nvSpPr>
        <p:spPr>
          <a:xfrm>
            <a:off x="73188" y="1740910"/>
            <a:ext cx="9001000" cy="3647152"/>
          </a:xfrm>
          <a:prstGeom prst="rect">
            <a:avLst/>
          </a:prstGeom>
          <a:noFill/>
        </p:spPr>
        <p:txBody>
          <a:bodyPr wrap="square" rtlCol="0">
            <a:spAutoFit/>
          </a:bodyPr>
          <a:lstStyle/>
          <a:p>
            <a:pPr algn="ctr"/>
            <a:r>
              <a:rPr lang="es-CO" sz="2200" b="1" dirty="0" smtClean="0">
                <a:latin typeface="Arial" pitchFamily="34" charset="0"/>
                <a:cs typeface="Arial" pitchFamily="34" charset="0"/>
              </a:rPr>
              <a:t>PRODUCTOS</a:t>
            </a:r>
          </a:p>
          <a:p>
            <a:pPr algn="just"/>
            <a:endParaRPr lang="es-CO" sz="2200" dirty="0" smtClean="0">
              <a:latin typeface="Arial" pitchFamily="34" charset="0"/>
              <a:cs typeface="Arial" pitchFamily="34" charset="0"/>
            </a:endParaRPr>
          </a:p>
          <a:p>
            <a:pPr marL="457200" indent="-457200" algn="just" fontAlgn="ctr">
              <a:lnSpc>
                <a:spcPct val="150000"/>
              </a:lnSpc>
              <a:buFont typeface="+mj-lt"/>
              <a:buAutoNum type="arabicPeriod"/>
            </a:pPr>
            <a:r>
              <a:rPr lang="es-CO" sz="2200" dirty="0" smtClean="0">
                <a:solidFill>
                  <a:schemeClr val="dk1"/>
                </a:solidFill>
                <a:latin typeface="Arial" pitchFamily="34" charset="0"/>
                <a:cs typeface="Arial" pitchFamily="34" charset="0"/>
              </a:rPr>
              <a:t>Minas amparadas con título minero</a:t>
            </a:r>
            <a:endParaRPr lang="es-CO" sz="2200" dirty="0" smtClean="0">
              <a:solidFill>
                <a:srgbClr val="000000"/>
              </a:solidFill>
              <a:latin typeface="Arial" pitchFamily="34" charset="0"/>
              <a:cs typeface="Arial" pitchFamily="34" charset="0"/>
            </a:endParaRPr>
          </a:p>
          <a:p>
            <a:pPr marL="457200" indent="-457200" algn="just" fontAlgn="ctr">
              <a:lnSpc>
                <a:spcPct val="150000"/>
              </a:lnSpc>
              <a:buFont typeface="+mj-lt"/>
              <a:buAutoNum type="arabicPeriod"/>
            </a:pPr>
            <a:r>
              <a:rPr lang="es-CO" sz="2200" dirty="0" smtClean="0">
                <a:solidFill>
                  <a:schemeClr val="dk1"/>
                </a:solidFill>
                <a:latin typeface="Arial" pitchFamily="34" charset="0"/>
                <a:cs typeface="Arial" pitchFamily="34" charset="0"/>
              </a:rPr>
              <a:t>Monitoreo y seguimiento de la actividad minera en el Departamento de Antioquia</a:t>
            </a:r>
            <a:endParaRPr lang="es-CO" sz="2200" dirty="0" smtClean="0">
              <a:solidFill>
                <a:srgbClr val="000000"/>
              </a:solidFill>
              <a:latin typeface="Arial" pitchFamily="34" charset="0"/>
              <a:cs typeface="Arial" pitchFamily="34" charset="0"/>
            </a:endParaRPr>
          </a:p>
          <a:p>
            <a:pPr marL="457200" indent="-457200" algn="just" fontAlgn="ctr">
              <a:lnSpc>
                <a:spcPct val="150000"/>
              </a:lnSpc>
              <a:buFont typeface="+mj-lt"/>
              <a:buAutoNum type="arabicPeriod"/>
            </a:pPr>
            <a:r>
              <a:rPr lang="es-CO" sz="2200" dirty="0" smtClean="0">
                <a:solidFill>
                  <a:schemeClr val="dk1"/>
                </a:solidFill>
                <a:latin typeface="Arial" pitchFamily="34" charset="0"/>
                <a:cs typeface="Arial" pitchFamily="34" charset="0"/>
              </a:rPr>
              <a:t>Unidades mineras con mejoramiento a la productividad y la competitividad de la minería del Departamento</a:t>
            </a:r>
            <a:endParaRPr lang="es-CO" sz="2200" dirty="0" smtClean="0">
              <a:solidFill>
                <a:srgbClr val="000000"/>
              </a:solidFill>
              <a:latin typeface="Arial" pitchFamily="34" charset="0"/>
              <a:cs typeface="Arial" pitchFamily="34" charset="0"/>
            </a:endParaRPr>
          </a:p>
          <a:p>
            <a:pPr algn="just"/>
            <a:endParaRPr lang="es-CO" sz="2200" dirty="0">
              <a:latin typeface="Arial" pitchFamily="34" charset="0"/>
              <a:cs typeface="Arial" pitchFamily="34" charset="0"/>
            </a:endParaRPr>
          </a:p>
        </p:txBody>
      </p:sp>
      <p:sp>
        <p:nvSpPr>
          <p:cNvPr id="8" name="14 Rectángulo redondeado"/>
          <p:cNvSpPr/>
          <p:nvPr/>
        </p:nvSpPr>
        <p:spPr>
          <a:xfrm>
            <a:off x="1151902" y="213755"/>
            <a:ext cx="7985723" cy="437243"/>
          </a:xfrm>
          <a:prstGeom prst="roundRect">
            <a:avLst/>
          </a:prstGeom>
          <a:solidFill>
            <a:srgbClr val="C00000"/>
          </a:solidFill>
          <a:ln>
            <a:solidFill>
              <a:srgbClr val="C00000"/>
            </a:solidFill>
          </a:ln>
        </p:spPr>
        <p:style>
          <a:lnRef idx="1">
            <a:schemeClr val="accent6"/>
          </a:lnRef>
          <a:fillRef idx="2">
            <a:schemeClr val="accent6"/>
          </a:fillRef>
          <a:effectRef idx="1">
            <a:schemeClr val="accent6"/>
          </a:effectRef>
          <a:fontRef idx="minor">
            <a:schemeClr val="dk1"/>
          </a:fontRef>
        </p:style>
        <p:txBody>
          <a:bodyPr anchor="ctr"/>
          <a:lstStyle/>
          <a:p>
            <a:pPr algn="r"/>
            <a:r>
              <a:rPr lang="es-CO" b="1" dirty="0">
                <a:solidFill>
                  <a:schemeClr val="bg1">
                    <a:lumMod val="95000"/>
                  </a:schemeClr>
                </a:solidFill>
              </a:rPr>
              <a:t>MEJORAR LA PRODUCTIVIDAD Y LA COMPETITIVIDAD DEL SECTOR MINERO DEL DEPARTAMENTO CON RESPONSABILIDAD AMBIENTAL Y SOCIAL</a:t>
            </a:r>
          </a:p>
        </p:txBody>
      </p:sp>
    </p:spTree>
    <p:extLst>
      <p:ext uri="{BB962C8B-B14F-4D97-AF65-F5344CB8AC3E}">
        <p14:creationId xmlns:p14="http://schemas.microsoft.com/office/powerpoint/2010/main" val="128179733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ítulo 3"/>
          <p:cNvSpPr txBox="1">
            <a:spLocks/>
          </p:cNvSpPr>
          <p:nvPr/>
        </p:nvSpPr>
        <p:spPr>
          <a:xfrm>
            <a:off x="990802" y="704550"/>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36" name="5 Marcador de contenido"/>
          <p:cNvSpPr txBox="1">
            <a:spLocks/>
          </p:cNvSpPr>
          <p:nvPr/>
        </p:nvSpPr>
        <p:spPr>
          <a:xfrm>
            <a:off x="464896" y="630542"/>
            <a:ext cx="8229600" cy="450594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9728" indent="0">
              <a:buFont typeface="Arial" panose="020B0604020202020204" pitchFamily="34" charset="0"/>
              <a:buNone/>
            </a:pPr>
            <a:endParaRPr lang="es-CO" smtClean="0">
              <a:latin typeface="Arial Narrow" pitchFamily="34" charset="0"/>
            </a:endParaRPr>
          </a:p>
          <a:p>
            <a:pPr>
              <a:buFont typeface="Wingdings" pitchFamily="2" charset="2"/>
              <a:buChar char="ü"/>
            </a:pPr>
            <a:endParaRPr lang="es-CO" smtClean="0">
              <a:latin typeface="Arial Narrow" pitchFamily="34" charset="0"/>
            </a:endParaRPr>
          </a:p>
          <a:p>
            <a:pPr>
              <a:buFont typeface="Wingdings" pitchFamily="2" charset="2"/>
              <a:buChar char="ü"/>
            </a:pPr>
            <a:endParaRPr lang="es-CO" smtClean="0">
              <a:solidFill>
                <a:srgbClr val="FF0000"/>
              </a:solidFill>
              <a:latin typeface="Arial Narrow" pitchFamily="34" charset="0"/>
            </a:endParaRPr>
          </a:p>
          <a:p>
            <a:pPr>
              <a:buFont typeface="Wingdings" pitchFamily="2" charset="2"/>
              <a:buChar char="ü"/>
            </a:pPr>
            <a:endParaRPr lang="es-CO" smtClean="0">
              <a:solidFill>
                <a:srgbClr val="FF0000"/>
              </a:solidFill>
              <a:latin typeface="Arial Narrow" pitchFamily="34" charset="0"/>
            </a:endParaRPr>
          </a:p>
          <a:p>
            <a:pPr>
              <a:buFont typeface="Wingdings" pitchFamily="2" charset="2"/>
              <a:buChar char="ü"/>
            </a:pPr>
            <a:endParaRPr lang="es-CO" dirty="0" smtClean="0">
              <a:latin typeface="Arial Narrow" pitchFamily="34" charset="0"/>
            </a:endParaRPr>
          </a:p>
        </p:txBody>
      </p:sp>
      <p:sp>
        <p:nvSpPr>
          <p:cNvPr id="12" name="14 Rectángulo redondeado"/>
          <p:cNvSpPr/>
          <p:nvPr/>
        </p:nvSpPr>
        <p:spPr>
          <a:xfrm>
            <a:off x="1151902" y="213755"/>
            <a:ext cx="7985723" cy="437243"/>
          </a:xfrm>
          <a:prstGeom prst="roundRect">
            <a:avLst/>
          </a:prstGeom>
          <a:solidFill>
            <a:srgbClr val="C00000"/>
          </a:solidFill>
          <a:ln>
            <a:solidFill>
              <a:srgbClr val="C00000"/>
            </a:solidFill>
          </a:ln>
        </p:spPr>
        <p:style>
          <a:lnRef idx="1">
            <a:schemeClr val="accent6"/>
          </a:lnRef>
          <a:fillRef idx="2">
            <a:schemeClr val="accent6"/>
          </a:fillRef>
          <a:effectRef idx="1">
            <a:schemeClr val="accent6"/>
          </a:effectRef>
          <a:fontRef idx="minor">
            <a:schemeClr val="dk1"/>
          </a:fontRef>
        </p:style>
        <p:txBody>
          <a:bodyPr anchor="ctr"/>
          <a:lstStyle/>
          <a:p>
            <a:pPr algn="r"/>
            <a:r>
              <a:rPr lang="es-CO" sz="2400" b="1" dirty="0" smtClean="0">
                <a:solidFill>
                  <a:schemeClr val="bg1">
                    <a:lumMod val="95000"/>
                  </a:schemeClr>
                </a:solidFill>
                <a:latin typeface="Arial" panose="020B0604020202020204" pitchFamily="34" charset="0"/>
                <a:cs typeface="Arial" panose="020B0604020202020204" pitchFamily="34" charset="0"/>
              </a:rPr>
              <a:t>MINAS AMPARADAS CON TÍTULO MINERO</a:t>
            </a:r>
            <a:endParaRPr lang="es-CO" sz="2400" b="1" dirty="0">
              <a:solidFill>
                <a:schemeClr val="bg1">
                  <a:lumMod val="95000"/>
                </a:schemeClr>
              </a:solidFill>
              <a:latin typeface="Arial" panose="020B0604020202020204" pitchFamily="34" charset="0"/>
              <a:cs typeface="Arial" panose="020B0604020202020204" pitchFamily="34" charset="0"/>
            </a:endParaRPr>
          </a:p>
        </p:txBody>
      </p:sp>
      <p:sp>
        <p:nvSpPr>
          <p:cNvPr id="8" name="7 CuadroTexto"/>
          <p:cNvSpPr txBox="1"/>
          <p:nvPr/>
        </p:nvSpPr>
        <p:spPr>
          <a:xfrm>
            <a:off x="5605986" y="661884"/>
            <a:ext cx="3504998" cy="461665"/>
          </a:xfrm>
          <a:prstGeom prst="rect">
            <a:avLst/>
          </a:prstGeom>
          <a:noFill/>
        </p:spPr>
        <p:txBody>
          <a:bodyPr wrap="none" rtlCol="0">
            <a:spAutoFit/>
          </a:bodyPr>
          <a:lstStyle/>
          <a:p>
            <a:r>
              <a:rPr lang="es-CO" sz="2400" dirty="0" smtClean="0">
                <a:solidFill>
                  <a:srgbClr val="C00000"/>
                </a:solidFill>
              </a:rPr>
              <a:t>REGULARIZACIÓN MINERA</a:t>
            </a:r>
            <a:endParaRPr lang="es-CO" sz="2400" dirty="0">
              <a:solidFill>
                <a:srgbClr val="C00000"/>
              </a:solidFill>
            </a:endParaRPr>
          </a:p>
        </p:txBody>
      </p:sp>
      <p:sp>
        <p:nvSpPr>
          <p:cNvPr id="15" name="14 Redondear rectángulo de esquina diagonal"/>
          <p:cNvSpPr/>
          <p:nvPr/>
        </p:nvSpPr>
        <p:spPr>
          <a:xfrm>
            <a:off x="4631910" y="1505933"/>
            <a:ext cx="4320480" cy="3387382"/>
          </a:xfrm>
          <a:prstGeom prst="round2Diag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08" tIns="45704" rIns="91408" bIns="45704" rtlCol="0" anchor="ctr"/>
          <a:lstStyle/>
          <a:p>
            <a:pPr algn="ctr" defTabSz="521436"/>
            <a:endParaRPr lang="es-CO">
              <a:solidFill>
                <a:prstClr val="white"/>
              </a:solidFill>
            </a:endParaRPr>
          </a:p>
        </p:txBody>
      </p:sp>
      <p:sp>
        <p:nvSpPr>
          <p:cNvPr id="16" name="15 CuadroTexto"/>
          <p:cNvSpPr txBox="1"/>
          <p:nvPr/>
        </p:nvSpPr>
        <p:spPr>
          <a:xfrm>
            <a:off x="4920120" y="1654488"/>
            <a:ext cx="3797949" cy="3221619"/>
          </a:xfrm>
          <a:prstGeom prst="rect">
            <a:avLst/>
          </a:prstGeom>
          <a:noFill/>
        </p:spPr>
        <p:txBody>
          <a:bodyPr wrap="square" lIns="91408" tIns="45704" rIns="91408" bIns="45704" rtlCol="0">
            <a:spAutoFit/>
          </a:bodyPr>
          <a:lstStyle/>
          <a:p>
            <a:pPr algn="ctr" defTabSz="521436">
              <a:lnSpc>
                <a:spcPct val="115000"/>
              </a:lnSpc>
            </a:pPr>
            <a:r>
              <a:rPr lang="es-CO" sz="1600" b="1" i="1" dirty="0">
                <a:solidFill>
                  <a:prstClr val="black"/>
                </a:solidFill>
                <a:latin typeface="Arial" pitchFamily="34" charset="0"/>
                <a:cs typeface="Arial" pitchFamily="34" charset="0"/>
              </a:rPr>
              <a:t>Valor del contrato: $ 799.302.674 </a:t>
            </a:r>
          </a:p>
          <a:p>
            <a:pPr defTabSz="521436"/>
            <a:endParaRPr lang="es-CO" sz="1600" dirty="0">
              <a:solidFill>
                <a:prstClr val="black"/>
              </a:solidFill>
              <a:latin typeface="Arial" pitchFamily="34" charset="0"/>
              <a:cs typeface="Arial" pitchFamily="34" charset="0"/>
            </a:endParaRPr>
          </a:p>
          <a:p>
            <a:pPr algn="ctr" defTabSz="521436"/>
            <a:r>
              <a:rPr lang="es-CO" sz="1600" b="1" i="1" dirty="0">
                <a:solidFill>
                  <a:prstClr val="black"/>
                </a:solidFill>
                <a:latin typeface="Arial" pitchFamily="34" charset="0"/>
                <a:cs typeface="Arial" pitchFamily="34" charset="0"/>
              </a:rPr>
              <a:t>Productos:</a:t>
            </a:r>
          </a:p>
          <a:p>
            <a:pPr algn="just" defTabSz="521436">
              <a:lnSpc>
                <a:spcPct val="115000"/>
              </a:lnSpc>
            </a:pPr>
            <a:r>
              <a:rPr lang="es-CO" sz="1600" dirty="0">
                <a:solidFill>
                  <a:prstClr val="black"/>
                </a:solidFill>
                <a:latin typeface="Arial" pitchFamily="34" charset="0"/>
                <a:cs typeface="Arial" pitchFamily="34" charset="0"/>
              </a:rPr>
              <a:t>Se busca establecer procesos de mediación entre titulares y mineros sin título que realizan actividades en áreas concesionadas para regularizar hasta 50 UPM a través de la identificación de elementos de negociación.</a:t>
            </a:r>
          </a:p>
          <a:p>
            <a:pPr algn="just" defTabSz="521436">
              <a:lnSpc>
                <a:spcPct val="115000"/>
              </a:lnSpc>
            </a:pPr>
            <a:endParaRPr lang="es-CO" sz="1600" dirty="0">
              <a:solidFill>
                <a:prstClr val="black"/>
              </a:solidFill>
              <a:latin typeface="Arial" pitchFamily="34" charset="0"/>
              <a:ea typeface="Calibri"/>
              <a:cs typeface="Arial" pitchFamily="34" charset="0"/>
            </a:endParaRPr>
          </a:p>
          <a:p>
            <a:pPr algn="just" defTabSz="521436">
              <a:lnSpc>
                <a:spcPct val="115000"/>
              </a:lnSpc>
            </a:pPr>
            <a:r>
              <a:rPr lang="es-CO" sz="1600" dirty="0" smtClean="0">
                <a:solidFill>
                  <a:prstClr val="black"/>
                </a:solidFill>
                <a:latin typeface="Arial" pitchFamily="34" charset="0"/>
                <a:cs typeface="Arial" pitchFamily="34" charset="0"/>
              </a:rPr>
              <a:t>Ejecución: 92%, en liquidación.</a:t>
            </a:r>
            <a:endParaRPr lang="es-CO" dirty="0">
              <a:solidFill>
                <a:prstClr val="black"/>
              </a:solidFill>
              <a:latin typeface="Arial" pitchFamily="34" charset="0"/>
              <a:cs typeface="Arial" pitchFamily="34" charset="0"/>
            </a:endParaRPr>
          </a:p>
        </p:txBody>
      </p:sp>
      <p:pic>
        <p:nvPicPr>
          <p:cNvPr id="17" name="Picture 2" descr="Z:\JUAN FELIPE LOPEZ\asistenciate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1483" y="1432108"/>
            <a:ext cx="4140226" cy="30923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8" name="17 CuadroTexto"/>
          <p:cNvSpPr txBox="1"/>
          <p:nvPr/>
        </p:nvSpPr>
        <p:spPr>
          <a:xfrm>
            <a:off x="1677098" y="4629918"/>
            <a:ext cx="1248995" cy="246189"/>
          </a:xfrm>
          <a:prstGeom prst="rect">
            <a:avLst/>
          </a:prstGeom>
          <a:noFill/>
        </p:spPr>
        <p:txBody>
          <a:bodyPr wrap="none" lIns="91408" tIns="45704" rIns="91408" bIns="45704" rtlCol="0">
            <a:spAutoFit/>
          </a:bodyPr>
          <a:lstStyle/>
          <a:p>
            <a:pPr defTabSz="521436"/>
            <a:r>
              <a:rPr lang="es-CO" sz="1000" i="1" dirty="0">
                <a:solidFill>
                  <a:prstClr val="black"/>
                </a:solidFill>
                <a:latin typeface="Arial" pitchFamily="34" charset="0"/>
                <a:cs typeface="Arial" pitchFamily="34" charset="0"/>
              </a:rPr>
              <a:t>Asistencia Técnica</a:t>
            </a:r>
          </a:p>
        </p:txBody>
      </p:sp>
    </p:spTree>
    <p:extLst>
      <p:ext uri="{BB962C8B-B14F-4D97-AF65-F5344CB8AC3E}">
        <p14:creationId xmlns:p14="http://schemas.microsoft.com/office/powerpoint/2010/main" val="23697255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4 Rectángulo redondeado"/>
          <p:cNvSpPr/>
          <p:nvPr/>
        </p:nvSpPr>
        <p:spPr>
          <a:xfrm>
            <a:off x="1151902" y="213755"/>
            <a:ext cx="7985723" cy="437243"/>
          </a:xfrm>
          <a:prstGeom prst="roundRect">
            <a:avLst/>
          </a:prstGeom>
          <a:solidFill>
            <a:srgbClr val="C00000"/>
          </a:solidFill>
          <a:ln>
            <a:solidFill>
              <a:srgbClr val="C00000"/>
            </a:solidFill>
          </a:ln>
        </p:spPr>
        <p:style>
          <a:lnRef idx="1">
            <a:schemeClr val="accent6"/>
          </a:lnRef>
          <a:fillRef idx="2">
            <a:schemeClr val="accent6"/>
          </a:fillRef>
          <a:effectRef idx="1">
            <a:schemeClr val="accent6"/>
          </a:effectRef>
          <a:fontRef idx="minor">
            <a:schemeClr val="dk1"/>
          </a:fontRef>
        </p:style>
        <p:txBody>
          <a:bodyPr anchor="ctr"/>
          <a:lstStyle/>
          <a:p>
            <a:pPr algn="r"/>
            <a:r>
              <a:rPr lang="es-CO" sz="3200" b="1" dirty="0">
                <a:solidFill>
                  <a:schemeClr val="bg1"/>
                </a:solidFill>
                <a:latin typeface="Arial Narrow" pitchFamily="34" charset="0"/>
              </a:rPr>
              <a:t>TÍTULOS MINEROS VIGENTES</a:t>
            </a:r>
          </a:p>
        </p:txBody>
      </p:sp>
      <p:sp>
        <p:nvSpPr>
          <p:cNvPr id="9" name="Subtítulo 3"/>
          <p:cNvSpPr txBox="1">
            <a:spLocks/>
          </p:cNvSpPr>
          <p:nvPr/>
        </p:nvSpPr>
        <p:spPr>
          <a:xfrm>
            <a:off x="540310" y="894550"/>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10" name="Rectángulo 1"/>
          <p:cNvSpPr/>
          <p:nvPr/>
        </p:nvSpPr>
        <p:spPr>
          <a:xfrm>
            <a:off x="540311" y="894551"/>
            <a:ext cx="8312562" cy="329193"/>
          </a:xfrm>
          <a:prstGeom prst="rect">
            <a:avLst/>
          </a:prstGeom>
        </p:spPr>
        <p:txBody>
          <a:bodyPr wrap="square">
            <a:spAutoFit/>
          </a:bodyPr>
          <a:lstStyle/>
          <a:p>
            <a:endParaRPr lang="es-CO" sz="1539" dirty="0"/>
          </a:p>
        </p:txBody>
      </p:sp>
      <p:graphicFrame>
        <p:nvGraphicFramePr>
          <p:cNvPr id="11" name="10 Tabla"/>
          <p:cNvGraphicFramePr>
            <a:graphicFrameLocks noGrp="1"/>
          </p:cNvGraphicFramePr>
          <p:nvPr>
            <p:extLst>
              <p:ext uri="{D42A27DB-BD31-4B8C-83A1-F6EECF244321}">
                <p14:modId xmlns:p14="http://schemas.microsoft.com/office/powerpoint/2010/main" val="2852545814"/>
              </p:ext>
            </p:extLst>
          </p:nvPr>
        </p:nvGraphicFramePr>
        <p:xfrm>
          <a:off x="1472870" y="733965"/>
          <a:ext cx="6376721" cy="5147968"/>
        </p:xfrm>
        <a:graphic>
          <a:graphicData uri="http://schemas.openxmlformats.org/drawingml/2006/table">
            <a:tbl>
              <a:tblPr firstRow="1" firstCol="1" bandRow="1">
                <a:tableStyleId>{72833802-FEF1-4C79-8D5D-14CF1EAF98D9}</a:tableStyleId>
              </a:tblPr>
              <a:tblGrid>
                <a:gridCol w="4461081"/>
                <a:gridCol w="1915640"/>
              </a:tblGrid>
              <a:tr h="415140">
                <a:tc>
                  <a:txBody>
                    <a:bodyPr/>
                    <a:lstStyle/>
                    <a:p>
                      <a:pPr algn="ctr">
                        <a:lnSpc>
                          <a:spcPct val="115000"/>
                        </a:lnSpc>
                        <a:spcAft>
                          <a:spcPts val="0"/>
                        </a:spcAft>
                      </a:pPr>
                      <a:r>
                        <a:rPr lang="es-CO" sz="1300" b="1" dirty="0">
                          <a:solidFill>
                            <a:schemeClr val="tx1"/>
                          </a:solidFill>
                          <a:effectLst/>
                          <a:latin typeface="Arial Narrow" pitchFamily="34" charset="0"/>
                        </a:rPr>
                        <a:t>MODALIDAD</a:t>
                      </a:r>
                      <a:endParaRPr lang="es-CO" sz="1100" b="1" dirty="0">
                        <a:solidFill>
                          <a:schemeClr val="tx1"/>
                        </a:solidFill>
                        <a:effectLst/>
                        <a:latin typeface="Arial Narrow" pitchFamily="34" charset="0"/>
                        <a:ea typeface="Calibri"/>
                        <a:cs typeface="Times New Roman"/>
                      </a:endParaRPr>
                    </a:p>
                  </a:txBody>
                  <a:tcPr marL="63200" marR="63200" marT="0" marB="0" anchor="ctr"/>
                </a:tc>
                <a:tc>
                  <a:txBody>
                    <a:bodyPr/>
                    <a:lstStyle/>
                    <a:p>
                      <a:pPr algn="ctr">
                        <a:lnSpc>
                          <a:spcPct val="115000"/>
                        </a:lnSpc>
                        <a:spcAft>
                          <a:spcPts val="0"/>
                        </a:spcAft>
                      </a:pPr>
                      <a:r>
                        <a:rPr lang="es-CO" sz="1300" b="1" dirty="0">
                          <a:solidFill>
                            <a:schemeClr val="tx1"/>
                          </a:solidFill>
                          <a:effectLst/>
                          <a:latin typeface="Arial Narrow" pitchFamily="34" charset="0"/>
                        </a:rPr>
                        <a:t>TOTAL DE TÍTULOS POR MODALIDAD</a:t>
                      </a:r>
                      <a:endParaRPr lang="es-CO" sz="1100" b="1" dirty="0">
                        <a:solidFill>
                          <a:schemeClr val="tx1"/>
                        </a:solidFill>
                        <a:effectLst/>
                        <a:latin typeface="Arial Narrow" pitchFamily="34" charset="0"/>
                        <a:ea typeface="Calibri"/>
                        <a:cs typeface="Times New Roman"/>
                      </a:endParaRPr>
                    </a:p>
                  </a:txBody>
                  <a:tcPr marL="63200" marR="63200" marT="0" marB="0" anchor="ctr"/>
                </a:tc>
              </a:tr>
              <a:tr h="207570">
                <a:tc>
                  <a:txBody>
                    <a:bodyPr/>
                    <a:lstStyle/>
                    <a:p>
                      <a:pPr>
                        <a:lnSpc>
                          <a:spcPct val="115000"/>
                        </a:lnSpc>
                        <a:spcAft>
                          <a:spcPts val="0"/>
                        </a:spcAft>
                      </a:pPr>
                      <a:r>
                        <a:rPr lang="es-CO" sz="1300" dirty="0" smtClean="0">
                          <a:effectLst/>
                          <a:latin typeface="Arial Narrow" pitchFamily="34" charset="0"/>
                        </a:rPr>
                        <a:t>AUTORIZACIÓN </a:t>
                      </a:r>
                      <a:r>
                        <a:rPr lang="es-CO" sz="1300" dirty="0">
                          <a:effectLst/>
                          <a:latin typeface="Arial Narrow" pitchFamily="34" charset="0"/>
                        </a:rPr>
                        <a:t>TEMPORAL</a:t>
                      </a:r>
                      <a:endParaRPr lang="es-CO" sz="1100" dirty="0">
                        <a:effectLst/>
                        <a:latin typeface="Arial Narrow" pitchFamily="34" charset="0"/>
                        <a:ea typeface="Calibri"/>
                        <a:cs typeface="Times New Roman"/>
                      </a:endParaRPr>
                    </a:p>
                  </a:txBody>
                  <a:tcPr marL="63200" marR="63200" marT="0" marB="0"/>
                </a:tc>
                <a:tc>
                  <a:txBody>
                    <a:bodyPr/>
                    <a:lstStyle/>
                    <a:p>
                      <a:pPr algn="r">
                        <a:lnSpc>
                          <a:spcPct val="115000"/>
                        </a:lnSpc>
                        <a:spcAft>
                          <a:spcPts val="0"/>
                        </a:spcAft>
                      </a:pPr>
                      <a:r>
                        <a:rPr lang="es-CO" sz="1300" b="1" dirty="0">
                          <a:effectLst/>
                          <a:latin typeface="Arial Narrow" pitchFamily="34" charset="0"/>
                        </a:rPr>
                        <a:t>103</a:t>
                      </a:r>
                      <a:endParaRPr lang="es-CO" sz="1100" b="1" dirty="0">
                        <a:effectLst/>
                        <a:latin typeface="Arial Narrow" pitchFamily="34" charset="0"/>
                        <a:ea typeface="Calibri"/>
                        <a:cs typeface="Times New Roman"/>
                      </a:endParaRPr>
                    </a:p>
                  </a:txBody>
                  <a:tcPr marL="63200" marR="63200" marT="0" marB="0"/>
                </a:tc>
              </a:tr>
              <a:tr h="207570">
                <a:tc>
                  <a:txBody>
                    <a:bodyPr/>
                    <a:lstStyle/>
                    <a:p>
                      <a:pPr>
                        <a:lnSpc>
                          <a:spcPct val="115000"/>
                        </a:lnSpc>
                        <a:spcAft>
                          <a:spcPts val="0"/>
                        </a:spcAft>
                      </a:pPr>
                      <a:r>
                        <a:rPr lang="es-CO" sz="1300" dirty="0">
                          <a:effectLst/>
                          <a:latin typeface="Arial Narrow" pitchFamily="34" charset="0"/>
                        </a:rPr>
                        <a:t>CONTRATO DE </a:t>
                      </a:r>
                      <a:r>
                        <a:rPr lang="es-CO" sz="1300" dirty="0" smtClean="0">
                          <a:effectLst/>
                          <a:latin typeface="Arial Narrow" pitchFamily="34" charset="0"/>
                        </a:rPr>
                        <a:t>CONCESIÓN </a:t>
                      </a:r>
                      <a:r>
                        <a:rPr lang="es-CO" sz="1300" dirty="0">
                          <a:effectLst/>
                          <a:latin typeface="Arial Narrow" pitchFamily="34" charset="0"/>
                        </a:rPr>
                        <a:t>(D 2655)</a:t>
                      </a:r>
                      <a:endParaRPr lang="es-CO" sz="1100" dirty="0">
                        <a:effectLst/>
                        <a:latin typeface="Arial Narrow" pitchFamily="34" charset="0"/>
                        <a:ea typeface="Calibri"/>
                        <a:cs typeface="Times New Roman"/>
                      </a:endParaRPr>
                    </a:p>
                  </a:txBody>
                  <a:tcPr marL="63200" marR="63200" marT="0" marB="0"/>
                </a:tc>
                <a:tc>
                  <a:txBody>
                    <a:bodyPr/>
                    <a:lstStyle/>
                    <a:p>
                      <a:pPr algn="r">
                        <a:lnSpc>
                          <a:spcPct val="115000"/>
                        </a:lnSpc>
                        <a:spcAft>
                          <a:spcPts val="0"/>
                        </a:spcAft>
                      </a:pPr>
                      <a:r>
                        <a:rPr lang="es-CO" sz="1300" b="1" dirty="0">
                          <a:effectLst/>
                          <a:latin typeface="Arial Narrow" pitchFamily="34" charset="0"/>
                        </a:rPr>
                        <a:t>144</a:t>
                      </a:r>
                      <a:endParaRPr lang="es-CO" sz="1100" b="1" dirty="0">
                        <a:effectLst/>
                        <a:latin typeface="Arial Narrow" pitchFamily="34" charset="0"/>
                        <a:ea typeface="Calibri"/>
                        <a:cs typeface="Times New Roman"/>
                      </a:endParaRPr>
                    </a:p>
                  </a:txBody>
                  <a:tcPr marL="63200" marR="63200" marT="0" marB="0"/>
                </a:tc>
              </a:tr>
              <a:tr h="415140">
                <a:tc>
                  <a:txBody>
                    <a:bodyPr/>
                    <a:lstStyle/>
                    <a:p>
                      <a:pPr>
                        <a:lnSpc>
                          <a:spcPct val="115000"/>
                        </a:lnSpc>
                        <a:spcAft>
                          <a:spcPts val="0"/>
                        </a:spcAft>
                      </a:pPr>
                      <a:r>
                        <a:rPr lang="es-CO" sz="1300" dirty="0">
                          <a:effectLst/>
                          <a:latin typeface="Arial Narrow" pitchFamily="34" charset="0"/>
                        </a:rPr>
                        <a:t>CONTRATO DE </a:t>
                      </a:r>
                      <a:r>
                        <a:rPr lang="es-CO" sz="1300" dirty="0" smtClean="0">
                          <a:effectLst/>
                          <a:latin typeface="Arial Narrow" pitchFamily="34" charset="0"/>
                        </a:rPr>
                        <a:t>CONCESIÓN </a:t>
                      </a:r>
                      <a:r>
                        <a:rPr lang="es-CO" sz="1300" dirty="0">
                          <a:effectLst/>
                          <a:latin typeface="Arial Narrow" pitchFamily="34" charset="0"/>
                        </a:rPr>
                        <a:t>(D 2655)\ CONTRATO DE </a:t>
                      </a:r>
                      <a:r>
                        <a:rPr lang="es-CO" sz="1300" dirty="0" smtClean="0">
                          <a:effectLst/>
                          <a:latin typeface="Arial Narrow" pitchFamily="34" charset="0"/>
                        </a:rPr>
                        <a:t>CONCESIÓN </a:t>
                      </a:r>
                      <a:r>
                        <a:rPr lang="es-CO" sz="1300" dirty="0">
                          <a:effectLst/>
                          <a:latin typeface="Arial Narrow" pitchFamily="34" charset="0"/>
                        </a:rPr>
                        <a:t>(L 685)</a:t>
                      </a:r>
                      <a:endParaRPr lang="es-CO" sz="1100" dirty="0">
                        <a:effectLst/>
                        <a:latin typeface="Arial Narrow" pitchFamily="34" charset="0"/>
                        <a:ea typeface="Calibri"/>
                        <a:cs typeface="Times New Roman"/>
                      </a:endParaRPr>
                    </a:p>
                  </a:txBody>
                  <a:tcPr marL="63200" marR="63200" marT="0" marB="0"/>
                </a:tc>
                <a:tc>
                  <a:txBody>
                    <a:bodyPr/>
                    <a:lstStyle/>
                    <a:p>
                      <a:pPr algn="r">
                        <a:lnSpc>
                          <a:spcPct val="115000"/>
                        </a:lnSpc>
                        <a:spcAft>
                          <a:spcPts val="0"/>
                        </a:spcAft>
                      </a:pPr>
                      <a:r>
                        <a:rPr lang="es-CO" sz="1300" b="1" dirty="0">
                          <a:effectLst/>
                          <a:latin typeface="Arial Narrow" pitchFamily="34" charset="0"/>
                        </a:rPr>
                        <a:t>4</a:t>
                      </a:r>
                      <a:endParaRPr lang="es-CO" sz="1100" b="1" dirty="0">
                        <a:effectLst/>
                        <a:latin typeface="Arial Narrow" pitchFamily="34" charset="0"/>
                        <a:ea typeface="Calibri"/>
                        <a:cs typeface="Times New Roman"/>
                      </a:endParaRPr>
                    </a:p>
                  </a:txBody>
                  <a:tcPr marL="63200" marR="63200" marT="0" marB="0"/>
                </a:tc>
              </a:tr>
              <a:tr h="207570">
                <a:tc>
                  <a:txBody>
                    <a:bodyPr/>
                    <a:lstStyle/>
                    <a:p>
                      <a:pPr>
                        <a:lnSpc>
                          <a:spcPct val="115000"/>
                        </a:lnSpc>
                        <a:spcAft>
                          <a:spcPts val="0"/>
                        </a:spcAft>
                      </a:pPr>
                      <a:r>
                        <a:rPr lang="es-CO" sz="1300" dirty="0">
                          <a:effectLst/>
                          <a:latin typeface="Arial Narrow" pitchFamily="34" charset="0"/>
                        </a:rPr>
                        <a:t>CONTRATO DE </a:t>
                      </a:r>
                      <a:r>
                        <a:rPr lang="es-CO" sz="1300" dirty="0" smtClean="0">
                          <a:effectLst/>
                          <a:latin typeface="Arial Narrow" pitchFamily="34" charset="0"/>
                        </a:rPr>
                        <a:t>CONCESIÓN </a:t>
                      </a:r>
                      <a:r>
                        <a:rPr lang="es-CO" sz="1300" dirty="0">
                          <a:effectLst/>
                          <a:latin typeface="Arial Narrow" pitchFamily="34" charset="0"/>
                        </a:rPr>
                        <a:t>(L 685)</a:t>
                      </a:r>
                      <a:endParaRPr lang="es-CO" sz="1100" dirty="0">
                        <a:effectLst/>
                        <a:latin typeface="Arial Narrow" pitchFamily="34" charset="0"/>
                        <a:ea typeface="Calibri"/>
                        <a:cs typeface="Times New Roman"/>
                      </a:endParaRPr>
                    </a:p>
                  </a:txBody>
                  <a:tcPr marL="63200" marR="63200" marT="0" marB="0"/>
                </a:tc>
                <a:tc>
                  <a:txBody>
                    <a:bodyPr/>
                    <a:lstStyle/>
                    <a:p>
                      <a:pPr algn="r">
                        <a:lnSpc>
                          <a:spcPct val="115000"/>
                        </a:lnSpc>
                        <a:spcAft>
                          <a:spcPts val="0"/>
                        </a:spcAft>
                      </a:pPr>
                      <a:r>
                        <a:rPr lang="es-CO" sz="1300" b="1" dirty="0">
                          <a:effectLst/>
                          <a:latin typeface="Arial Narrow" pitchFamily="34" charset="0"/>
                        </a:rPr>
                        <a:t>746</a:t>
                      </a:r>
                      <a:endParaRPr lang="es-CO" sz="1100" b="1" dirty="0">
                        <a:effectLst/>
                        <a:latin typeface="Arial Narrow" pitchFamily="34" charset="0"/>
                        <a:ea typeface="Calibri"/>
                        <a:cs typeface="Times New Roman"/>
                      </a:endParaRPr>
                    </a:p>
                  </a:txBody>
                  <a:tcPr marL="63200" marR="63200" marT="0" marB="0"/>
                </a:tc>
              </a:tr>
              <a:tr h="207570">
                <a:tc>
                  <a:txBody>
                    <a:bodyPr/>
                    <a:lstStyle/>
                    <a:p>
                      <a:pPr>
                        <a:lnSpc>
                          <a:spcPct val="115000"/>
                        </a:lnSpc>
                        <a:spcAft>
                          <a:spcPts val="0"/>
                        </a:spcAft>
                      </a:pPr>
                      <a:r>
                        <a:rPr lang="es-CO" sz="1300" dirty="0">
                          <a:effectLst/>
                          <a:latin typeface="Arial Narrow" pitchFamily="34" charset="0"/>
                        </a:rPr>
                        <a:t>CONTRATO EN VIRTUD DE APORTE</a:t>
                      </a:r>
                      <a:endParaRPr lang="es-CO" sz="1100" dirty="0">
                        <a:effectLst/>
                        <a:latin typeface="Arial Narrow" pitchFamily="34" charset="0"/>
                        <a:ea typeface="Calibri"/>
                        <a:cs typeface="Times New Roman"/>
                      </a:endParaRPr>
                    </a:p>
                  </a:txBody>
                  <a:tcPr marL="63200" marR="63200" marT="0" marB="0"/>
                </a:tc>
                <a:tc>
                  <a:txBody>
                    <a:bodyPr/>
                    <a:lstStyle/>
                    <a:p>
                      <a:pPr algn="r">
                        <a:lnSpc>
                          <a:spcPct val="115000"/>
                        </a:lnSpc>
                        <a:spcAft>
                          <a:spcPts val="0"/>
                        </a:spcAft>
                      </a:pPr>
                      <a:r>
                        <a:rPr lang="es-CO" sz="1300" b="1" dirty="0">
                          <a:effectLst/>
                          <a:latin typeface="Arial Narrow" pitchFamily="34" charset="0"/>
                        </a:rPr>
                        <a:t>10</a:t>
                      </a:r>
                      <a:endParaRPr lang="es-CO" sz="1100" b="1" dirty="0">
                        <a:effectLst/>
                        <a:latin typeface="Arial Narrow" pitchFamily="34" charset="0"/>
                        <a:ea typeface="Calibri"/>
                        <a:cs typeface="Times New Roman"/>
                      </a:endParaRPr>
                    </a:p>
                  </a:txBody>
                  <a:tcPr marL="63200" marR="63200" marT="0" marB="0"/>
                </a:tc>
              </a:tr>
              <a:tr h="207570">
                <a:tc>
                  <a:txBody>
                    <a:bodyPr/>
                    <a:lstStyle/>
                    <a:p>
                      <a:pPr>
                        <a:lnSpc>
                          <a:spcPct val="115000"/>
                        </a:lnSpc>
                        <a:spcAft>
                          <a:spcPts val="0"/>
                        </a:spcAft>
                      </a:pPr>
                      <a:r>
                        <a:rPr lang="es-CO" sz="1300" dirty="0">
                          <a:effectLst/>
                          <a:latin typeface="Arial Narrow" pitchFamily="34" charset="0"/>
                        </a:rPr>
                        <a:t>LICENCIA DE </a:t>
                      </a:r>
                      <a:r>
                        <a:rPr lang="es-CO" sz="1300" dirty="0" smtClean="0">
                          <a:effectLst/>
                          <a:latin typeface="Arial Narrow" pitchFamily="34" charset="0"/>
                        </a:rPr>
                        <a:t>EXPLORACIÓN</a:t>
                      </a:r>
                      <a:endParaRPr lang="es-CO" sz="1100" dirty="0">
                        <a:effectLst/>
                        <a:latin typeface="Arial Narrow" pitchFamily="34" charset="0"/>
                        <a:ea typeface="Calibri"/>
                        <a:cs typeface="Times New Roman"/>
                      </a:endParaRPr>
                    </a:p>
                  </a:txBody>
                  <a:tcPr marL="63200" marR="63200" marT="0" marB="0"/>
                </a:tc>
                <a:tc>
                  <a:txBody>
                    <a:bodyPr/>
                    <a:lstStyle/>
                    <a:p>
                      <a:pPr algn="r">
                        <a:lnSpc>
                          <a:spcPct val="115000"/>
                        </a:lnSpc>
                        <a:spcAft>
                          <a:spcPts val="0"/>
                        </a:spcAft>
                      </a:pPr>
                      <a:r>
                        <a:rPr lang="es-CO" sz="1300" b="1" dirty="0">
                          <a:effectLst/>
                          <a:latin typeface="Arial Narrow" pitchFamily="34" charset="0"/>
                        </a:rPr>
                        <a:t>105</a:t>
                      </a:r>
                      <a:endParaRPr lang="es-CO" sz="1100" b="1" dirty="0">
                        <a:effectLst/>
                        <a:latin typeface="Arial Narrow" pitchFamily="34" charset="0"/>
                        <a:ea typeface="Calibri"/>
                        <a:cs typeface="Times New Roman"/>
                      </a:endParaRPr>
                    </a:p>
                  </a:txBody>
                  <a:tcPr marL="63200" marR="63200" marT="0" marB="0"/>
                </a:tc>
              </a:tr>
              <a:tr h="375640">
                <a:tc>
                  <a:txBody>
                    <a:bodyPr/>
                    <a:lstStyle/>
                    <a:p>
                      <a:pPr>
                        <a:lnSpc>
                          <a:spcPct val="115000"/>
                        </a:lnSpc>
                        <a:spcAft>
                          <a:spcPts val="0"/>
                        </a:spcAft>
                      </a:pPr>
                      <a:r>
                        <a:rPr lang="es-CO" sz="1300" dirty="0">
                          <a:effectLst/>
                          <a:latin typeface="Arial Narrow" pitchFamily="34" charset="0"/>
                        </a:rPr>
                        <a:t>LICENCIA DE </a:t>
                      </a:r>
                      <a:r>
                        <a:rPr lang="es-CO" sz="1300" dirty="0" smtClean="0">
                          <a:effectLst/>
                          <a:latin typeface="Arial Narrow" pitchFamily="34" charset="0"/>
                        </a:rPr>
                        <a:t>EXPLORACIÓN</a:t>
                      </a:r>
                      <a:r>
                        <a:rPr lang="es-CO" sz="1300" dirty="0">
                          <a:effectLst/>
                          <a:latin typeface="Arial Narrow" pitchFamily="34" charset="0"/>
                        </a:rPr>
                        <a:t>\ CONTRATO DE </a:t>
                      </a:r>
                      <a:r>
                        <a:rPr lang="es-CO" sz="1300" dirty="0" smtClean="0">
                          <a:effectLst/>
                          <a:latin typeface="Arial Narrow" pitchFamily="34" charset="0"/>
                        </a:rPr>
                        <a:t>CONCESIÓN </a:t>
                      </a:r>
                      <a:r>
                        <a:rPr lang="es-CO" sz="1300" dirty="0">
                          <a:effectLst/>
                          <a:latin typeface="Arial Narrow" pitchFamily="34" charset="0"/>
                        </a:rPr>
                        <a:t>(L 685)</a:t>
                      </a:r>
                      <a:endParaRPr lang="es-CO" sz="1100" dirty="0">
                        <a:effectLst/>
                        <a:latin typeface="Arial Narrow" pitchFamily="34" charset="0"/>
                        <a:ea typeface="Calibri"/>
                        <a:cs typeface="Times New Roman"/>
                      </a:endParaRPr>
                    </a:p>
                  </a:txBody>
                  <a:tcPr marL="63200" marR="63200" marT="0" marB="0"/>
                </a:tc>
                <a:tc>
                  <a:txBody>
                    <a:bodyPr/>
                    <a:lstStyle/>
                    <a:p>
                      <a:pPr algn="r">
                        <a:lnSpc>
                          <a:spcPct val="115000"/>
                        </a:lnSpc>
                        <a:spcAft>
                          <a:spcPts val="0"/>
                        </a:spcAft>
                      </a:pPr>
                      <a:r>
                        <a:rPr lang="es-CO" sz="1300" b="1" dirty="0">
                          <a:effectLst/>
                          <a:latin typeface="Arial Narrow" pitchFamily="34" charset="0"/>
                        </a:rPr>
                        <a:t>27</a:t>
                      </a:r>
                      <a:endParaRPr lang="es-CO" sz="1100" b="1" dirty="0">
                        <a:effectLst/>
                        <a:latin typeface="Arial Narrow" pitchFamily="34" charset="0"/>
                        <a:ea typeface="Calibri"/>
                        <a:cs typeface="Times New Roman"/>
                      </a:endParaRPr>
                    </a:p>
                  </a:txBody>
                  <a:tcPr marL="63200" marR="63200" marT="0" marB="0"/>
                </a:tc>
              </a:tr>
              <a:tr h="375640">
                <a:tc>
                  <a:txBody>
                    <a:bodyPr/>
                    <a:lstStyle/>
                    <a:p>
                      <a:pPr>
                        <a:lnSpc>
                          <a:spcPct val="115000"/>
                        </a:lnSpc>
                        <a:spcAft>
                          <a:spcPts val="0"/>
                        </a:spcAft>
                      </a:pPr>
                      <a:r>
                        <a:rPr lang="es-CO" sz="1300" dirty="0">
                          <a:effectLst/>
                          <a:latin typeface="Arial Narrow" pitchFamily="34" charset="0"/>
                        </a:rPr>
                        <a:t>LICENCIA DE </a:t>
                      </a:r>
                      <a:r>
                        <a:rPr lang="es-CO" sz="1300" dirty="0" smtClean="0">
                          <a:effectLst/>
                          <a:latin typeface="Arial Narrow" pitchFamily="34" charset="0"/>
                        </a:rPr>
                        <a:t>EXPLORACIÓN</a:t>
                      </a:r>
                      <a:r>
                        <a:rPr lang="es-CO" sz="1300" dirty="0">
                          <a:effectLst/>
                          <a:latin typeface="Arial Narrow" pitchFamily="34" charset="0"/>
                        </a:rPr>
                        <a:t>\ LICENCIA DE </a:t>
                      </a:r>
                      <a:r>
                        <a:rPr lang="es-CO" sz="1300" dirty="0" smtClean="0">
                          <a:effectLst/>
                          <a:latin typeface="Arial Narrow" pitchFamily="34" charset="0"/>
                        </a:rPr>
                        <a:t>EXPLOTACIÓN</a:t>
                      </a:r>
                      <a:endParaRPr lang="es-CO" sz="1100" dirty="0">
                        <a:effectLst/>
                        <a:latin typeface="Arial Narrow" pitchFamily="34" charset="0"/>
                        <a:ea typeface="Calibri"/>
                        <a:cs typeface="Times New Roman"/>
                      </a:endParaRPr>
                    </a:p>
                  </a:txBody>
                  <a:tcPr marL="63200" marR="63200" marT="0" marB="0"/>
                </a:tc>
                <a:tc>
                  <a:txBody>
                    <a:bodyPr/>
                    <a:lstStyle/>
                    <a:p>
                      <a:pPr algn="r">
                        <a:lnSpc>
                          <a:spcPct val="115000"/>
                        </a:lnSpc>
                        <a:spcAft>
                          <a:spcPts val="0"/>
                        </a:spcAft>
                      </a:pPr>
                      <a:r>
                        <a:rPr lang="es-CO" sz="1300" b="1" dirty="0">
                          <a:effectLst/>
                          <a:latin typeface="Arial Narrow" pitchFamily="34" charset="0"/>
                        </a:rPr>
                        <a:t>3</a:t>
                      </a:r>
                      <a:endParaRPr lang="es-CO" sz="1100" b="1" dirty="0">
                        <a:effectLst/>
                        <a:latin typeface="Arial Narrow" pitchFamily="34" charset="0"/>
                        <a:ea typeface="Calibri"/>
                        <a:cs typeface="Times New Roman"/>
                      </a:endParaRPr>
                    </a:p>
                  </a:txBody>
                  <a:tcPr marL="63200" marR="63200" marT="0" marB="0"/>
                </a:tc>
              </a:tr>
              <a:tr h="207570">
                <a:tc>
                  <a:txBody>
                    <a:bodyPr/>
                    <a:lstStyle/>
                    <a:p>
                      <a:pPr>
                        <a:lnSpc>
                          <a:spcPct val="115000"/>
                        </a:lnSpc>
                        <a:spcAft>
                          <a:spcPts val="0"/>
                        </a:spcAft>
                      </a:pPr>
                      <a:r>
                        <a:rPr lang="es-CO" sz="1300" dirty="0">
                          <a:effectLst/>
                          <a:latin typeface="Arial Narrow" pitchFamily="34" charset="0"/>
                        </a:rPr>
                        <a:t>LICENCIA DE </a:t>
                      </a:r>
                      <a:r>
                        <a:rPr lang="es-CO" sz="1300" dirty="0" smtClean="0">
                          <a:effectLst/>
                          <a:latin typeface="Arial Narrow" pitchFamily="34" charset="0"/>
                        </a:rPr>
                        <a:t>EXPLOTACIÓN</a:t>
                      </a:r>
                      <a:endParaRPr lang="es-CO" sz="1100" dirty="0">
                        <a:effectLst/>
                        <a:latin typeface="Arial Narrow" pitchFamily="34" charset="0"/>
                        <a:ea typeface="Calibri"/>
                        <a:cs typeface="Times New Roman"/>
                      </a:endParaRPr>
                    </a:p>
                  </a:txBody>
                  <a:tcPr marL="63200" marR="63200" marT="0" marB="0"/>
                </a:tc>
                <a:tc>
                  <a:txBody>
                    <a:bodyPr/>
                    <a:lstStyle/>
                    <a:p>
                      <a:pPr algn="r">
                        <a:lnSpc>
                          <a:spcPct val="115000"/>
                        </a:lnSpc>
                        <a:spcAft>
                          <a:spcPts val="0"/>
                        </a:spcAft>
                      </a:pPr>
                      <a:r>
                        <a:rPr lang="es-CO" sz="1300" b="1" dirty="0">
                          <a:effectLst/>
                          <a:latin typeface="Arial Narrow" pitchFamily="34" charset="0"/>
                        </a:rPr>
                        <a:t>103</a:t>
                      </a:r>
                      <a:endParaRPr lang="es-CO" sz="1100" b="1" dirty="0">
                        <a:effectLst/>
                        <a:latin typeface="Arial Narrow" pitchFamily="34" charset="0"/>
                        <a:ea typeface="Calibri"/>
                        <a:cs typeface="Times New Roman"/>
                      </a:endParaRPr>
                    </a:p>
                  </a:txBody>
                  <a:tcPr marL="63200" marR="63200" marT="0" marB="0"/>
                </a:tc>
              </a:tr>
              <a:tr h="375640">
                <a:tc>
                  <a:txBody>
                    <a:bodyPr/>
                    <a:lstStyle/>
                    <a:p>
                      <a:pPr>
                        <a:lnSpc>
                          <a:spcPct val="115000"/>
                        </a:lnSpc>
                        <a:spcAft>
                          <a:spcPts val="0"/>
                        </a:spcAft>
                      </a:pPr>
                      <a:r>
                        <a:rPr lang="es-CO" sz="1300" dirty="0">
                          <a:effectLst/>
                          <a:latin typeface="Arial Narrow" pitchFamily="34" charset="0"/>
                        </a:rPr>
                        <a:t>LICENCIA DE </a:t>
                      </a:r>
                      <a:r>
                        <a:rPr lang="es-CO" sz="1300" dirty="0" smtClean="0">
                          <a:effectLst/>
                          <a:latin typeface="Arial Narrow" pitchFamily="34" charset="0"/>
                        </a:rPr>
                        <a:t>EXPLOTACIÓN</a:t>
                      </a:r>
                      <a:r>
                        <a:rPr lang="es-CO" sz="1300" dirty="0">
                          <a:effectLst/>
                          <a:latin typeface="Arial Narrow" pitchFamily="34" charset="0"/>
                        </a:rPr>
                        <a:t>\ CONTRATO DE </a:t>
                      </a:r>
                      <a:r>
                        <a:rPr lang="es-CO" sz="1300" dirty="0" smtClean="0">
                          <a:effectLst/>
                          <a:latin typeface="Arial Narrow" pitchFamily="34" charset="0"/>
                        </a:rPr>
                        <a:t>CONCESIÓN </a:t>
                      </a:r>
                      <a:r>
                        <a:rPr lang="es-CO" sz="1300" dirty="0">
                          <a:effectLst/>
                          <a:latin typeface="Arial Narrow" pitchFamily="34" charset="0"/>
                        </a:rPr>
                        <a:t>(L 685)</a:t>
                      </a:r>
                      <a:endParaRPr lang="es-CO" sz="1100" dirty="0">
                        <a:effectLst/>
                        <a:latin typeface="Arial Narrow" pitchFamily="34" charset="0"/>
                        <a:ea typeface="Calibri"/>
                        <a:cs typeface="Times New Roman"/>
                      </a:endParaRPr>
                    </a:p>
                  </a:txBody>
                  <a:tcPr marL="63200" marR="63200" marT="0" marB="0"/>
                </a:tc>
                <a:tc>
                  <a:txBody>
                    <a:bodyPr/>
                    <a:lstStyle/>
                    <a:p>
                      <a:pPr algn="r">
                        <a:lnSpc>
                          <a:spcPct val="115000"/>
                        </a:lnSpc>
                        <a:spcAft>
                          <a:spcPts val="0"/>
                        </a:spcAft>
                      </a:pPr>
                      <a:r>
                        <a:rPr lang="es-CO" sz="1300" b="1" dirty="0">
                          <a:effectLst/>
                          <a:latin typeface="Arial Narrow" pitchFamily="34" charset="0"/>
                        </a:rPr>
                        <a:t>12</a:t>
                      </a:r>
                      <a:endParaRPr lang="es-CO" sz="1100" b="1" dirty="0">
                        <a:effectLst/>
                        <a:latin typeface="Arial Narrow" pitchFamily="34" charset="0"/>
                        <a:ea typeface="Calibri"/>
                        <a:cs typeface="Times New Roman"/>
                      </a:endParaRPr>
                    </a:p>
                  </a:txBody>
                  <a:tcPr marL="63200" marR="63200" marT="0" marB="0"/>
                </a:tc>
              </a:tr>
              <a:tr h="375640">
                <a:tc>
                  <a:txBody>
                    <a:bodyPr/>
                    <a:lstStyle/>
                    <a:p>
                      <a:pPr>
                        <a:lnSpc>
                          <a:spcPct val="115000"/>
                        </a:lnSpc>
                        <a:spcAft>
                          <a:spcPts val="0"/>
                        </a:spcAft>
                      </a:pPr>
                      <a:r>
                        <a:rPr lang="es-CO" sz="1300" dirty="0">
                          <a:effectLst/>
                          <a:latin typeface="Arial Narrow" pitchFamily="34" charset="0"/>
                        </a:rPr>
                        <a:t>LICENCIA ESPECIAL DE MATERIALES DE </a:t>
                      </a:r>
                      <a:r>
                        <a:rPr lang="es-CO" sz="1300" dirty="0" smtClean="0">
                          <a:effectLst/>
                          <a:latin typeface="Arial Narrow" pitchFamily="34" charset="0"/>
                        </a:rPr>
                        <a:t>CONSTRUCCIÓN</a:t>
                      </a:r>
                      <a:endParaRPr lang="es-CO" sz="1100" dirty="0">
                        <a:effectLst/>
                        <a:latin typeface="Arial Narrow" pitchFamily="34" charset="0"/>
                        <a:ea typeface="Calibri"/>
                        <a:cs typeface="Times New Roman"/>
                      </a:endParaRPr>
                    </a:p>
                  </a:txBody>
                  <a:tcPr marL="63200" marR="63200" marT="0" marB="0"/>
                </a:tc>
                <a:tc>
                  <a:txBody>
                    <a:bodyPr/>
                    <a:lstStyle/>
                    <a:p>
                      <a:pPr algn="r">
                        <a:lnSpc>
                          <a:spcPct val="115000"/>
                        </a:lnSpc>
                        <a:spcAft>
                          <a:spcPts val="0"/>
                        </a:spcAft>
                      </a:pPr>
                      <a:r>
                        <a:rPr lang="es-CO" sz="1300" b="1" dirty="0">
                          <a:effectLst/>
                          <a:latin typeface="Arial Narrow" pitchFamily="34" charset="0"/>
                        </a:rPr>
                        <a:t>24</a:t>
                      </a:r>
                      <a:endParaRPr lang="es-CO" sz="1100" b="1" dirty="0">
                        <a:effectLst/>
                        <a:latin typeface="Arial Narrow" pitchFamily="34" charset="0"/>
                        <a:ea typeface="Calibri"/>
                        <a:cs typeface="Times New Roman"/>
                      </a:endParaRPr>
                    </a:p>
                  </a:txBody>
                  <a:tcPr marL="63200" marR="63200" marT="0" marB="0"/>
                </a:tc>
              </a:tr>
              <a:tr h="207570">
                <a:tc>
                  <a:txBody>
                    <a:bodyPr/>
                    <a:lstStyle/>
                    <a:p>
                      <a:pPr>
                        <a:lnSpc>
                          <a:spcPct val="115000"/>
                        </a:lnSpc>
                        <a:spcAft>
                          <a:spcPts val="0"/>
                        </a:spcAft>
                      </a:pPr>
                      <a:r>
                        <a:rPr lang="es-CO" sz="1300" dirty="0">
                          <a:effectLst/>
                          <a:latin typeface="Arial Narrow" pitchFamily="34" charset="0"/>
                        </a:rPr>
                        <a:t>PERMISO</a:t>
                      </a:r>
                      <a:endParaRPr lang="es-CO" sz="1100" dirty="0">
                        <a:effectLst/>
                        <a:latin typeface="Arial Narrow" pitchFamily="34" charset="0"/>
                        <a:ea typeface="Calibri"/>
                        <a:cs typeface="Times New Roman"/>
                      </a:endParaRPr>
                    </a:p>
                  </a:txBody>
                  <a:tcPr marL="63200" marR="63200" marT="0" marB="0"/>
                </a:tc>
                <a:tc>
                  <a:txBody>
                    <a:bodyPr/>
                    <a:lstStyle/>
                    <a:p>
                      <a:pPr algn="r">
                        <a:lnSpc>
                          <a:spcPct val="115000"/>
                        </a:lnSpc>
                        <a:spcAft>
                          <a:spcPts val="0"/>
                        </a:spcAft>
                      </a:pPr>
                      <a:r>
                        <a:rPr lang="es-CO" sz="1300" b="1" dirty="0">
                          <a:effectLst/>
                          <a:latin typeface="Arial Narrow" pitchFamily="34" charset="0"/>
                        </a:rPr>
                        <a:t>8</a:t>
                      </a:r>
                      <a:endParaRPr lang="es-CO" sz="1100" b="1" dirty="0">
                        <a:effectLst/>
                        <a:latin typeface="Arial Narrow" pitchFamily="34" charset="0"/>
                        <a:ea typeface="Calibri"/>
                        <a:cs typeface="Times New Roman"/>
                      </a:endParaRPr>
                    </a:p>
                  </a:txBody>
                  <a:tcPr marL="63200" marR="63200" marT="0" marB="0"/>
                </a:tc>
              </a:tr>
              <a:tr h="207570">
                <a:tc>
                  <a:txBody>
                    <a:bodyPr/>
                    <a:lstStyle/>
                    <a:p>
                      <a:pPr>
                        <a:lnSpc>
                          <a:spcPct val="115000"/>
                        </a:lnSpc>
                        <a:spcAft>
                          <a:spcPts val="0"/>
                        </a:spcAft>
                      </a:pPr>
                      <a:r>
                        <a:rPr lang="es-CO" sz="1300" dirty="0">
                          <a:effectLst/>
                          <a:latin typeface="Arial Narrow" pitchFamily="34" charset="0"/>
                        </a:rPr>
                        <a:t>PERMISO\ CONTRATO DE </a:t>
                      </a:r>
                      <a:r>
                        <a:rPr lang="es-CO" sz="1300" dirty="0" smtClean="0">
                          <a:effectLst/>
                          <a:latin typeface="Arial Narrow" pitchFamily="34" charset="0"/>
                        </a:rPr>
                        <a:t>CONCESIÓN </a:t>
                      </a:r>
                      <a:r>
                        <a:rPr lang="es-CO" sz="1300" dirty="0">
                          <a:effectLst/>
                          <a:latin typeface="Arial Narrow" pitchFamily="34" charset="0"/>
                        </a:rPr>
                        <a:t>(D 2655)</a:t>
                      </a:r>
                      <a:endParaRPr lang="es-CO" sz="1100" dirty="0">
                        <a:effectLst/>
                        <a:latin typeface="Arial Narrow" pitchFamily="34" charset="0"/>
                        <a:ea typeface="Calibri"/>
                        <a:cs typeface="Times New Roman"/>
                      </a:endParaRPr>
                    </a:p>
                  </a:txBody>
                  <a:tcPr marL="63200" marR="63200" marT="0" marB="0"/>
                </a:tc>
                <a:tc>
                  <a:txBody>
                    <a:bodyPr/>
                    <a:lstStyle/>
                    <a:p>
                      <a:pPr algn="r">
                        <a:lnSpc>
                          <a:spcPct val="115000"/>
                        </a:lnSpc>
                        <a:spcAft>
                          <a:spcPts val="0"/>
                        </a:spcAft>
                      </a:pPr>
                      <a:r>
                        <a:rPr lang="es-CO" sz="1300" b="1" dirty="0">
                          <a:effectLst/>
                          <a:latin typeface="Arial Narrow" pitchFamily="34" charset="0"/>
                        </a:rPr>
                        <a:t>1</a:t>
                      </a:r>
                      <a:endParaRPr lang="es-CO" sz="1100" b="1" dirty="0">
                        <a:effectLst/>
                        <a:latin typeface="Arial Narrow" pitchFamily="34" charset="0"/>
                        <a:ea typeface="Calibri"/>
                        <a:cs typeface="Times New Roman"/>
                      </a:endParaRPr>
                    </a:p>
                  </a:txBody>
                  <a:tcPr marL="63200" marR="63200" marT="0" marB="0"/>
                </a:tc>
              </a:tr>
              <a:tr h="207570">
                <a:tc>
                  <a:txBody>
                    <a:bodyPr/>
                    <a:lstStyle/>
                    <a:p>
                      <a:pPr>
                        <a:lnSpc>
                          <a:spcPct val="115000"/>
                        </a:lnSpc>
                        <a:spcAft>
                          <a:spcPts val="0"/>
                        </a:spcAft>
                      </a:pPr>
                      <a:r>
                        <a:rPr lang="es-CO" sz="1300" dirty="0">
                          <a:effectLst/>
                          <a:latin typeface="Arial Narrow" pitchFamily="34" charset="0"/>
                        </a:rPr>
                        <a:t>PERMISO\ CONTRATO DE </a:t>
                      </a:r>
                      <a:r>
                        <a:rPr lang="es-CO" sz="1300" dirty="0" smtClean="0">
                          <a:effectLst/>
                          <a:latin typeface="Arial Narrow" pitchFamily="34" charset="0"/>
                        </a:rPr>
                        <a:t>CONCESIÓN </a:t>
                      </a:r>
                      <a:r>
                        <a:rPr lang="es-CO" sz="1300" dirty="0">
                          <a:effectLst/>
                          <a:latin typeface="Arial Narrow" pitchFamily="34" charset="0"/>
                        </a:rPr>
                        <a:t>(L 685)</a:t>
                      </a:r>
                      <a:endParaRPr lang="es-CO" sz="1100" dirty="0">
                        <a:effectLst/>
                        <a:latin typeface="Arial Narrow" pitchFamily="34" charset="0"/>
                        <a:ea typeface="Calibri"/>
                        <a:cs typeface="Times New Roman"/>
                      </a:endParaRPr>
                    </a:p>
                  </a:txBody>
                  <a:tcPr marL="63200" marR="63200" marT="0" marB="0"/>
                </a:tc>
                <a:tc>
                  <a:txBody>
                    <a:bodyPr/>
                    <a:lstStyle/>
                    <a:p>
                      <a:pPr algn="r">
                        <a:lnSpc>
                          <a:spcPct val="115000"/>
                        </a:lnSpc>
                        <a:spcAft>
                          <a:spcPts val="0"/>
                        </a:spcAft>
                      </a:pPr>
                      <a:r>
                        <a:rPr lang="es-CO" sz="1300" b="1" dirty="0">
                          <a:effectLst/>
                          <a:latin typeface="Arial Narrow" pitchFamily="34" charset="0"/>
                        </a:rPr>
                        <a:t>2</a:t>
                      </a:r>
                      <a:endParaRPr lang="es-CO" sz="1100" b="1" dirty="0">
                        <a:effectLst/>
                        <a:latin typeface="Arial Narrow" pitchFamily="34" charset="0"/>
                        <a:ea typeface="Calibri"/>
                        <a:cs typeface="Times New Roman"/>
                      </a:endParaRPr>
                    </a:p>
                  </a:txBody>
                  <a:tcPr marL="63200" marR="63200" marT="0" marB="0"/>
                </a:tc>
              </a:tr>
              <a:tr h="207570">
                <a:tc>
                  <a:txBody>
                    <a:bodyPr/>
                    <a:lstStyle/>
                    <a:p>
                      <a:pPr>
                        <a:lnSpc>
                          <a:spcPct val="115000"/>
                        </a:lnSpc>
                        <a:spcAft>
                          <a:spcPts val="0"/>
                        </a:spcAft>
                      </a:pPr>
                      <a:r>
                        <a:rPr lang="es-CO" sz="1300" dirty="0">
                          <a:effectLst/>
                          <a:latin typeface="Arial Narrow" pitchFamily="34" charset="0"/>
                        </a:rPr>
                        <a:t>RECONOCIMIENTO PROPIEDAD PRIVADA</a:t>
                      </a:r>
                      <a:endParaRPr lang="es-CO" sz="1100" dirty="0">
                        <a:effectLst/>
                        <a:latin typeface="Arial Narrow" pitchFamily="34" charset="0"/>
                        <a:ea typeface="Calibri"/>
                        <a:cs typeface="Times New Roman"/>
                      </a:endParaRPr>
                    </a:p>
                  </a:txBody>
                  <a:tcPr marL="63200" marR="63200" marT="0" marB="0"/>
                </a:tc>
                <a:tc>
                  <a:txBody>
                    <a:bodyPr/>
                    <a:lstStyle/>
                    <a:p>
                      <a:pPr algn="r">
                        <a:lnSpc>
                          <a:spcPct val="115000"/>
                        </a:lnSpc>
                        <a:spcAft>
                          <a:spcPts val="0"/>
                        </a:spcAft>
                      </a:pPr>
                      <a:r>
                        <a:rPr lang="es-CO" sz="1300" b="1" dirty="0">
                          <a:effectLst/>
                          <a:latin typeface="Arial Narrow" pitchFamily="34" charset="0"/>
                        </a:rPr>
                        <a:t>18</a:t>
                      </a:r>
                      <a:endParaRPr lang="es-CO" sz="1100" b="1" dirty="0">
                        <a:effectLst/>
                        <a:latin typeface="Arial Narrow" pitchFamily="34" charset="0"/>
                        <a:ea typeface="Calibri"/>
                        <a:cs typeface="Times New Roman"/>
                      </a:endParaRPr>
                    </a:p>
                  </a:txBody>
                  <a:tcPr marL="63200" marR="63200" marT="0" marB="0"/>
                </a:tc>
              </a:tr>
              <a:tr h="207570">
                <a:tc>
                  <a:txBody>
                    <a:bodyPr/>
                    <a:lstStyle/>
                    <a:p>
                      <a:pPr>
                        <a:lnSpc>
                          <a:spcPct val="115000"/>
                        </a:lnSpc>
                        <a:spcAft>
                          <a:spcPts val="0"/>
                        </a:spcAft>
                      </a:pPr>
                      <a:r>
                        <a:rPr lang="es-CO" sz="1300" dirty="0">
                          <a:effectLst/>
                          <a:latin typeface="Arial Narrow" pitchFamily="34" charset="0"/>
                        </a:rPr>
                        <a:t>REGISTRO MINERO DE CANTERAS</a:t>
                      </a:r>
                      <a:endParaRPr lang="es-CO" sz="1100" dirty="0">
                        <a:effectLst/>
                        <a:latin typeface="Arial Narrow" pitchFamily="34" charset="0"/>
                        <a:ea typeface="Calibri"/>
                        <a:cs typeface="Times New Roman"/>
                      </a:endParaRPr>
                    </a:p>
                  </a:txBody>
                  <a:tcPr marL="63200" marR="63200" marT="0" marB="0"/>
                </a:tc>
                <a:tc>
                  <a:txBody>
                    <a:bodyPr/>
                    <a:lstStyle/>
                    <a:p>
                      <a:pPr algn="r">
                        <a:lnSpc>
                          <a:spcPct val="115000"/>
                        </a:lnSpc>
                        <a:spcAft>
                          <a:spcPts val="0"/>
                        </a:spcAft>
                      </a:pPr>
                      <a:r>
                        <a:rPr lang="es-CO" sz="1300" b="1" dirty="0">
                          <a:effectLst/>
                          <a:latin typeface="Arial Narrow" pitchFamily="34" charset="0"/>
                        </a:rPr>
                        <a:t>19</a:t>
                      </a:r>
                      <a:endParaRPr lang="es-CO" sz="1100" b="1" dirty="0">
                        <a:effectLst/>
                        <a:latin typeface="Arial Narrow" pitchFamily="34" charset="0"/>
                        <a:ea typeface="Calibri"/>
                        <a:cs typeface="Times New Roman"/>
                      </a:endParaRPr>
                    </a:p>
                  </a:txBody>
                  <a:tcPr marL="63200" marR="63200" marT="0" marB="0"/>
                </a:tc>
              </a:tr>
              <a:tr h="207570">
                <a:tc>
                  <a:txBody>
                    <a:bodyPr/>
                    <a:lstStyle/>
                    <a:p>
                      <a:pPr algn="r">
                        <a:lnSpc>
                          <a:spcPct val="115000"/>
                        </a:lnSpc>
                        <a:spcAft>
                          <a:spcPts val="0"/>
                        </a:spcAft>
                      </a:pPr>
                      <a:r>
                        <a:rPr lang="es-CO" sz="1300" dirty="0">
                          <a:effectLst/>
                          <a:latin typeface="Arial Narrow" pitchFamily="34" charset="0"/>
                        </a:rPr>
                        <a:t>TOTAL</a:t>
                      </a:r>
                      <a:endParaRPr lang="es-CO" sz="1100" dirty="0">
                        <a:effectLst/>
                        <a:latin typeface="Arial Narrow" pitchFamily="34" charset="0"/>
                        <a:ea typeface="Calibri"/>
                        <a:cs typeface="Times New Roman"/>
                      </a:endParaRPr>
                    </a:p>
                  </a:txBody>
                  <a:tcPr marL="63200" marR="63200" marT="0" marB="0"/>
                </a:tc>
                <a:tc>
                  <a:txBody>
                    <a:bodyPr/>
                    <a:lstStyle/>
                    <a:p>
                      <a:pPr algn="r">
                        <a:lnSpc>
                          <a:spcPct val="115000"/>
                        </a:lnSpc>
                        <a:spcAft>
                          <a:spcPts val="0"/>
                        </a:spcAft>
                      </a:pPr>
                      <a:r>
                        <a:rPr lang="es-CO" sz="1300" b="1" dirty="0">
                          <a:effectLst/>
                          <a:latin typeface="Arial Narrow" pitchFamily="34" charset="0"/>
                        </a:rPr>
                        <a:t>1329</a:t>
                      </a:r>
                      <a:endParaRPr lang="es-CO" sz="1100" b="1" dirty="0">
                        <a:effectLst/>
                        <a:latin typeface="Arial Narrow" pitchFamily="34" charset="0"/>
                        <a:ea typeface="Calibri"/>
                        <a:cs typeface="Times New Roman"/>
                      </a:endParaRPr>
                    </a:p>
                  </a:txBody>
                  <a:tcPr marL="63200" marR="63200" marT="0" marB="0"/>
                </a:tc>
              </a:tr>
            </a:tbl>
          </a:graphicData>
        </a:graphic>
      </p:graphicFrame>
      <p:sp>
        <p:nvSpPr>
          <p:cNvPr id="12" name="11 CuadroTexto"/>
          <p:cNvSpPr txBox="1"/>
          <p:nvPr/>
        </p:nvSpPr>
        <p:spPr>
          <a:xfrm>
            <a:off x="7836290" y="2089446"/>
            <a:ext cx="615553" cy="1826240"/>
          </a:xfrm>
          <a:prstGeom prst="rect">
            <a:avLst/>
          </a:prstGeom>
          <a:noFill/>
        </p:spPr>
        <p:txBody>
          <a:bodyPr vert="vert270" wrap="square" rtlCol="0">
            <a:spAutoFit/>
          </a:bodyPr>
          <a:lstStyle/>
          <a:p>
            <a:pPr algn="ctr"/>
            <a:r>
              <a:rPr lang="es-CO" sz="1400" b="1" dirty="0" smtClean="0"/>
              <a:t>Distribución de títulos mineros por modalidad</a:t>
            </a:r>
            <a:endParaRPr lang="es-CO" sz="1400" b="1" dirty="0"/>
          </a:p>
        </p:txBody>
      </p:sp>
    </p:spTree>
    <p:extLst>
      <p:ext uri="{BB962C8B-B14F-4D97-AF65-F5344CB8AC3E}">
        <p14:creationId xmlns:p14="http://schemas.microsoft.com/office/powerpoint/2010/main" val="342854585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ítulo 3"/>
          <p:cNvSpPr txBox="1">
            <a:spLocks/>
          </p:cNvSpPr>
          <p:nvPr/>
        </p:nvSpPr>
        <p:spPr>
          <a:xfrm>
            <a:off x="990802" y="704550"/>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36" name="5 Marcador de contenido"/>
          <p:cNvSpPr txBox="1">
            <a:spLocks/>
          </p:cNvSpPr>
          <p:nvPr/>
        </p:nvSpPr>
        <p:spPr>
          <a:xfrm>
            <a:off x="464896" y="630542"/>
            <a:ext cx="8229600" cy="450594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9728" indent="0">
              <a:buFont typeface="Arial" panose="020B0604020202020204" pitchFamily="34" charset="0"/>
              <a:buNone/>
            </a:pPr>
            <a:endParaRPr lang="es-CO" smtClean="0">
              <a:latin typeface="Arial Narrow" pitchFamily="34" charset="0"/>
            </a:endParaRPr>
          </a:p>
          <a:p>
            <a:pPr>
              <a:buFont typeface="Wingdings" pitchFamily="2" charset="2"/>
              <a:buChar char="ü"/>
            </a:pPr>
            <a:endParaRPr lang="es-CO" smtClean="0">
              <a:latin typeface="Arial Narrow" pitchFamily="34" charset="0"/>
            </a:endParaRPr>
          </a:p>
          <a:p>
            <a:pPr>
              <a:buFont typeface="Wingdings" pitchFamily="2" charset="2"/>
              <a:buChar char="ü"/>
            </a:pPr>
            <a:endParaRPr lang="es-CO" smtClean="0">
              <a:solidFill>
                <a:srgbClr val="FF0000"/>
              </a:solidFill>
              <a:latin typeface="Arial Narrow" pitchFamily="34" charset="0"/>
            </a:endParaRPr>
          </a:p>
          <a:p>
            <a:pPr>
              <a:buFont typeface="Wingdings" pitchFamily="2" charset="2"/>
              <a:buChar char="ü"/>
            </a:pPr>
            <a:endParaRPr lang="es-CO" smtClean="0">
              <a:solidFill>
                <a:srgbClr val="FF0000"/>
              </a:solidFill>
              <a:latin typeface="Arial Narrow" pitchFamily="34" charset="0"/>
            </a:endParaRPr>
          </a:p>
          <a:p>
            <a:pPr>
              <a:buFont typeface="Wingdings" pitchFamily="2" charset="2"/>
              <a:buChar char="ü"/>
            </a:pPr>
            <a:endParaRPr lang="es-CO" dirty="0" smtClean="0">
              <a:latin typeface="Arial Narrow" pitchFamily="34" charset="0"/>
            </a:endParaRPr>
          </a:p>
        </p:txBody>
      </p:sp>
      <p:sp>
        <p:nvSpPr>
          <p:cNvPr id="12" name="14 Rectángulo redondeado"/>
          <p:cNvSpPr/>
          <p:nvPr/>
        </p:nvSpPr>
        <p:spPr>
          <a:xfrm>
            <a:off x="1151902" y="213755"/>
            <a:ext cx="7985723" cy="437243"/>
          </a:xfrm>
          <a:prstGeom prst="roundRect">
            <a:avLst/>
          </a:prstGeom>
          <a:solidFill>
            <a:srgbClr val="C00000"/>
          </a:solidFill>
          <a:ln>
            <a:solidFill>
              <a:srgbClr val="C00000"/>
            </a:solidFill>
          </a:ln>
        </p:spPr>
        <p:style>
          <a:lnRef idx="1">
            <a:schemeClr val="accent6"/>
          </a:lnRef>
          <a:fillRef idx="2">
            <a:schemeClr val="accent6"/>
          </a:fillRef>
          <a:effectRef idx="1">
            <a:schemeClr val="accent6"/>
          </a:effectRef>
          <a:fontRef idx="minor">
            <a:schemeClr val="dk1"/>
          </a:fontRef>
        </p:style>
        <p:txBody>
          <a:bodyPr anchor="ctr"/>
          <a:lstStyle/>
          <a:p>
            <a:pPr algn="r"/>
            <a:r>
              <a:rPr lang="es-CO" sz="1600" b="1" dirty="0" smtClean="0">
                <a:solidFill>
                  <a:schemeClr val="bg1">
                    <a:lumMod val="95000"/>
                  </a:schemeClr>
                </a:solidFill>
                <a:latin typeface="Arial" panose="020B0604020202020204" pitchFamily="34" charset="0"/>
                <a:cs typeface="Arial" panose="020B0604020202020204" pitchFamily="34" charset="0"/>
              </a:rPr>
              <a:t>UNIDADES MINERAS CON MEJORAMIENTO A LA PRODUCTIVIDAD Y LA COMPETITIVIDAD DE LA MINERÍA</a:t>
            </a:r>
            <a:endParaRPr lang="es-CO" sz="1600" b="1" dirty="0">
              <a:solidFill>
                <a:schemeClr val="bg1">
                  <a:lumMod val="95000"/>
                </a:schemeClr>
              </a:solidFill>
              <a:latin typeface="Arial" panose="020B0604020202020204" pitchFamily="34" charset="0"/>
              <a:cs typeface="Arial" panose="020B0604020202020204" pitchFamily="34" charset="0"/>
            </a:endParaRPr>
          </a:p>
        </p:txBody>
      </p:sp>
      <p:sp>
        <p:nvSpPr>
          <p:cNvPr id="8" name="7 CuadroTexto"/>
          <p:cNvSpPr txBox="1"/>
          <p:nvPr/>
        </p:nvSpPr>
        <p:spPr>
          <a:xfrm>
            <a:off x="4798486" y="661884"/>
            <a:ext cx="4306885" cy="461665"/>
          </a:xfrm>
          <a:prstGeom prst="rect">
            <a:avLst/>
          </a:prstGeom>
          <a:noFill/>
        </p:spPr>
        <p:txBody>
          <a:bodyPr wrap="none" rtlCol="0">
            <a:spAutoFit/>
          </a:bodyPr>
          <a:lstStyle/>
          <a:p>
            <a:r>
              <a:rPr lang="es-CO" sz="2400" dirty="0" smtClean="0">
                <a:solidFill>
                  <a:srgbClr val="C00000"/>
                </a:solidFill>
              </a:rPr>
              <a:t>ASESORÍA Y ASISTENCIA TÉCNICA</a:t>
            </a:r>
            <a:endParaRPr lang="es-CO" sz="2400" dirty="0">
              <a:solidFill>
                <a:srgbClr val="C00000"/>
              </a:solidFill>
            </a:endParaRPr>
          </a:p>
        </p:txBody>
      </p:sp>
      <p:sp>
        <p:nvSpPr>
          <p:cNvPr id="10" name="9 Redondear rectángulo de esquina diagonal"/>
          <p:cNvSpPr/>
          <p:nvPr/>
        </p:nvSpPr>
        <p:spPr>
          <a:xfrm>
            <a:off x="4497006" y="1252266"/>
            <a:ext cx="4536944" cy="4401932"/>
          </a:xfrm>
          <a:prstGeom prst="round2Diag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10 CuadroTexto"/>
          <p:cNvSpPr txBox="1"/>
          <p:nvPr/>
        </p:nvSpPr>
        <p:spPr>
          <a:xfrm>
            <a:off x="4641022" y="1396282"/>
            <a:ext cx="4320920" cy="4189608"/>
          </a:xfrm>
          <a:prstGeom prst="rect">
            <a:avLst/>
          </a:prstGeom>
          <a:noFill/>
        </p:spPr>
        <p:txBody>
          <a:bodyPr wrap="square" rtlCol="0">
            <a:spAutoFit/>
          </a:bodyPr>
          <a:lstStyle/>
          <a:p>
            <a:pPr algn="ctr"/>
            <a:r>
              <a:rPr lang="es-CO" sz="1500" b="1" i="1" dirty="0" smtClean="0">
                <a:latin typeface="Arial" pitchFamily="34" charset="0"/>
                <a:cs typeface="Arial" pitchFamily="34" charset="0"/>
              </a:rPr>
              <a:t>Valor del Convenio: $2.100.000.000</a:t>
            </a:r>
          </a:p>
          <a:p>
            <a:pPr marL="342900" indent="-342900" algn="just">
              <a:buFont typeface="Wingdings" pitchFamily="2" charset="2"/>
              <a:buChar char="ü"/>
            </a:pPr>
            <a:r>
              <a:rPr lang="es-CO" sz="1500" dirty="0" err="1" smtClean="0">
                <a:latin typeface="Arial" pitchFamily="34" charset="0"/>
                <a:cs typeface="Arial" pitchFamily="34" charset="0"/>
              </a:rPr>
              <a:t>Minminas</a:t>
            </a:r>
            <a:r>
              <a:rPr lang="es-CO" sz="1500" dirty="0" smtClean="0">
                <a:latin typeface="Arial" pitchFamily="34" charset="0"/>
                <a:cs typeface="Arial" pitchFamily="34" charset="0"/>
              </a:rPr>
              <a:t>: $1.400.000.000</a:t>
            </a:r>
          </a:p>
          <a:p>
            <a:pPr marL="342900" indent="-342900" algn="just">
              <a:buFont typeface="Wingdings" pitchFamily="2" charset="2"/>
              <a:buChar char="ü"/>
            </a:pPr>
            <a:r>
              <a:rPr lang="es-CO" sz="1500" dirty="0" smtClean="0">
                <a:latin typeface="Arial" pitchFamily="34" charset="0"/>
                <a:cs typeface="Arial" pitchFamily="34" charset="0"/>
              </a:rPr>
              <a:t>Departamento: $600.000.000</a:t>
            </a:r>
          </a:p>
          <a:p>
            <a:pPr marL="342900" indent="-342900" algn="just">
              <a:buFont typeface="Wingdings" pitchFamily="2" charset="2"/>
              <a:buChar char="ü"/>
            </a:pPr>
            <a:r>
              <a:rPr lang="es-CO" sz="1500" dirty="0" err="1" smtClean="0">
                <a:latin typeface="Arial" pitchFamily="34" charset="0"/>
                <a:cs typeface="Arial" pitchFamily="34" charset="0"/>
              </a:rPr>
              <a:t>Unal</a:t>
            </a:r>
            <a:r>
              <a:rPr lang="es-CO" sz="1500" dirty="0" smtClean="0">
                <a:latin typeface="Arial" pitchFamily="34" charset="0"/>
                <a:cs typeface="Arial" pitchFamily="34" charset="0"/>
              </a:rPr>
              <a:t>: $100.000.000 (En especie)</a:t>
            </a:r>
          </a:p>
          <a:p>
            <a:pPr algn="just"/>
            <a:endParaRPr lang="es-CO" sz="1500" dirty="0" smtClean="0">
              <a:latin typeface="Arial" pitchFamily="34" charset="0"/>
              <a:cs typeface="Arial" pitchFamily="34" charset="0"/>
            </a:endParaRPr>
          </a:p>
          <a:p>
            <a:pPr algn="just"/>
            <a:r>
              <a:rPr lang="es-CO" sz="1500" b="1" i="1" dirty="0" smtClean="0">
                <a:latin typeface="Arial" pitchFamily="34" charset="0"/>
                <a:cs typeface="Arial" pitchFamily="34" charset="0"/>
              </a:rPr>
              <a:t>Productos:</a:t>
            </a:r>
          </a:p>
          <a:p>
            <a:pPr algn="just">
              <a:lnSpc>
                <a:spcPct val="115000"/>
              </a:lnSpc>
            </a:pPr>
            <a:r>
              <a:rPr lang="es-CO" sz="1500" dirty="0" smtClean="0">
                <a:solidFill>
                  <a:srgbClr val="000000"/>
                </a:solidFill>
                <a:latin typeface="Arial"/>
                <a:ea typeface="Times New Roman"/>
                <a:cs typeface="Arial"/>
              </a:rPr>
              <a:t>Apoyo al desarrollo de la pequeña minería a través del fortalecimiento de </a:t>
            </a:r>
            <a:r>
              <a:rPr lang="es-CO" sz="1500" b="1" i="1" dirty="0" smtClean="0">
                <a:solidFill>
                  <a:srgbClr val="000000"/>
                </a:solidFill>
                <a:latin typeface="Arial"/>
                <a:ea typeface="Times New Roman"/>
                <a:cs typeface="Arial"/>
              </a:rPr>
              <a:t>200 unidades mineras </a:t>
            </a:r>
            <a:r>
              <a:rPr lang="es-CO" sz="1500" dirty="0" smtClean="0">
                <a:solidFill>
                  <a:srgbClr val="000000"/>
                </a:solidFill>
                <a:latin typeface="Arial"/>
                <a:ea typeface="Times New Roman"/>
                <a:cs typeface="Arial"/>
              </a:rPr>
              <a:t>en aspectos técnicos, jurídicos, administrativos, sociales y ambientales.</a:t>
            </a:r>
          </a:p>
          <a:p>
            <a:pPr algn="just">
              <a:lnSpc>
                <a:spcPct val="115000"/>
              </a:lnSpc>
            </a:pPr>
            <a:endParaRPr lang="es-CO" sz="1500" dirty="0" smtClean="0">
              <a:latin typeface="Arial"/>
              <a:ea typeface="Calibri"/>
              <a:cs typeface="Times New Roman"/>
            </a:endParaRPr>
          </a:p>
          <a:p>
            <a:pPr algn="just"/>
            <a:r>
              <a:rPr lang="es-CO" sz="1500" b="1" dirty="0" smtClean="0">
                <a:latin typeface="Arial" pitchFamily="34" charset="0"/>
                <a:cs typeface="Arial" pitchFamily="34" charset="0"/>
              </a:rPr>
              <a:t>Ejecución: </a:t>
            </a:r>
            <a:r>
              <a:rPr lang="es-CO" sz="1500" dirty="0">
                <a:latin typeface="Arial" pitchFamily="34" charset="0"/>
                <a:cs typeface="Arial" pitchFamily="34" charset="0"/>
              </a:rPr>
              <a:t>5</a:t>
            </a:r>
            <a:r>
              <a:rPr lang="es-CO" sz="1500" dirty="0" smtClean="0">
                <a:latin typeface="Arial" pitchFamily="34" charset="0"/>
                <a:cs typeface="Arial" pitchFamily="34" charset="0"/>
              </a:rPr>
              <a:t>0% ejecución física; recursos del departamento ejecutados al 100%.</a:t>
            </a:r>
          </a:p>
          <a:p>
            <a:pPr algn="just"/>
            <a:endParaRPr lang="es-CO" sz="1500" dirty="0">
              <a:latin typeface="Arial" pitchFamily="34" charset="0"/>
              <a:cs typeface="Arial" pitchFamily="34" charset="0"/>
            </a:endParaRPr>
          </a:p>
          <a:p>
            <a:pPr algn="just"/>
            <a:r>
              <a:rPr lang="es-CO" sz="1500" dirty="0" smtClean="0">
                <a:latin typeface="Arial" pitchFamily="34" charset="0"/>
                <a:cs typeface="Arial" pitchFamily="34" charset="0"/>
              </a:rPr>
              <a:t>Prorrogado hasta el 29 de diciembre de 2017; </a:t>
            </a:r>
            <a:r>
              <a:rPr lang="es-CO" sz="1500" dirty="0">
                <a:latin typeface="Arial" pitchFamily="34" charset="0"/>
                <a:cs typeface="Arial" pitchFamily="34" charset="0"/>
              </a:rPr>
              <a:t>e</a:t>
            </a:r>
            <a:r>
              <a:rPr lang="es-CO" sz="1500" dirty="0" smtClean="0">
                <a:latin typeface="Arial" pitchFamily="34" charset="0"/>
                <a:cs typeface="Arial" pitchFamily="34" charset="0"/>
              </a:rPr>
              <a:t>n trámite prórroga y adición</a:t>
            </a:r>
            <a:r>
              <a:rPr lang="es-CO" sz="1500" dirty="0">
                <a:latin typeface="Arial" pitchFamily="34" charset="0"/>
                <a:cs typeface="Arial" pitchFamily="34" charset="0"/>
              </a:rPr>
              <a:t> </a:t>
            </a:r>
            <a:r>
              <a:rPr lang="es-CO" sz="1500" dirty="0" smtClean="0">
                <a:latin typeface="Arial" pitchFamily="34" charset="0"/>
                <a:cs typeface="Arial" pitchFamily="34" charset="0"/>
              </a:rPr>
              <a:t>de recursos por parte del </a:t>
            </a:r>
            <a:r>
              <a:rPr lang="es-CO" sz="1500" dirty="0" err="1" smtClean="0">
                <a:latin typeface="Arial" pitchFamily="34" charset="0"/>
                <a:cs typeface="Arial" pitchFamily="34" charset="0"/>
              </a:rPr>
              <a:t>Minminas</a:t>
            </a:r>
            <a:r>
              <a:rPr lang="es-CO" sz="1500" dirty="0">
                <a:latin typeface="Arial" pitchFamily="34" charset="0"/>
                <a:cs typeface="Arial" pitchFamily="34" charset="0"/>
              </a:rPr>
              <a:t> </a:t>
            </a:r>
            <a:r>
              <a:rPr lang="es-CO" sz="1500" dirty="0" smtClean="0">
                <a:latin typeface="Arial" pitchFamily="34" charset="0"/>
                <a:cs typeface="Arial" pitchFamily="34" charset="0"/>
              </a:rPr>
              <a:t>y la UNAL.</a:t>
            </a:r>
          </a:p>
        </p:txBody>
      </p:sp>
      <p:sp>
        <p:nvSpPr>
          <p:cNvPr id="13" name="12 CuadroTexto"/>
          <p:cNvSpPr txBox="1"/>
          <p:nvPr/>
        </p:nvSpPr>
        <p:spPr>
          <a:xfrm>
            <a:off x="1014588" y="3330000"/>
            <a:ext cx="2153154" cy="246221"/>
          </a:xfrm>
          <a:prstGeom prst="rect">
            <a:avLst/>
          </a:prstGeom>
          <a:noFill/>
        </p:spPr>
        <p:txBody>
          <a:bodyPr wrap="none" rtlCol="0">
            <a:spAutoFit/>
          </a:bodyPr>
          <a:lstStyle/>
          <a:p>
            <a:r>
              <a:rPr lang="es-CO" sz="1000" i="1" dirty="0" smtClean="0">
                <a:latin typeface="Arial" pitchFamily="34" charset="0"/>
                <a:cs typeface="Arial" pitchFamily="34" charset="0"/>
              </a:rPr>
              <a:t>Profesionales en trabajo de campo</a:t>
            </a:r>
            <a:endParaRPr lang="es-CO" sz="1000" i="1" dirty="0">
              <a:latin typeface="Arial" pitchFamily="34" charset="0"/>
              <a:cs typeface="Arial" pitchFamily="34" charset="0"/>
            </a:endParaRPr>
          </a:p>
        </p:txBody>
      </p:sp>
      <p:graphicFrame>
        <p:nvGraphicFramePr>
          <p:cNvPr id="14" name="13 Tabla"/>
          <p:cNvGraphicFramePr>
            <a:graphicFrameLocks noGrp="1"/>
          </p:cNvGraphicFramePr>
          <p:nvPr>
            <p:extLst>
              <p:ext uri="{D42A27DB-BD31-4B8C-83A1-F6EECF244321}">
                <p14:modId xmlns:p14="http://schemas.microsoft.com/office/powerpoint/2010/main" val="2561979840"/>
              </p:ext>
            </p:extLst>
          </p:nvPr>
        </p:nvGraphicFramePr>
        <p:xfrm>
          <a:off x="130780" y="3682354"/>
          <a:ext cx="4204335" cy="2120016"/>
        </p:xfrm>
        <a:graphic>
          <a:graphicData uri="http://schemas.openxmlformats.org/drawingml/2006/table">
            <a:tbl>
              <a:tblPr firstRow="1" firstCol="1" bandRow="1">
                <a:tableStyleId>{0E3FDE45-AF77-4B5C-9715-49D594BDF05E}</a:tableStyleId>
              </a:tblPr>
              <a:tblGrid>
                <a:gridCol w="1401445"/>
                <a:gridCol w="1401445"/>
                <a:gridCol w="1401445"/>
              </a:tblGrid>
              <a:tr h="0">
                <a:tc>
                  <a:txBody>
                    <a:bodyPr/>
                    <a:lstStyle/>
                    <a:p>
                      <a:pPr algn="ctr">
                        <a:lnSpc>
                          <a:spcPct val="107000"/>
                        </a:lnSpc>
                        <a:spcAft>
                          <a:spcPts val="0"/>
                        </a:spcAft>
                      </a:pPr>
                      <a:r>
                        <a:rPr lang="es-CO" sz="1000">
                          <a:effectLst/>
                        </a:rPr>
                        <a:t>SUBREGIÓN</a:t>
                      </a:r>
                      <a:endParaRPr lang="es-CO" sz="1100">
                        <a:effectLst/>
                        <a:latin typeface="Calibri"/>
                        <a:ea typeface="Calibri"/>
                        <a:cs typeface="Times New Roman"/>
                      </a:endParaRPr>
                    </a:p>
                  </a:txBody>
                  <a:tcPr marL="68580" marR="68580" marT="0" marB="0" anchor="ctr"/>
                </a:tc>
                <a:tc>
                  <a:txBody>
                    <a:bodyPr/>
                    <a:lstStyle/>
                    <a:p>
                      <a:pPr algn="ctr">
                        <a:lnSpc>
                          <a:spcPct val="107000"/>
                        </a:lnSpc>
                        <a:spcAft>
                          <a:spcPts val="0"/>
                        </a:spcAft>
                      </a:pPr>
                      <a:r>
                        <a:rPr lang="es-CO" sz="1000">
                          <a:effectLst/>
                        </a:rPr>
                        <a:t>No DE UPMS INTERVENIDAS</a:t>
                      </a:r>
                      <a:endParaRPr lang="es-CO" sz="1100">
                        <a:effectLst/>
                        <a:latin typeface="Calibri"/>
                        <a:ea typeface="Calibri"/>
                        <a:cs typeface="Times New Roman"/>
                      </a:endParaRPr>
                    </a:p>
                  </a:txBody>
                  <a:tcPr marL="68580" marR="68580" marT="0" marB="0" anchor="ctr"/>
                </a:tc>
                <a:tc>
                  <a:txBody>
                    <a:bodyPr/>
                    <a:lstStyle/>
                    <a:p>
                      <a:pPr algn="ctr">
                        <a:lnSpc>
                          <a:spcPct val="107000"/>
                        </a:lnSpc>
                        <a:spcAft>
                          <a:spcPts val="0"/>
                        </a:spcAft>
                      </a:pPr>
                      <a:r>
                        <a:rPr lang="es-CO" sz="1000">
                          <a:effectLst/>
                        </a:rPr>
                        <a:t>CONTRATO DE OPERACIÓN</a:t>
                      </a:r>
                      <a:endParaRPr lang="es-CO" sz="1100">
                        <a:effectLst/>
                        <a:latin typeface="Calibri"/>
                        <a:ea typeface="Calibri"/>
                        <a:cs typeface="Times New Roman"/>
                      </a:endParaRPr>
                    </a:p>
                  </a:txBody>
                  <a:tcPr marL="68580" marR="68580" marT="0" marB="0" anchor="ctr"/>
                </a:tc>
              </a:tr>
              <a:tr h="0">
                <a:tc>
                  <a:txBody>
                    <a:bodyPr/>
                    <a:lstStyle/>
                    <a:p>
                      <a:pPr algn="ctr">
                        <a:lnSpc>
                          <a:spcPct val="107000"/>
                        </a:lnSpc>
                        <a:spcAft>
                          <a:spcPts val="0"/>
                        </a:spcAft>
                      </a:pPr>
                      <a:r>
                        <a:rPr lang="es-CO" sz="1000">
                          <a:effectLst/>
                        </a:rPr>
                        <a:t>Bajo Cauca</a:t>
                      </a:r>
                      <a:endParaRPr lang="es-CO" sz="1100">
                        <a:effectLst/>
                        <a:latin typeface="Calibri"/>
                        <a:ea typeface="Calibri"/>
                        <a:cs typeface="Times New Roman"/>
                      </a:endParaRPr>
                    </a:p>
                  </a:txBody>
                  <a:tcPr marL="68580" marR="68580" marT="0" marB="0" anchor="ctr"/>
                </a:tc>
                <a:tc>
                  <a:txBody>
                    <a:bodyPr/>
                    <a:lstStyle/>
                    <a:p>
                      <a:pPr algn="ctr">
                        <a:lnSpc>
                          <a:spcPct val="107000"/>
                        </a:lnSpc>
                        <a:spcAft>
                          <a:spcPts val="0"/>
                        </a:spcAft>
                      </a:pPr>
                      <a:r>
                        <a:rPr lang="es-CO" sz="1100">
                          <a:effectLst/>
                        </a:rPr>
                        <a:t>4</a:t>
                      </a:r>
                      <a:endParaRPr lang="es-CO" sz="1100">
                        <a:effectLst/>
                        <a:latin typeface="Calibri"/>
                        <a:ea typeface="Calibri"/>
                        <a:cs typeface="Times New Roman"/>
                      </a:endParaRPr>
                    </a:p>
                  </a:txBody>
                  <a:tcPr marL="68580" marR="68580" marT="0" marB="0"/>
                </a:tc>
                <a:tc>
                  <a:txBody>
                    <a:bodyPr/>
                    <a:lstStyle/>
                    <a:p>
                      <a:pPr algn="ctr">
                        <a:lnSpc>
                          <a:spcPct val="107000"/>
                        </a:lnSpc>
                        <a:spcAft>
                          <a:spcPts val="0"/>
                        </a:spcAft>
                      </a:pPr>
                      <a:r>
                        <a:rPr lang="es-CO" sz="1100">
                          <a:effectLst/>
                        </a:rPr>
                        <a:t> </a:t>
                      </a:r>
                      <a:endParaRPr lang="es-CO" sz="1100">
                        <a:effectLst/>
                        <a:latin typeface="Calibri"/>
                        <a:ea typeface="Calibri"/>
                        <a:cs typeface="Times New Roman"/>
                      </a:endParaRPr>
                    </a:p>
                  </a:txBody>
                  <a:tcPr marL="68580" marR="68580" marT="0" marB="0"/>
                </a:tc>
              </a:tr>
              <a:tr h="0">
                <a:tc>
                  <a:txBody>
                    <a:bodyPr/>
                    <a:lstStyle/>
                    <a:p>
                      <a:pPr algn="ctr">
                        <a:lnSpc>
                          <a:spcPct val="107000"/>
                        </a:lnSpc>
                        <a:spcAft>
                          <a:spcPts val="0"/>
                        </a:spcAft>
                      </a:pPr>
                      <a:r>
                        <a:rPr lang="es-CO" sz="1000">
                          <a:effectLst/>
                        </a:rPr>
                        <a:t>Norte</a:t>
                      </a:r>
                      <a:endParaRPr lang="es-CO" sz="1100">
                        <a:effectLst/>
                        <a:latin typeface="Calibri"/>
                        <a:ea typeface="Calibri"/>
                        <a:cs typeface="Times New Roman"/>
                      </a:endParaRPr>
                    </a:p>
                  </a:txBody>
                  <a:tcPr marL="68580" marR="68580" marT="0" marB="0" anchor="ctr"/>
                </a:tc>
                <a:tc>
                  <a:txBody>
                    <a:bodyPr/>
                    <a:lstStyle/>
                    <a:p>
                      <a:pPr algn="ctr">
                        <a:lnSpc>
                          <a:spcPct val="107000"/>
                        </a:lnSpc>
                        <a:spcAft>
                          <a:spcPts val="0"/>
                        </a:spcAft>
                      </a:pPr>
                      <a:r>
                        <a:rPr lang="es-CO" sz="1100">
                          <a:effectLst/>
                        </a:rPr>
                        <a:t>6</a:t>
                      </a:r>
                      <a:endParaRPr lang="es-CO" sz="1100">
                        <a:effectLst/>
                        <a:latin typeface="Calibri"/>
                        <a:ea typeface="Calibri"/>
                        <a:cs typeface="Times New Roman"/>
                      </a:endParaRPr>
                    </a:p>
                  </a:txBody>
                  <a:tcPr marL="68580" marR="68580" marT="0" marB="0"/>
                </a:tc>
                <a:tc>
                  <a:txBody>
                    <a:bodyPr/>
                    <a:lstStyle/>
                    <a:p>
                      <a:pPr algn="ctr">
                        <a:lnSpc>
                          <a:spcPct val="107000"/>
                        </a:lnSpc>
                        <a:spcAft>
                          <a:spcPts val="0"/>
                        </a:spcAft>
                      </a:pPr>
                      <a:r>
                        <a:rPr lang="es-CO" sz="1100">
                          <a:effectLst/>
                        </a:rPr>
                        <a:t> </a:t>
                      </a:r>
                      <a:endParaRPr lang="es-CO" sz="1100">
                        <a:effectLst/>
                        <a:latin typeface="Calibri"/>
                        <a:ea typeface="Calibri"/>
                        <a:cs typeface="Times New Roman"/>
                      </a:endParaRPr>
                    </a:p>
                  </a:txBody>
                  <a:tcPr marL="68580" marR="68580" marT="0" marB="0"/>
                </a:tc>
              </a:tr>
              <a:tr h="0">
                <a:tc>
                  <a:txBody>
                    <a:bodyPr/>
                    <a:lstStyle/>
                    <a:p>
                      <a:pPr algn="ctr">
                        <a:lnSpc>
                          <a:spcPct val="107000"/>
                        </a:lnSpc>
                        <a:spcAft>
                          <a:spcPts val="0"/>
                        </a:spcAft>
                      </a:pPr>
                      <a:r>
                        <a:rPr lang="es-CO" sz="1000">
                          <a:effectLst/>
                        </a:rPr>
                        <a:t>Magdalena Medio</a:t>
                      </a:r>
                      <a:endParaRPr lang="es-CO" sz="1100">
                        <a:effectLst/>
                        <a:latin typeface="Calibri"/>
                        <a:ea typeface="Calibri"/>
                        <a:cs typeface="Times New Roman"/>
                      </a:endParaRPr>
                    </a:p>
                  </a:txBody>
                  <a:tcPr marL="68580" marR="68580" marT="0" marB="0" anchor="ctr"/>
                </a:tc>
                <a:tc>
                  <a:txBody>
                    <a:bodyPr/>
                    <a:lstStyle/>
                    <a:p>
                      <a:pPr algn="ctr">
                        <a:lnSpc>
                          <a:spcPct val="107000"/>
                        </a:lnSpc>
                        <a:spcAft>
                          <a:spcPts val="0"/>
                        </a:spcAft>
                      </a:pPr>
                      <a:r>
                        <a:rPr lang="es-CO" sz="1100">
                          <a:effectLst/>
                        </a:rPr>
                        <a:t>4</a:t>
                      </a:r>
                      <a:endParaRPr lang="es-CO" sz="1100">
                        <a:effectLst/>
                        <a:latin typeface="Calibri"/>
                        <a:ea typeface="Calibri"/>
                        <a:cs typeface="Times New Roman"/>
                      </a:endParaRPr>
                    </a:p>
                  </a:txBody>
                  <a:tcPr marL="68580" marR="68580" marT="0" marB="0"/>
                </a:tc>
                <a:tc>
                  <a:txBody>
                    <a:bodyPr/>
                    <a:lstStyle/>
                    <a:p>
                      <a:pPr algn="ctr">
                        <a:lnSpc>
                          <a:spcPct val="107000"/>
                        </a:lnSpc>
                        <a:spcAft>
                          <a:spcPts val="0"/>
                        </a:spcAft>
                      </a:pPr>
                      <a:r>
                        <a:rPr lang="es-CO" sz="1100">
                          <a:effectLst/>
                        </a:rPr>
                        <a:t> </a:t>
                      </a:r>
                      <a:endParaRPr lang="es-CO" sz="1100">
                        <a:effectLst/>
                        <a:latin typeface="Calibri"/>
                        <a:ea typeface="Calibri"/>
                        <a:cs typeface="Times New Roman"/>
                      </a:endParaRPr>
                    </a:p>
                  </a:txBody>
                  <a:tcPr marL="68580" marR="68580" marT="0" marB="0"/>
                </a:tc>
              </a:tr>
              <a:tr h="0">
                <a:tc>
                  <a:txBody>
                    <a:bodyPr/>
                    <a:lstStyle/>
                    <a:p>
                      <a:pPr algn="ctr">
                        <a:lnSpc>
                          <a:spcPct val="107000"/>
                        </a:lnSpc>
                        <a:spcAft>
                          <a:spcPts val="0"/>
                        </a:spcAft>
                      </a:pPr>
                      <a:r>
                        <a:rPr lang="es-CO" sz="1000">
                          <a:effectLst/>
                        </a:rPr>
                        <a:t>Nordeste</a:t>
                      </a:r>
                      <a:endParaRPr lang="es-CO" sz="1100">
                        <a:effectLst/>
                        <a:latin typeface="Calibri"/>
                        <a:ea typeface="Calibri"/>
                        <a:cs typeface="Times New Roman"/>
                      </a:endParaRPr>
                    </a:p>
                  </a:txBody>
                  <a:tcPr marL="68580" marR="68580" marT="0" marB="0" anchor="ctr"/>
                </a:tc>
                <a:tc>
                  <a:txBody>
                    <a:bodyPr/>
                    <a:lstStyle/>
                    <a:p>
                      <a:pPr algn="ctr">
                        <a:lnSpc>
                          <a:spcPct val="107000"/>
                        </a:lnSpc>
                        <a:spcAft>
                          <a:spcPts val="0"/>
                        </a:spcAft>
                      </a:pPr>
                      <a:r>
                        <a:rPr lang="es-CO" sz="1100">
                          <a:effectLst/>
                        </a:rPr>
                        <a:t>12</a:t>
                      </a:r>
                      <a:endParaRPr lang="es-CO" sz="1100">
                        <a:effectLst/>
                        <a:latin typeface="Calibri"/>
                        <a:ea typeface="Calibri"/>
                        <a:cs typeface="Times New Roman"/>
                      </a:endParaRPr>
                    </a:p>
                  </a:txBody>
                  <a:tcPr marL="68580" marR="68580" marT="0" marB="0"/>
                </a:tc>
                <a:tc>
                  <a:txBody>
                    <a:bodyPr/>
                    <a:lstStyle/>
                    <a:p>
                      <a:pPr algn="ctr">
                        <a:lnSpc>
                          <a:spcPct val="107000"/>
                        </a:lnSpc>
                        <a:spcAft>
                          <a:spcPts val="0"/>
                        </a:spcAft>
                      </a:pPr>
                      <a:r>
                        <a:rPr lang="es-CO" sz="1100">
                          <a:effectLst/>
                        </a:rPr>
                        <a:t>20</a:t>
                      </a:r>
                      <a:endParaRPr lang="es-CO" sz="1100">
                        <a:effectLst/>
                        <a:latin typeface="Calibri"/>
                        <a:ea typeface="Calibri"/>
                        <a:cs typeface="Times New Roman"/>
                      </a:endParaRPr>
                    </a:p>
                  </a:txBody>
                  <a:tcPr marL="68580" marR="68580" marT="0" marB="0"/>
                </a:tc>
              </a:tr>
              <a:tr h="0">
                <a:tc>
                  <a:txBody>
                    <a:bodyPr/>
                    <a:lstStyle/>
                    <a:p>
                      <a:pPr algn="ctr">
                        <a:lnSpc>
                          <a:spcPct val="107000"/>
                        </a:lnSpc>
                        <a:spcAft>
                          <a:spcPts val="0"/>
                        </a:spcAft>
                      </a:pPr>
                      <a:r>
                        <a:rPr lang="es-CO" sz="1000">
                          <a:effectLst/>
                        </a:rPr>
                        <a:t>Occidente</a:t>
                      </a:r>
                      <a:endParaRPr lang="es-CO" sz="1100">
                        <a:effectLst/>
                        <a:latin typeface="Calibri"/>
                        <a:ea typeface="Calibri"/>
                        <a:cs typeface="Times New Roman"/>
                      </a:endParaRPr>
                    </a:p>
                  </a:txBody>
                  <a:tcPr marL="68580" marR="68580" marT="0" marB="0" anchor="ctr"/>
                </a:tc>
                <a:tc>
                  <a:txBody>
                    <a:bodyPr/>
                    <a:lstStyle/>
                    <a:p>
                      <a:pPr algn="ctr">
                        <a:lnSpc>
                          <a:spcPct val="107000"/>
                        </a:lnSpc>
                        <a:spcAft>
                          <a:spcPts val="0"/>
                        </a:spcAft>
                      </a:pPr>
                      <a:r>
                        <a:rPr lang="es-CO" sz="1100">
                          <a:effectLst/>
                        </a:rPr>
                        <a:t>5</a:t>
                      </a:r>
                      <a:endParaRPr lang="es-CO" sz="1100">
                        <a:effectLst/>
                        <a:latin typeface="Calibri"/>
                        <a:ea typeface="Calibri"/>
                        <a:cs typeface="Times New Roman"/>
                      </a:endParaRPr>
                    </a:p>
                  </a:txBody>
                  <a:tcPr marL="68580" marR="68580" marT="0" marB="0"/>
                </a:tc>
                <a:tc>
                  <a:txBody>
                    <a:bodyPr/>
                    <a:lstStyle/>
                    <a:p>
                      <a:pPr algn="ctr">
                        <a:lnSpc>
                          <a:spcPct val="107000"/>
                        </a:lnSpc>
                        <a:spcAft>
                          <a:spcPts val="0"/>
                        </a:spcAft>
                      </a:pPr>
                      <a:r>
                        <a:rPr lang="es-CO" sz="1100">
                          <a:effectLst/>
                        </a:rPr>
                        <a:t> </a:t>
                      </a:r>
                      <a:endParaRPr lang="es-CO" sz="1100">
                        <a:effectLst/>
                        <a:latin typeface="Calibri"/>
                        <a:ea typeface="Calibri"/>
                        <a:cs typeface="Times New Roman"/>
                      </a:endParaRPr>
                    </a:p>
                  </a:txBody>
                  <a:tcPr marL="68580" marR="68580" marT="0" marB="0"/>
                </a:tc>
              </a:tr>
              <a:tr h="0">
                <a:tc>
                  <a:txBody>
                    <a:bodyPr/>
                    <a:lstStyle/>
                    <a:p>
                      <a:pPr algn="ctr">
                        <a:lnSpc>
                          <a:spcPct val="107000"/>
                        </a:lnSpc>
                        <a:spcAft>
                          <a:spcPts val="0"/>
                        </a:spcAft>
                      </a:pPr>
                      <a:r>
                        <a:rPr lang="es-CO" sz="1000">
                          <a:effectLst/>
                        </a:rPr>
                        <a:t>Oriente</a:t>
                      </a:r>
                      <a:endParaRPr lang="es-CO" sz="1100">
                        <a:effectLst/>
                        <a:latin typeface="Calibri"/>
                        <a:ea typeface="Calibri"/>
                        <a:cs typeface="Times New Roman"/>
                      </a:endParaRPr>
                    </a:p>
                  </a:txBody>
                  <a:tcPr marL="68580" marR="68580" marT="0" marB="0" anchor="ctr"/>
                </a:tc>
                <a:tc>
                  <a:txBody>
                    <a:bodyPr/>
                    <a:lstStyle/>
                    <a:p>
                      <a:pPr algn="ctr">
                        <a:lnSpc>
                          <a:spcPct val="107000"/>
                        </a:lnSpc>
                        <a:spcAft>
                          <a:spcPts val="0"/>
                        </a:spcAft>
                      </a:pPr>
                      <a:r>
                        <a:rPr lang="es-CO" sz="1100">
                          <a:effectLst/>
                        </a:rPr>
                        <a:t>4</a:t>
                      </a:r>
                      <a:endParaRPr lang="es-CO" sz="1100">
                        <a:effectLst/>
                        <a:latin typeface="Calibri"/>
                        <a:ea typeface="Calibri"/>
                        <a:cs typeface="Times New Roman"/>
                      </a:endParaRPr>
                    </a:p>
                  </a:txBody>
                  <a:tcPr marL="68580" marR="68580" marT="0" marB="0"/>
                </a:tc>
                <a:tc>
                  <a:txBody>
                    <a:bodyPr/>
                    <a:lstStyle/>
                    <a:p>
                      <a:pPr algn="ctr">
                        <a:lnSpc>
                          <a:spcPct val="107000"/>
                        </a:lnSpc>
                        <a:spcAft>
                          <a:spcPts val="0"/>
                        </a:spcAft>
                      </a:pPr>
                      <a:r>
                        <a:rPr lang="es-CO" sz="1100">
                          <a:effectLst/>
                        </a:rPr>
                        <a:t> </a:t>
                      </a:r>
                      <a:endParaRPr lang="es-CO" sz="1100">
                        <a:effectLst/>
                        <a:latin typeface="Calibri"/>
                        <a:ea typeface="Calibri"/>
                        <a:cs typeface="Times New Roman"/>
                      </a:endParaRPr>
                    </a:p>
                  </a:txBody>
                  <a:tcPr marL="68580" marR="68580" marT="0" marB="0"/>
                </a:tc>
              </a:tr>
              <a:tr h="0">
                <a:tc>
                  <a:txBody>
                    <a:bodyPr/>
                    <a:lstStyle/>
                    <a:p>
                      <a:pPr algn="ctr">
                        <a:lnSpc>
                          <a:spcPct val="107000"/>
                        </a:lnSpc>
                        <a:spcAft>
                          <a:spcPts val="0"/>
                        </a:spcAft>
                      </a:pPr>
                      <a:r>
                        <a:rPr lang="es-CO" sz="1000">
                          <a:effectLst/>
                        </a:rPr>
                        <a:t>Suroeste</a:t>
                      </a:r>
                      <a:endParaRPr lang="es-CO" sz="1100">
                        <a:effectLst/>
                        <a:latin typeface="Calibri"/>
                        <a:ea typeface="Calibri"/>
                        <a:cs typeface="Times New Roman"/>
                      </a:endParaRPr>
                    </a:p>
                  </a:txBody>
                  <a:tcPr marL="68580" marR="68580" marT="0" marB="0" anchor="ctr"/>
                </a:tc>
                <a:tc>
                  <a:txBody>
                    <a:bodyPr/>
                    <a:lstStyle/>
                    <a:p>
                      <a:pPr algn="ctr">
                        <a:lnSpc>
                          <a:spcPct val="107000"/>
                        </a:lnSpc>
                        <a:spcAft>
                          <a:spcPts val="0"/>
                        </a:spcAft>
                      </a:pPr>
                      <a:r>
                        <a:rPr lang="es-CO" sz="1100">
                          <a:effectLst/>
                        </a:rPr>
                        <a:t>18</a:t>
                      </a:r>
                      <a:endParaRPr lang="es-CO" sz="1100">
                        <a:effectLst/>
                        <a:latin typeface="Calibri"/>
                        <a:ea typeface="Calibri"/>
                        <a:cs typeface="Times New Roman"/>
                      </a:endParaRPr>
                    </a:p>
                  </a:txBody>
                  <a:tcPr marL="68580" marR="68580" marT="0" marB="0"/>
                </a:tc>
                <a:tc>
                  <a:txBody>
                    <a:bodyPr/>
                    <a:lstStyle/>
                    <a:p>
                      <a:pPr algn="ctr">
                        <a:lnSpc>
                          <a:spcPct val="107000"/>
                        </a:lnSpc>
                        <a:spcAft>
                          <a:spcPts val="0"/>
                        </a:spcAft>
                      </a:pPr>
                      <a:r>
                        <a:rPr lang="es-CO" sz="1100">
                          <a:effectLst/>
                        </a:rPr>
                        <a:t> </a:t>
                      </a:r>
                      <a:endParaRPr lang="es-CO" sz="1100">
                        <a:effectLst/>
                        <a:latin typeface="Calibri"/>
                        <a:ea typeface="Calibri"/>
                        <a:cs typeface="Times New Roman"/>
                      </a:endParaRPr>
                    </a:p>
                  </a:txBody>
                  <a:tcPr marL="68580" marR="68580" marT="0" marB="0"/>
                </a:tc>
              </a:tr>
              <a:tr h="0">
                <a:tc>
                  <a:txBody>
                    <a:bodyPr/>
                    <a:lstStyle/>
                    <a:p>
                      <a:pPr algn="ctr">
                        <a:lnSpc>
                          <a:spcPct val="107000"/>
                        </a:lnSpc>
                        <a:spcAft>
                          <a:spcPts val="0"/>
                        </a:spcAft>
                      </a:pPr>
                      <a:r>
                        <a:rPr lang="es-CO" sz="1000">
                          <a:effectLst/>
                        </a:rPr>
                        <a:t>Urabá</a:t>
                      </a:r>
                      <a:endParaRPr lang="es-CO" sz="1100">
                        <a:effectLst/>
                        <a:latin typeface="Calibri"/>
                        <a:ea typeface="Calibri"/>
                        <a:cs typeface="Times New Roman"/>
                      </a:endParaRPr>
                    </a:p>
                  </a:txBody>
                  <a:tcPr marL="68580" marR="68580" marT="0" marB="0" anchor="ctr"/>
                </a:tc>
                <a:tc>
                  <a:txBody>
                    <a:bodyPr/>
                    <a:lstStyle/>
                    <a:p>
                      <a:pPr algn="ctr">
                        <a:lnSpc>
                          <a:spcPct val="107000"/>
                        </a:lnSpc>
                        <a:spcAft>
                          <a:spcPts val="0"/>
                        </a:spcAft>
                      </a:pPr>
                      <a:r>
                        <a:rPr lang="es-CO" sz="1100">
                          <a:effectLst/>
                        </a:rPr>
                        <a:t>5</a:t>
                      </a:r>
                      <a:endParaRPr lang="es-CO" sz="1100">
                        <a:effectLst/>
                        <a:latin typeface="Calibri"/>
                        <a:ea typeface="Calibri"/>
                        <a:cs typeface="Times New Roman"/>
                      </a:endParaRPr>
                    </a:p>
                  </a:txBody>
                  <a:tcPr marL="68580" marR="68580" marT="0" marB="0"/>
                </a:tc>
                <a:tc>
                  <a:txBody>
                    <a:bodyPr/>
                    <a:lstStyle/>
                    <a:p>
                      <a:pPr algn="ctr">
                        <a:lnSpc>
                          <a:spcPct val="107000"/>
                        </a:lnSpc>
                        <a:spcAft>
                          <a:spcPts val="0"/>
                        </a:spcAft>
                      </a:pPr>
                      <a:r>
                        <a:rPr lang="es-CO" sz="1100">
                          <a:effectLst/>
                        </a:rPr>
                        <a:t> </a:t>
                      </a:r>
                      <a:endParaRPr lang="es-CO" sz="1100">
                        <a:effectLst/>
                        <a:latin typeface="Calibri"/>
                        <a:ea typeface="Calibri"/>
                        <a:cs typeface="Times New Roman"/>
                      </a:endParaRPr>
                    </a:p>
                  </a:txBody>
                  <a:tcPr marL="68580" marR="68580" marT="0" marB="0"/>
                </a:tc>
              </a:tr>
              <a:tr h="0">
                <a:tc>
                  <a:txBody>
                    <a:bodyPr/>
                    <a:lstStyle/>
                    <a:p>
                      <a:pPr algn="ctr">
                        <a:lnSpc>
                          <a:spcPct val="107000"/>
                        </a:lnSpc>
                        <a:spcAft>
                          <a:spcPts val="0"/>
                        </a:spcAft>
                      </a:pPr>
                      <a:r>
                        <a:rPr lang="es-CO" sz="1000">
                          <a:effectLst/>
                        </a:rPr>
                        <a:t>Valle de Aburrá</a:t>
                      </a:r>
                      <a:endParaRPr lang="es-CO" sz="1100">
                        <a:effectLst/>
                        <a:latin typeface="Calibri"/>
                        <a:ea typeface="Calibri"/>
                        <a:cs typeface="Times New Roman"/>
                      </a:endParaRPr>
                    </a:p>
                  </a:txBody>
                  <a:tcPr marL="68580" marR="68580" marT="0" marB="0" anchor="ctr"/>
                </a:tc>
                <a:tc>
                  <a:txBody>
                    <a:bodyPr/>
                    <a:lstStyle/>
                    <a:p>
                      <a:pPr algn="ctr">
                        <a:lnSpc>
                          <a:spcPct val="107000"/>
                        </a:lnSpc>
                        <a:spcAft>
                          <a:spcPts val="0"/>
                        </a:spcAft>
                      </a:pPr>
                      <a:r>
                        <a:rPr lang="es-CO" sz="1100">
                          <a:effectLst/>
                        </a:rPr>
                        <a:t>7</a:t>
                      </a:r>
                      <a:endParaRPr lang="es-CO" sz="1100">
                        <a:effectLst/>
                        <a:latin typeface="Calibri"/>
                        <a:ea typeface="Calibri"/>
                        <a:cs typeface="Times New Roman"/>
                      </a:endParaRPr>
                    </a:p>
                  </a:txBody>
                  <a:tcPr marL="68580" marR="68580" marT="0" marB="0"/>
                </a:tc>
                <a:tc>
                  <a:txBody>
                    <a:bodyPr/>
                    <a:lstStyle/>
                    <a:p>
                      <a:pPr algn="ctr">
                        <a:lnSpc>
                          <a:spcPct val="107000"/>
                        </a:lnSpc>
                        <a:spcAft>
                          <a:spcPts val="0"/>
                        </a:spcAft>
                      </a:pPr>
                      <a:r>
                        <a:rPr lang="es-CO" sz="1100">
                          <a:effectLst/>
                        </a:rPr>
                        <a:t> </a:t>
                      </a:r>
                      <a:endParaRPr lang="es-CO" sz="1100">
                        <a:effectLst/>
                        <a:latin typeface="Calibri"/>
                        <a:ea typeface="Calibri"/>
                        <a:cs typeface="Times New Roman"/>
                      </a:endParaRPr>
                    </a:p>
                  </a:txBody>
                  <a:tcPr marL="68580" marR="68580" marT="0" marB="0"/>
                </a:tc>
              </a:tr>
              <a:tr h="0">
                <a:tc>
                  <a:txBody>
                    <a:bodyPr/>
                    <a:lstStyle/>
                    <a:p>
                      <a:pPr algn="ctr">
                        <a:lnSpc>
                          <a:spcPct val="107000"/>
                        </a:lnSpc>
                        <a:spcAft>
                          <a:spcPts val="0"/>
                        </a:spcAft>
                      </a:pPr>
                      <a:r>
                        <a:rPr lang="es-CO" sz="1000">
                          <a:effectLst/>
                        </a:rPr>
                        <a:t>TOTAL</a:t>
                      </a:r>
                      <a:endParaRPr lang="es-CO" sz="1100">
                        <a:effectLst/>
                        <a:latin typeface="Calibri"/>
                        <a:ea typeface="Calibri"/>
                        <a:cs typeface="Times New Roman"/>
                      </a:endParaRPr>
                    </a:p>
                  </a:txBody>
                  <a:tcPr marL="68580" marR="68580" marT="0" marB="0" anchor="ctr"/>
                </a:tc>
                <a:tc>
                  <a:txBody>
                    <a:bodyPr/>
                    <a:lstStyle/>
                    <a:p>
                      <a:pPr algn="ctr">
                        <a:lnSpc>
                          <a:spcPct val="107000"/>
                        </a:lnSpc>
                        <a:spcAft>
                          <a:spcPts val="0"/>
                        </a:spcAft>
                      </a:pPr>
                      <a:r>
                        <a:rPr lang="es-CO" sz="1100">
                          <a:effectLst/>
                        </a:rPr>
                        <a:t>65</a:t>
                      </a:r>
                      <a:endParaRPr lang="es-CO" sz="1100">
                        <a:effectLst/>
                        <a:latin typeface="Calibri"/>
                        <a:ea typeface="Calibri"/>
                        <a:cs typeface="Times New Roman"/>
                      </a:endParaRPr>
                    </a:p>
                  </a:txBody>
                  <a:tcPr marL="68580" marR="68580" marT="0" marB="0"/>
                </a:tc>
                <a:tc>
                  <a:txBody>
                    <a:bodyPr/>
                    <a:lstStyle/>
                    <a:p>
                      <a:pPr algn="ctr">
                        <a:lnSpc>
                          <a:spcPct val="107000"/>
                        </a:lnSpc>
                        <a:spcAft>
                          <a:spcPts val="0"/>
                        </a:spcAft>
                      </a:pPr>
                      <a:r>
                        <a:rPr lang="es-CO" sz="1100" dirty="0">
                          <a:effectLst/>
                        </a:rPr>
                        <a:t>20</a:t>
                      </a:r>
                      <a:endParaRPr lang="es-CO" sz="1100" dirty="0">
                        <a:effectLst/>
                        <a:latin typeface="Calibri"/>
                        <a:ea typeface="Calibri"/>
                        <a:cs typeface="Times New Roman"/>
                      </a:endParaRPr>
                    </a:p>
                  </a:txBody>
                  <a:tcPr marL="68580" marR="68580" marT="0" marB="0"/>
                </a:tc>
              </a:tr>
            </a:tbl>
          </a:graphicData>
        </a:graphic>
      </p:graphicFrame>
      <p:pic>
        <p:nvPicPr>
          <p:cNvPr id="19"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7898" y="1010274"/>
            <a:ext cx="3099705" cy="2322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693836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ítulo 3"/>
          <p:cNvSpPr txBox="1">
            <a:spLocks/>
          </p:cNvSpPr>
          <p:nvPr/>
        </p:nvSpPr>
        <p:spPr>
          <a:xfrm>
            <a:off x="990802" y="704550"/>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36" name="5 Marcador de contenido"/>
          <p:cNvSpPr txBox="1">
            <a:spLocks/>
          </p:cNvSpPr>
          <p:nvPr/>
        </p:nvSpPr>
        <p:spPr>
          <a:xfrm>
            <a:off x="464896" y="630542"/>
            <a:ext cx="8229600" cy="450594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9728" indent="0">
              <a:buFont typeface="Arial" panose="020B0604020202020204" pitchFamily="34" charset="0"/>
              <a:buNone/>
            </a:pPr>
            <a:endParaRPr lang="es-CO" smtClean="0">
              <a:latin typeface="Arial Narrow" pitchFamily="34" charset="0"/>
            </a:endParaRPr>
          </a:p>
          <a:p>
            <a:pPr>
              <a:buFont typeface="Wingdings" pitchFamily="2" charset="2"/>
              <a:buChar char="ü"/>
            </a:pPr>
            <a:endParaRPr lang="es-CO" smtClean="0">
              <a:latin typeface="Arial Narrow" pitchFamily="34" charset="0"/>
            </a:endParaRPr>
          </a:p>
          <a:p>
            <a:pPr>
              <a:buFont typeface="Wingdings" pitchFamily="2" charset="2"/>
              <a:buChar char="ü"/>
            </a:pPr>
            <a:endParaRPr lang="es-CO" smtClean="0">
              <a:solidFill>
                <a:srgbClr val="FF0000"/>
              </a:solidFill>
              <a:latin typeface="Arial Narrow" pitchFamily="34" charset="0"/>
            </a:endParaRPr>
          </a:p>
          <a:p>
            <a:pPr>
              <a:buFont typeface="Wingdings" pitchFamily="2" charset="2"/>
              <a:buChar char="ü"/>
            </a:pPr>
            <a:endParaRPr lang="es-CO" smtClean="0">
              <a:solidFill>
                <a:srgbClr val="FF0000"/>
              </a:solidFill>
              <a:latin typeface="Arial Narrow" pitchFamily="34" charset="0"/>
            </a:endParaRPr>
          </a:p>
          <a:p>
            <a:pPr>
              <a:buFont typeface="Wingdings" pitchFamily="2" charset="2"/>
              <a:buChar char="ü"/>
            </a:pPr>
            <a:endParaRPr lang="es-CO" dirty="0" smtClean="0">
              <a:latin typeface="Arial Narrow" pitchFamily="34" charset="0"/>
            </a:endParaRPr>
          </a:p>
        </p:txBody>
      </p:sp>
      <p:sp>
        <p:nvSpPr>
          <p:cNvPr id="12" name="14 Rectángulo redondeado"/>
          <p:cNvSpPr/>
          <p:nvPr/>
        </p:nvSpPr>
        <p:spPr>
          <a:xfrm>
            <a:off x="1151902" y="213755"/>
            <a:ext cx="7985723" cy="437243"/>
          </a:xfrm>
          <a:prstGeom prst="roundRect">
            <a:avLst/>
          </a:prstGeom>
          <a:solidFill>
            <a:srgbClr val="C00000"/>
          </a:solidFill>
          <a:ln>
            <a:solidFill>
              <a:srgbClr val="C00000"/>
            </a:solidFill>
          </a:ln>
        </p:spPr>
        <p:style>
          <a:lnRef idx="1">
            <a:schemeClr val="accent6"/>
          </a:lnRef>
          <a:fillRef idx="2">
            <a:schemeClr val="accent6"/>
          </a:fillRef>
          <a:effectRef idx="1">
            <a:schemeClr val="accent6"/>
          </a:effectRef>
          <a:fontRef idx="minor">
            <a:schemeClr val="dk1"/>
          </a:fontRef>
        </p:style>
        <p:txBody>
          <a:bodyPr anchor="ctr"/>
          <a:lstStyle/>
          <a:p>
            <a:pPr algn="r"/>
            <a:r>
              <a:rPr lang="es-CO" sz="1600" b="1" dirty="0" smtClean="0">
                <a:solidFill>
                  <a:schemeClr val="bg1">
                    <a:lumMod val="95000"/>
                  </a:schemeClr>
                </a:solidFill>
                <a:latin typeface="Arial" panose="020B0604020202020204" pitchFamily="34" charset="0"/>
                <a:cs typeface="Arial" panose="020B0604020202020204" pitchFamily="34" charset="0"/>
              </a:rPr>
              <a:t>UNIDADES MINERAS CON MEJORAMIENTO A LA PRODUCTIVIDAD Y LA COMPETITIVIDAD DE LA MINERÍA</a:t>
            </a:r>
            <a:endParaRPr lang="es-CO" sz="1600" b="1" dirty="0">
              <a:solidFill>
                <a:schemeClr val="bg1">
                  <a:lumMod val="95000"/>
                </a:schemeClr>
              </a:solidFill>
              <a:latin typeface="Arial" panose="020B0604020202020204" pitchFamily="34" charset="0"/>
              <a:cs typeface="Arial" panose="020B0604020202020204" pitchFamily="34" charset="0"/>
            </a:endParaRPr>
          </a:p>
        </p:txBody>
      </p:sp>
      <p:sp>
        <p:nvSpPr>
          <p:cNvPr id="8" name="7 CuadroTexto"/>
          <p:cNvSpPr txBox="1"/>
          <p:nvPr/>
        </p:nvSpPr>
        <p:spPr>
          <a:xfrm>
            <a:off x="2197861" y="661884"/>
            <a:ext cx="6902018" cy="400110"/>
          </a:xfrm>
          <a:prstGeom prst="rect">
            <a:avLst/>
          </a:prstGeom>
          <a:noFill/>
        </p:spPr>
        <p:txBody>
          <a:bodyPr wrap="none" rtlCol="0">
            <a:spAutoFit/>
          </a:bodyPr>
          <a:lstStyle/>
          <a:p>
            <a:r>
              <a:rPr lang="es-CO" sz="2000" dirty="0" smtClean="0">
                <a:solidFill>
                  <a:srgbClr val="C00000"/>
                </a:solidFill>
              </a:rPr>
              <a:t>FORTALECIMIENTO A LOS JOYEROS Y ARTESANOS DE ANTIOQUIA</a:t>
            </a:r>
            <a:endParaRPr lang="es-CO" sz="2000" dirty="0">
              <a:solidFill>
                <a:srgbClr val="C00000"/>
              </a:solidFill>
            </a:endParaRPr>
          </a:p>
        </p:txBody>
      </p:sp>
      <p:sp>
        <p:nvSpPr>
          <p:cNvPr id="15" name="14 Redondear rectángulo de esquina diagonal"/>
          <p:cNvSpPr/>
          <p:nvPr/>
        </p:nvSpPr>
        <p:spPr>
          <a:xfrm>
            <a:off x="4975038" y="1526149"/>
            <a:ext cx="3816424" cy="3744416"/>
          </a:xfrm>
          <a:prstGeom prst="round2Diag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6" name="15 CuadroTexto"/>
          <p:cNvSpPr txBox="1"/>
          <p:nvPr/>
        </p:nvSpPr>
        <p:spPr>
          <a:xfrm>
            <a:off x="5071962" y="1628642"/>
            <a:ext cx="3622576" cy="3539430"/>
          </a:xfrm>
          <a:prstGeom prst="rect">
            <a:avLst/>
          </a:prstGeom>
          <a:noFill/>
        </p:spPr>
        <p:txBody>
          <a:bodyPr wrap="square" rtlCol="0">
            <a:spAutoFit/>
          </a:bodyPr>
          <a:lstStyle/>
          <a:p>
            <a:pPr algn="just"/>
            <a:r>
              <a:rPr lang="es-CO" sz="1600" b="1" i="1" dirty="0" smtClean="0">
                <a:latin typeface="Arial" pitchFamily="34" charset="0"/>
                <a:cs typeface="Arial" pitchFamily="34" charset="0"/>
              </a:rPr>
              <a:t>Valor del Convenio: </a:t>
            </a:r>
            <a:r>
              <a:rPr lang="es-CO" sz="1600" b="1" i="1" dirty="0">
                <a:latin typeface="Arial" pitchFamily="34" charset="0"/>
                <a:cs typeface="Arial" pitchFamily="34" charset="0"/>
              </a:rPr>
              <a:t>$</a:t>
            </a:r>
            <a:r>
              <a:rPr lang="es-CO" sz="1600" b="1" i="1" dirty="0" smtClean="0">
                <a:latin typeface="Arial" pitchFamily="34" charset="0"/>
                <a:cs typeface="Arial" pitchFamily="34" charset="0"/>
              </a:rPr>
              <a:t>321.967.232</a:t>
            </a:r>
          </a:p>
          <a:p>
            <a:pPr algn="just"/>
            <a:r>
              <a:rPr lang="es-CO" sz="1600" i="1" dirty="0" smtClean="0">
                <a:latin typeface="Arial" pitchFamily="34" charset="0"/>
                <a:cs typeface="Arial" pitchFamily="34" charset="0"/>
              </a:rPr>
              <a:t>$100.000.000, aportados por la Secretaría.</a:t>
            </a:r>
            <a:endParaRPr lang="es-CO" sz="1600" i="1" dirty="0">
              <a:latin typeface="Arial" pitchFamily="34" charset="0"/>
              <a:cs typeface="Arial" pitchFamily="34" charset="0"/>
            </a:endParaRPr>
          </a:p>
          <a:p>
            <a:pPr algn="just"/>
            <a:endParaRPr lang="es-CO" sz="1600" b="1" i="1" dirty="0">
              <a:latin typeface="Arial" pitchFamily="34" charset="0"/>
              <a:cs typeface="Arial" pitchFamily="34" charset="0"/>
            </a:endParaRPr>
          </a:p>
          <a:p>
            <a:pPr algn="just"/>
            <a:r>
              <a:rPr lang="es-CO" sz="1600" dirty="0" smtClean="0">
                <a:latin typeface="Arial" pitchFamily="34" charset="0"/>
                <a:cs typeface="Arial" pitchFamily="34" charset="0"/>
              </a:rPr>
              <a:t>Apoyo a las corporaciones </a:t>
            </a:r>
            <a:r>
              <a:rPr lang="es-CO" sz="1600" dirty="0">
                <a:latin typeface="Arial" pitchFamily="34" charset="0"/>
                <a:cs typeface="Arial" pitchFamily="34" charset="0"/>
              </a:rPr>
              <a:t>j</a:t>
            </a:r>
            <a:r>
              <a:rPr lang="es-CO" sz="1600" dirty="0" smtClean="0">
                <a:latin typeface="Arial" pitchFamily="34" charset="0"/>
                <a:cs typeface="Arial" pitchFamily="34" charset="0"/>
              </a:rPr>
              <a:t>oyeras de las subregiones del Nordeste, Bajo </a:t>
            </a:r>
            <a:r>
              <a:rPr lang="es-CO" sz="1600" dirty="0">
                <a:latin typeface="Arial" pitchFamily="34" charset="0"/>
                <a:cs typeface="Arial" pitchFamily="34" charset="0"/>
              </a:rPr>
              <a:t>C</a:t>
            </a:r>
            <a:r>
              <a:rPr lang="es-CO" sz="1600" dirty="0" smtClean="0">
                <a:latin typeface="Arial" pitchFamily="34" charset="0"/>
                <a:cs typeface="Arial" pitchFamily="34" charset="0"/>
              </a:rPr>
              <a:t>auca, Suroeste, Occidente y Urabá:</a:t>
            </a:r>
          </a:p>
          <a:p>
            <a:pPr algn="just"/>
            <a:endParaRPr lang="es-CO" sz="1600" dirty="0" smtClean="0">
              <a:latin typeface="Arial" pitchFamily="34" charset="0"/>
              <a:cs typeface="Arial" pitchFamily="34" charset="0"/>
            </a:endParaRPr>
          </a:p>
          <a:p>
            <a:pPr marL="342900" indent="-342900" algn="just">
              <a:buAutoNum type="arabicParenR"/>
            </a:pPr>
            <a:r>
              <a:rPr lang="es-CO" sz="1600" dirty="0" smtClean="0">
                <a:latin typeface="Arial" pitchFamily="34" charset="0"/>
                <a:cs typeface="Arial" pitchFamily="34" charset="0"/>
              </a:rPr>
              <a:t>Santa fe de Antioquia (16)</a:t>
            </a:r>
          </a:p>
          <a:p>
            <a:pPr marL="342900" indent="-342900" algn="just">
              <a:buAutoNum type="arabicParenR"/>
            </a:pPr>
            <a:r>
              <a:rPr lang="es-CO" sz="1600" dirty="0" smtClean="0">
                <a:latin typeface="Arial" pitchFamily="34" charset="0"/>
                <a:cs typeface="Arial" pitchFamily="34" charset="0"/>
              </a:rPr>
              <a:t>Apartadó (3)</a:t>
            </a:r>
          </a:p>
          <a:p>
            <a:pPr marL="342900" indent="-342900" algn="just">
              <a:buAutoNum type="arabicParenR"/>
            </a:pPr>
            <a:r>
              <a:rPr lang="es-CO" sz="1600" dirty="0" smtClean="0">
                <a:latin typeface="Arial" pitchFamily="34" charset="0"/>
                <a:cs typeface="Arial" pitchFamily="34" charset="0"/>
              </a:rPr>
              <a:t>Cáceres (3)</a:t>
            </a:r>
            <a:endParaRPr lang="es-CO" sz="1600" dirty="0">
              <a:latin typeface="Arial" pitchFamily="34" charset="0"/>
              <a:cs typeface="Arial" pitchFamily="34" charset="0"/>
            </a:endParaRPr>
          </a:p>
          <a:p>
            <a:pPr marL="342900" indent="-342900" algn="just">
              <a:buAutoNum type="arabicParenR"/>
            </a:pPr>
            <a:r>
              <a:rPr lang="es-CO" sz="1600" dirty="0" smtClean="0">
                <a:latin typeface="Arial" pitchFamily="34" charset="0"/>
                <a:cs typeface="Arial" pitchFamily="34" charset="0"/>
              </a:rPr>
              <a:t>Jardín (2)</a:t>
            </a:r>
          </a:p>
          <a:p>
            <a:pPr algn="just"/>
            <a:endParaRPr lang="es-CO" sz="1600" dirty="0">
              <a:latin typeface="Arial" pitchFamily="34" charset="0"/>
              <a:cs typeface="Arial" pitchFamily="34" charset="0"/>
            </a:endParaRPr>
          </a:p>
          <a:p>
            <a:pPr algn="just"/>
            <a:r>
              <a:rPr lang="es-CO" sz="1600" dirty="0" smtClean="0">
                <a:latin typeface="Arial" pitchFamily="34" charset="0"/>
                <a:cs typeface="Arial" pitchFamily="34" charset="0"/>
              </a:rPr>
              <a:t>Avance: 100%,  en liquidación.</a:t>
            </a:r>
          </a:p>
        </p:txBody>
      </p:sp>
      <p:pic>
        <p:nvPicPr>
          <p:cNvPr id="17" name="Picture 3" descr="F:\JOYERIAS FOTOGRAFÍAS\Imagen 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025" y="1416414"/>
            <a:ext cx="2687931" cy="20465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8" name="Picture 5" descr="F:\JOYERIAS FOTOGRAFÍAS\Imagen 1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0914" y="2488359"/>
            <a:ext cx="2198782" cy="257999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0" name="19 CuadroTexto"/>
          <p:cNvSpPr txBox="1"/>
          <p:nvPr/>
        </p:nvSpPr>
        <p:spPr>
          <a:xfrm>
            <a:off x="705275" y="5068354"/>
            <a:ext cx="3679212" cy="246221"/>
          </a:xfrm>
          <a:prstGeom prst="rect">
            <a:avLst/>
          </a:prstGeom>
          <a:noFill/>
        </p:spPr>
        <p:txBody>
          <a:bodyPr wrap="none" rtlCol="0">
            <a:spAutoFit/>
          </a:bodyPr>
          <a:lstStyle/>
          <a:p>
            <a:r>
              <a:rPr lang="es-CO" sz="1000" i="1" dirty="0" smtClean="0">
                <a:latin typeface="Arial" pitchFamily="34" charset="0"/>
                <a:cs typeface="Arial" pitchFamily="34" charset="0"/>
              </a:rPr>
              <a:t>Talleres, diseños y joyas elaboradas en el marco del proyecto.</a:t>
            </a:r>
            <a:endParaRPr lang="es-CO" sz="1000" i="1" dirty="0">
              <a:latin typeface="Arial" pitchFamily="34" charset="0"/>
              <a:cs typeface="Arial" pitchFamily="34" charset="0"/>
            </a:endParaRPr>
          </a:p>
        </p:txBody>
      </p:sp>
    </p:spTree>
    <p:extLst>
      <p:ext uri="{BB962C8B-B14F-4D97-AF65-F5344CB8AC3E}">
        <p14:creationId xmlns:p14="http://schemas.microsoft.com/office/powerpoint/2010/main" val="273187085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ítulo 3"/>
          <p:cNvSpPr txBox="1">
            <a:spLocks/>
          </p:cNvSpPr>
          <p:nvPr/>
        </p:nvSpPr>
        <p:spPr>
          <a:xfrm>
            <a:off x="990802" y="704550"/>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36" name="5 Marcador de contenido"/>
          <p:cNvSpPr txBox="1">
            <a:spLocks/>
          </p:cNvSpPr>
          <p:nvPr/>
        </p:nvSpPr>
        <p:spPr>
          <a:xfrm>
            <a:off x="464896" y="630542"/>
            <a:ext cx="8229600" cy="450594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9728" indent="0">
              <a:buFont typeface="Arial" panose="020B0604020202020204" pitchFamily="34" charset="0"/>
              <a:buNone/>
            </a:pPr>
            <a:endParaRPr lang="es-CO" smtClean="0">
              <a:latin typeface="Arial Narrow" pitchFamily="34" charset="0"/>
            </a:endParaRPr>
          </a:p>
          <a:p>
            <a:pPr>
              <a:buFont typeface="Wingdings" pitchFamily="2" charset="2"/>
              <a:buChar char="ü"/>
            </a:pPr>
            <a:endParaRPr lang="es-CO" smtClean="0">
              <a:latin typeface="Arial Narrow" pitchFamily="34" charset="0"/>
            </a:endParaRPr>
          </a:p>
          <a:p>
            <a:pPr>
              <a:buFont typeface="Wingdings" pitchFamily="2" charset="2"/>
              <a:buChar char="ü"/>
            </a:pPr>
            <a:endParaRPr lang="es-CO" smtClean="0">
              <a:solidFill>
                <a:srgbClr val="FF0000"/>
              </a:solidFill>
              <a:latin typeface="Arial Narrow" pitchFamily="34" charset="0"/>
            </a:endParaRPr>
          </a:p>
          <a:p>
            <a:pPr>
              <a:buFont typeface="Wingdings" pitchFamily="2" charset="2"/>
              <a:buChar char="ü"/>
            </a:pPr>
            <a:endParaRPr lang="es-CO" smtClean="0">
              <a:solidFill>
                <a:srgbClr val="FF0000"/>
              </a:solidFill>
              <a:latin typeface="Arial Narrow" pitchFamily="34" charset="0"/>
            </a:endParaRPr>
          </a:p>
          <a:p>
            <a:pPr>
              <a:buFont typeface="Wingdings" pitchFamily="2" charset="2"/>
              <a:buChar char="ü"/>
            </a:pPr>
            <a:endParaRPr lang="es-CO" dirty="0" smtClean="0">
              <a:latin typeface="Arial Narrow" pitchFamily="34" charset="0"/>
            </a:endParaRPr>
          </a:p>
        </p:txBody>
      </p:sp>
      <p:sp>
        <p:nvSpPr>
          <p:cNvPr id="12" name="14 Rectángulo redondeado"/>
          <p:cNvSpPr/>
          <p:nvPr/>
        </p:nvSpPr>
        <p:spPr>
          <a:xfrm>
            <a:off x="1151902" y="213755"/>
            <a:ext cx="7985723" cy="437243"/>
          </a:xfrm>
          <a:prstGeom prst="roundRect">
            <a:avLst/>
          </a:prstGeom>
          <a:solidFill>
            <a:srgbClr val="C00000"/>
          </a:solidFill>
          <a:ln>
            <a:solidFill>
              <a:srgbClr val="C00000"/>
            </a:solidFill>
          </a:ln>
        </p:spPr>
        <p:style>
          <a:lnRef idx="1">
            <a:schemeClr val="accent6"/>
          </a:lnRef>
          <a:fillRef idx="2">
            <a:schemeClr val="accent6"/>
          </a:fillRef>
          <a:effectRef idx="1">
            <a:schemeClr val="accent6"/>
          </a:effectRef>
          <a:fontRef idx="minor">
            <a:schemeClr val="dk1"/>
          </a:fontRef>
        </p:style>
        <p:txBody>
          <a:bodyPr anchor="ctr"/>
          <a:lstStyle/>
          <a:p>
            <a:pPr algn="r"/>
            <a:r>
              <a:rPr lang="es-CO" sz="1600" b="1" dirty="0" smtClean="0">
                <a:solidFill>
                  <a:schemeClr val="bg1">
                    <a:lumMod val="95000"/>
                  </a:schemeClr>
                </a:solidFill>
                <a:latin typeface="Arial" panose="020B0604020202020204" pitchFamily="34" charset="0"/>
                <a:cs typeface="Arial" panose="020B0604020202020204" pitchFamily="34" charset="0"/>
              </a:rPr>
              <a:t>UNIDADES MINERAS CON MEJORAMIENTO A LA PRODUCTIVIDAD Y LA COMPETITIVIDAD DE LA MINERÍA</a:t>
            </a:r>
            <a:endParaRPr lang="es-CO" sz="1600" b="1" dirty="0">
              <a:solidFill>
                <a:schemeClr val="bg1">
                  <a:lumMod val="95000"/>
                </a:schemeClr>
              </a:solidFill>
              <a:latin typeface="Arial" panose="020B0604020202020204" pitchFamily="34" charset="0"/>
              <a:cs typeface="Arial" panose="020B0604020202020204" pitchFamily="34" charset="0"/>
            </a:endParaRPr>
          </a:p>
        </p:txBody>
      </p:sp>
      <p:sp>
        <p:nvSpPr>
          <p:cNvPr id="8" name="7 CuadroTexto"/>
          <p:cNvSpPr txBox="1"/>
          <p:nvPr/>
        </p:nvSpPr>
        <p:spPr>
          <a:xfrm>
            <a:off x="5189065" y="661884"/>
            <a:ext cx="3914213" cy="400110"/>
          </a:xfrm>
          <a:prstGeom prst="rect">
            <a:avLst/>
          </a:prstGeom>
          <a:noFill/>
        </p:spPr>
        <p:txBody>
          <a:bodyPr wrap="none" rtlCol="0">
            <a:spAutoFit/>
          </a:bodyPr>
          <a:lstStyle/>
          <a:p>
            <a:pPr algn="r"/>
            <a:r>
              <a:rPr lang="es-CO" sz="2000" dirty="0" smtClean="0">
                <a:solidFill>
                  <a:srgbClr val="C00000"/>
                </a:solidFill>
              </a:rPr>
              <a:t>ENCADENAMIENTOS PRODUCTIVOS</a:t>
            </a:r>
            <a:endParaRPr lang="es-CO" sz="2000" dirty="0">
              <a:solidFill>
                <a:srgbClr val="C00000"/>
              </a:solidFill>
            </a:endParaRPr>
          </a:p>
        </p:txBody>
      </p:sp>
      <p:sp>
        <p:nvSpPr>
          <p:cNvPr id="11" name="10 Rectángulo"/>
          <p:cNvSpPr/>
          <p:nvPr/>
        </p:nvSpPr>
        <p:spPr>
          <a:xfrm>
            <a:off x="2677351" y="4222216"/>
            <a:ext cx="2743035" cy="954107"/>
          </a:xfrm>
          <a:prstGeom prst="rect">
            <a:avLst/>
          </a:prstGeom>
        </p:spPr>
        <p:txBody>
          <a:bodyPr wrap="square">
            <a:spAutoFit/>
          </a:bodyPr>
          <a:lstStyle/>
          <a:p>
            <a:pPr algn="just"/>
            <a:r>
              <a:rPr lang="es-CO" sz="1400" b="1" dirty="0" smtClean="0">
                <a:latin typeface="Arial" pitchFamily="34" charset="0"/>
                <a:cs typeface="Arial" pitchFamily="34" charset="0"/>
              </a:rPr>
              <a:t>Foro “</a:t>
            </a:r>
            <a:r>
              <a:rPr lang="es-CO" sz="1400" b="1" dirty="0">
                <a:latin typeface="Arial" pitchFamily="34" charset="0"/>
                <a:cs typeface="Arial" pitchFamily="34" charset="0"/>
              </a:rPr>
              <a:t>Minería y Agricultura: Casos de éxito de encadenamientos productivos</a:t>
            </a:r>
            <a:r>
              <a:rPr lang="es-CO" sz="1000" dirty="0" smtClean="0">
                <a:latin typeface="Arial" pitchFamily="34" charset="0"/>
                <a:cs typeface="Arial" pitchFamily="34" charset="0"/>
              </a:rPr>
              <a:t>”</a:t>
            </a:r>
            <a:endParaRPr lang="es-CO" sz="1000" dirty="0">
              <a:latin typeface="Arial" pitchFamily="34" charset="0"/>
              <a:cs typeface="Arial" pitchFamily="34" charset="0"/>
            </a:endParaRPr>
          </a:p>
        </p:txBody>
      </p:sp>
      <p:pic>
        <p:nvPicPr>
          <p:cNvPr id="13" name="Picture 2" descr="D:\JLOPEZLO\Informes y Proyectos\proyectos 2017\Agrofuturo\Contractual\Registro Fotográfico_Expo AgroFuturo\Foro\IMG_33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307" y="3672901"/>
            <a:ext cx="2676637" cy="200747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4" name="Picture 3" descr="D:\JLOPEZLO\Informes y Proyectos\proyectos 2017\Agrofuturo\Contractual\Registro Fotográfico_Expo AgroFuturo\Visita Guiada\IMG_338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89" y="1269889"/>
            <a:ext cx="2520280" cy="189021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9" name="18 Rectángulo"/>
          <p:cNvSpPr/>
          <p:nvPr/>
        </p:nvSpPr>
        <p:spPr>
          <a:xfrm>
            <a:off x="2403515" y="1916799"/>
            <a:ext cx="2826420" cy="523220"/>
          </a:xfrm>
          <a:prstGeom prst="rect">
            <a:avLst/>
          </a:prstGeom>
        </p:spPr>
        <p:txBody>
          <a:bodyPr wrap="square">
            <a:spAutoFit/>
          </a:bodyPr>
          <a:lstStyle/>
          <a:p>
            <a:pPr algn="ctr"/>
            <a:r>
              <a:rPr lang="es-CO" sz="1400" b="1" dirty="0" smtClean="0">
                <a:latin typeface="Arial" pitchFamily="34" charset="0"/>
                <a:cs typeface="Arial" pitchFamily="34" charset="0"/>
              </a:rPr>
              <a:t>Recorrido con mineros de en</a:t>
            </a:r>
          </a:p>
          <a:p>
            <a:pPr algn="ctr"/>
            <a:r>
              <a:rPr lang="es-CO" sz="1400" b="1" dirty="0" smtClean="0">
                <a:latin typeface="Arial" pitchFamily="34" charset="0"/>
                <a:cs typeface="Arial" pitchFamily="34" charset="0"/>
              </a:rPr>
              <a:t> reconversión económica</a:t>
            </a:r>
            <a:endParaRPr lang="es-CO" sz="1400" b="1" dirty="0">
              <a:latin typeface="Arial" pitchFamily="34" charset="0"/>
              <a:cs typeface="Arial" pitchFamily="34" charset="0"/>
            </a:endParaRPr>
          </a:p>
        </p:txBody>
      </p:sp>
      <p:sp>
        <p:nvSpPr>
          <p:cNvPr id="21" name="20 Redondear rectángulo de esquina diagonal"/>
          <p:cNvSpPr/>
          <p:nvPr/>
        </p:nvSpPr>
        <p:spPr>
          <a:xfrm>
            <a:off x="5418778" y="1368917"/>
            <a:ext cx="3611844" cy="3909557"/>
          </a:xfrm>
          <a:prstGeom prst="round2Diag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2" name="21 CuadroTexto"/>
          <p:cNvSpPr txBox="1"/>
          <p:nvPr/>
        </p:nvSpPr>
        <p:spPr>
          <a:xfrm>
            <a:off x="5514773" y="1588147"/>
            <a:ext cx="3507264" cy="4462760"/>
          </a:xfrm>
          <a:prstGeom prst="rect">
            <a:avLst/>
          </a:prstGeom>
          <a:noFill/>
        </p:spPr>
        <p:txBody>
          <a:bodyPr wrap="square" rtlCol="0">
            <a:spAutoFit/>
          </a:bodyPr>
          <a:lstStyle/>
          <a:p>
            <a:pPr algn="just"/>
            <a:r>
              <a:rPr lang="es-CO" sz="1600" b="1" i="1" dirty="0" smtClean="0">
                <a:latin typeface="Arial" pitchFamily="34" charset="0"/>
                <a:cs typeface="Arial" pitchFamily="34" charset="0"/>
              </a:rPr>
              <a:t>Valor del Contrato: $170.000.000; </a:t>
            </a:r>
            <a:r>
              <a:rPr lang="es-CO" sz="1600" i="1" dirty="0" smtClean="0">
                <a:latin typeface="Arial" pitchFamily="34" charset="0"/>
                <a:cs typeface="Arial" pitchFamily="34" charset="0"/>
              </a:rPr>
              <a:t>$50.000.000 aportados por la Secretaría.</a:t>
            </a:r>
          </a:p>
          <a:p>
            <a:pPr algn="just"/>
            <a:endParaRPr lang="es-CO" sz="1600" dirty="0" smtClean="0">
              <a:latin typeface="Arial" pitchFamily="34" charset="0"/>
              <a:cs typeface="Arial" pitchFamily="34" charset="0"/>
            </a:endParaRPr>
          </a:p>
          <a:p>
            <a:pPr algn="just"/>
            <a:r>
              <a:rPr lang="es-CO" sz="1600" b="1" i="1" dirty="0" smtClean="0">
                <a:latin typeface="Arial" pitchFamily="34" charset="0"/>
                <a:cs typeface="Arial" pitchFamily="34" charset="0"/>
              </a:rPr>
              <a:t>Productos:</a:t>
            </a:r>
          </a:p>
          <a:p>
            <a:pPr algn="just">
              <a:lnSpc>
                <a:spcPct val="115000"/>
              </a:lnSpc>
            </a:pPr>
            <a:r>
              <a:rPr lang="es-CO" sz="1600" dirty="0">
                <a:latin typeface="Arial"/>
                <a:ea typeface="Calibri"/>
                <a:cs typeface="Times New Roman"/>
              </a:rPr>
              <a:t>Hasta 240 mineros, mineros en reconversión económica y productores agropecuarios en áreas de influencia de proyectos mineros o técnicos del sector con transferencia de conocimiento en el encadenamiento productivo del </a:t>
            </a:r>
            <a:r>
              <a:rPr lang="es-CO" sz="1600" dirty="0" smtClean="0">
                <a:latin typeface="Arial"/>
                <a:ea typeface="Calibri"/>
                <a:cs typeface="Times New Roman"/>
              </a:rPr>
              <a:t>sector.</a:t>
            </a:r>
          </a:p>
          <a:p>
            <a:pPr algn="just">
              <a:lnSpc>
                <a:spcPct val="115000"/>
              </a:lnSpc>
            </a:pPr>
            <a:endParaRPr lang="es-CO" sz="1600" dirty="0" smtClean="0">
              <a:latin typeface="Arial"/>
              <a:ea typeface="Calibri"/>
              <a:cs typeface="Times New Roman"/>
            </a:endParaRPr>
          </a:p>
          <a:p>
            <a:pPr algn="just">
              <a:lnSpc>
                <a:spcPct val="115000"/>
              </a:lnSpc>
            </a:pPr>
            <a:r>
              <a:rPr lang="es-CO" sz="1600" dirty="0" smtClean="0">
                <a:latin typeface="Arial"/>
                <a:ea typeface="Calibri"/>
                <a:cs typeface="Times New Roman"/>
              </a:rPr>
              <a:t>Avance: 100%, en liquidación.</a:t>
            </a:r>
            <a:endParaRPr lang="es-CO" sz="1600" dirty="0">
              <a:latin typeface="Arial"/>
              <a:ea typeface="Calibri"/>
              <a:cs typeface="Times New Roman"/>
            </a:endParaRPr>
          </a:p>
          <a:p>
            <a:pPr marL="342900" indent="-342900" algn="just">
              <a:buFont typeface="Wingdings" pitchFamily="2" charset="2"/>
              <a:buChar char="ü"/>
            </a:pPr>
            <a:endParaRPr lang="es-CO" sz="2000" dirty="0">
              <a:latin typeface="Arial" pitchFamily="34" charset="0"/>
              <a:cs typeface="Arial" pitchFamily="34" charset="0"/>
            </a:endParaRPr>
          </a:p>
        </p:txBody>
      </p:sp>
    </p:spTree>
    <p:extLst>
      <p:ext uri="{BB962C8B-B14F-4D97-AF65-F5344CB8AC3E}">
        <p14:creationId xmlns:p14="http://schemas.microsoft.com/office/powerpoint/2010/main" val="54767399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ítulo 3"/>
          <p:cNvSpPr txBox="1">
            <a:spLocks/>
          </p:cNvSpPr>
          <p:nvPr/>
        </p:nvSpPr>
        <p:spPr>
          <a:xfrm>
            <a:off x="990802" y="704550"/>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36" name="5 Marcador de contenido"/>
          <p:cNvSpPr txBox="1">
            <a:spLocks/>
          </p:cNvSpPr>
          <p:nvPr/>
        </p:nvSpPr>
        <p:spPr>
          <a:xfrm>
            <a:off x="464896" y="630542"/>
            <a:ext cx="8229600" cy="450594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9728" indent="0">
              <a:buFont typeface="Arial" panose="020B0604020202020204" pitchFamily="34" charset="0"/>
              <a:buNone/>
            </a:pPr>
            <a:endParaRPr lang="es-CO" smtClean="0">
              <a:latin typeface="Arial Narrow" pitchFamily="34" charset="0"/>
            </a:endParaRPr>
          </a:p>
          <a:p>
            <a:pPr>
              <a:buFont typeface="Wingdings" pitchFamily="2" charset="2"/>
              <a:buChar char="ü"/>
            </a:pPr>
            <a:endParaRPr lang="es-CO" smtClean="0">
              <a:latin typeface="Arial Narrow" pitchFamily="34" charset="0"/>
            </a:endParaRPr>
          </a:p>
          <a:p>
            <a:pPr>
              <a:buFont typeface="Wingdings" pitchFamily="2" charset="2"/>
              <a:buChar char="ü"/>
            </a:pPr>
            <a:endParaRPr lang="es-CO" smtClean="0">
              <a:solidFill>
                <a:srgbClr val="FF0000"/>
              </a:solidFill>
              <a:latin typeface="Arial Narrow" pitchFamily="34" charset="0"/>
            </a:endParaRPr>
          </a:p>
          <a:p>
            <a:pPr>
              <a:buFont typeface="Wingdings" pitchFamily="2" charset="2"/>
              <a:buChar char="ü"/>
            </a:pPr>
            <a:endParaRPr lang="es-CO" smtClean="0">
              <a:solidFill>
                <a:srgbClr val="FF0000"/>
              </a:solidFill>
              <a:latin typeface="Arial Narrow" pitchFamily="34" charset="0"/>
            </a:endParaRPr>
          </a:p>
          <a:p>
            <a:pPr>
              <a:buFont typeface="Wingdings" pitchFamily="2" charset="2"/>
              <a:buChar char="ü"/>
            </a:pPr>
            <a:endParaRPr lang="es-CO" dirty="0" smtClean="0">
              <a:latin typeface="Arial Narrow" pitchFamily="34" charset="0"/>
            </a:endParaRPr>
          </a:p>
        </p:txBody>
      </p:sp>
      <p:sp>
        <p:nvSpPr>
          <p:cNvPr id="12" name="14 Rectángulo redondeado"/>
          <p:cNvSpPr/>
          <p:nvPr/>
        </p:nvSpPr>
        <p:spPr>
          <a:xfrm>
            <a:off x="1151902" y="213755"/>
            <a:ext cx="7985723" cy="437243"/>
          </a:xfrm>
          <a:prstGeom prst="roundRect">
            <a:avLst/>
          </a:prstGeom>
          <a:solidFill>
            <a:srgbClr val="C00000"/>
          </a:solidFill>
          <a:ln>
            <a:solidFill>
              <a:srgbClr val="C00000"/>
            </a:solidFill>
          </a:ln>
        </p:spPr>
        <p:style>
          <a:lnRef idx="1">
            <a:schemeClr val="accent6"/>
          </a:lnRef>
          <a:fillRef idx="2">
            <a:schemeClr val="accent6"/>
          </a:fillRef>
          <a:effectRef idx="1">
            <a:schemeClr val="accent6"/>
          </a:effectRef>
          <a:fontRef idx="minor">
            <a:schemeClr val="dk1"/>
          </a:fontRef>
        </p:style>
        <p:txBody>
          <a:bodyPr anchor="ctr"/>
          <a:lstStyle/>
          <a:p>
            <a:pPr algn="r"/>
            <a:r>
              <a:rPr lang="es-CO" sz="1600" b="1" dirty="0" smtClean="0">
                <a:solidFill>
                  <a:schemeClr val="bg1">
                    <a:lumMod val="95000"/>
                  </a:schemeClr>
                </a:solidFill>
                <a:latin typeface="Arial" panose="020B0604020202020204" pitchFamily="34" charset="0"/>
                <a:cs typeface="Arial" panose="020B0604020202020204" pitchFamily="34" charset="0"/>
              </a:rPr>
              <a:t>UNIDADES MINERAS CON MEJORAMIENTO A LA PRODUCTIVIDAD Y LA COMPETITIVIDAD DE LA MINERÍA</a:t>
            </a:r>
            <a:endParaRPr lang="es-CO" sz="1600" b="1" dirty="0">
              <a:solidFill>
                <a:schemeClr val="bg1">
                  <a:lumMod val="95000"/>
                </a:schemeClr>
              </a:solidFill>
              <a:latin typeface="Arial" panose="020B0604020202020204" pitchFamily="34" charset="0"/>
              <a:cs typeface="Arial" panose="020B0604020202020204" pitchFamily="34" charset="0"/>
            </a:endParaRPr>
          </a:p>
        </p:txBody>
      </p:sp>
      <p:sp>
        <p:nvSpPr>
          <p:cNvPr id="8" name="7 CuadroTexto"/>
          <p:cNvSpPr txBox="1"/>
          <p:nvPr/>
        </p:nvSpPr>
        <p:spPr>
          <a:xfrm>
            <a:off x="1948486" y="661884"/>
            <a:ext cx="7142917" cy="646331"/>
          </a:xfrm>
          <a:prstGeom prst="rect">
            <a:avLst/>
          </a:prstGeom>
          <a:noFill/>
        </p:spPr>
        <p:txBody>
          <a:bodyPr wrap="none" rtlCol="0">
            <a:spAutoFit/>
          </a:bodyPr>
          <a:lstStyle/>
          <a:p>
            <a:pPr algn="r"/>
            <a:r>
              <a:rPr lang="es-CO" dirty="0" smtClean="0">
                <a:solidFill>
                  <a:srgbClr val="C00000"/>
                </a:solidFill>
              </a:rPr>
              <a:t>MEJORAMIENTO DE LAS CONDICIONES DE SEGURIDAD Y PRODUCTIVIDAD,</a:t>
            </a:r>
          </a:p>
          <a:p>
            <a:pPr algn="r"/>
            <a:r>
              <a:rPr lang="es-CO" dirty="0" smtClean="0">
                <a:solidFill>
                  <a:srgbClr val="C00000"/>
                </a:solidFill>
              </a:rPr>
              <a:t>CUENCA DE LA SINIFANÁ</a:t>
            </a:r>
            <a:endParaRPr lang="es-CO" dirty="0">
              <a:solidFill>
                <a:srgbClr val="C00000"/>
              </a:solidFill>
            </a:endParaRPr>
          </a:p>
        </p:txBody>
      </p:sp>
      <p:sp>
        <p:nvSpPr>
          <p:cNvPr id="15" name="14 Redondear rectángulo de esquina diagonal"/>
          <p:cNvSpPr/>
          <p:nvPr/>
        </p:nvSpPr>
        <p:spPr>
          <a:xfrm>
            <a:off x="4783522" y="1589314"/>
            <a:ext cx="3888432" cy="3888432"/>
          </a:xfrm>
          <a:prstGeom prst="round2Diag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6" name="15 CuadroTexto"/>
          <p:cNvSpPr txBox="1"/>
          <p:nvPr/>
        </p:nvSpPr>
        <p:spPr>
          <a:xfrm>
            <a:off x="4924434" y="1661322"/>
            <a:ext cx="3606608" cy="3785652"/>
          </a:xfrm>
          <a:prstGeom prst="rect">
            <a:avLst/>
          </a:prstGeom>
          <a:noFill/>
        </p:spPr>
        <p:txBody>
          <a:bodyPr wrap="square" rtlCol="0">
            <a:spAutoFit/>
          </a:bodyPr>
          <a:lstStyle/>
          <a:p>
            <a:pPr algn="ctr"/>
            <a:r>
              <a:rPr lang="es-CO" sz="1500" b="1" i="1" dirty="0" smtClean="0">
                <a:latin typeface="Arial" pitchFamily="34" charset="0"/>
                <a:cs typeface="Arial" pitchFamily="34" charset="0"/>
              </a:rPr>
              <a:t>Valor del Contrato: $743.068.827</a:t>
            </a:r>
          </a:p>
          <a:p>
            <a:pPr marL="342900" indent="-342900" algn="just">
              <a:buFont typeface="Wingdings" pitchFamily="2" charset="2"/>
              <a:buChar char="ü"/>
            </a:pPr>
            <a:r>
              <a:rPr lang="es-CO" sz="1500" dirty="0" smtClean="0">
                <a:latin typeface="Arial" pitchFamily="34" charset="0"/>
                <a:cs typeface="Arial" pitchFamily="34" charset="0"/>
              </a:rPr>
              <a:t>Secretaría de Minas: $689.068.827</a:t>
            </a:r>
          </a:p>
          <a:p>
            <a:pPr marL="342900" indent="-342900" algn="just">
              <a:buFont typeface="Wingdings" pitchFamily="2" charset="2"/>
              <a:buChar char="ü"/>
            </a:pPr>
            <a:r>
              <a:rPr lang="es-CO" sz="1500" dirty="0" smtClean="0">
                <a:latin typeface="Arial" pitchFamily="34" charset="0"/>
                <a:cs typeface="Arial" pitchFamily="34" charset="0"/>
              </a:rPr>
              <a:t>SENA: $54.000.000</a:t>
            </a:r>
          </a:p>
          <a:p>
            <a:pPr algn="just"/>
            <a:endParaRPr lang="es-CO" sz="1500" dirty="0">
              <a:latin typeface="Arial" pitchFamily="34" charset="0"/>
              <a:cs typeface="Arial" pitchFamily="34" charset="0"/>
            </a:endParaRPr>
          </a:p>
          <a:p>
            <a:pPr algn="just"/>
            <a:r>
              <a:rPr lang="es-CO" sz="1500" dirty="0" smtClean="0">
                <a:latin typeface="Arial" pitchFamily="34" charset="0"/>
                <a:cs typeface="Arial" pitchFamily="34" charset="0"/>
              </a:rPr>
              <a:t>Los aportes son hechos en especie por cada entidad.</a:t>
            </a:r>
          </a:p>
          <a:p>
            <a:pPr algn="just"/>
            <a:endParaRPr lang="es-CO" sz="1500" dirty="0" smtClean="0">
              <a:latin typeface="Arial" pitchFamily="34" charset="0"/>
              <a:cs typeface="Arial" pitchFamily="34" charset="0"/>
            </a:endParaRPr>
          </a:p>
          <a:p>
            <a:pPr algn="just"/>
            <a:r>
              <a:rPr lang="es-CO" sz="1500" b="1" i="1" dirty="0" smtClean="0">
                <a:latin typeface="Arial" pitchFamily="34" charset="0"/>
                <a:cs typeface="Arial" pitchFamily="34" charset="0"/>
              </a:rPr>
              <a:t>Resultados esperados:</a:t>
            </a:r>
          </a:p>
          <a:p>
            <a:pPr algn="just"/>
            <a:r>
              <a:rPr lang="es-CO" sz="1500" dirty="0" smtClean="0">
                <a:latin typeface="Arial" pitchFamily="34" charset="0"/>
                <a:cs typeface="Arial" pitchFamily="34" charset="0"/>
              </a:rPr>
              <a:t>Asistencia técnica orientada al fortalecimiento de 5 unidades mineras carboníferas en los municipios de Angelópolis</a:t>
            </a:r>
            <a:r>
              <a:rPr lang="es-CO" sz="1500" dirty="0">
                <a:latin typeface="Arial" pitchFamily="34" charset="0"/>
                <a:cs typeface="Arial" pitchFamily="34" charset="0"/>
              </a:rPr>
              <a:t>, </a:t>
            </a:r>
            <a:r>
              <a:rPr lang="es-CO" sz="1500" dirty="0" smtClean="0">
                <a:latin typeface="Arial" pitchFamily="34" charset="0"/>
                <a:cs typeface="Arial" pitchFamily="34" charset="0"/>
              </a:rPr>
              <a:t>Amagá, </a:t>
            </a:r>
            <a:r>
              <a:rPr lang="es-CO" sz="1500" dirty="0">
                <a:latin typeface="Arial" pitchFamily="34" charset="0"/>
                <a:cs typeface="Arial" pitchFamily="34" charset="0"/>
              </a:rPr>
              <a:t>Titiribí, Venecia y </a:t>
            </a:r>
            <a:r>
              <a:rPr lang="es-CO" sz="1500" dirty="0" smtClean="0">
                <a:latin typeface="Arial" pitchFamily="34" charset="0"/>
                <a:cs typeface="Arial" pitchFamily="34" charset="0"/>
              </a:rPr>
              <a:t>Fredonia</a:t>
            </a:r>
          </a:p>
          <a:p>
            <a:pPr algn="just"/>
            <a:endParaRPr lang="es-CO" sz="1500" dirty="0" smtClean="0">
              <a:latin typeface="Arial" pitchFamily="34" charset="0"/>
              <a:cs typeface="Arial" pitchFamily="34" charset="0"/>
            </a:endParaRPr>
          </a:p>
          <a:p>
            <a:pPr algn="just"/>
            <a:r>
              <a:rPr lang="es-CO" sz="1500" dirty="0" smtClean="0">
                <a:latin typeface="Arial" pitchFamily="34" charset="0"/>
                <a:cs typeface="Arial" pitchFamily="34" charset="0"/>
              </a:rPr>
              <a:t>Ejecución física al 100%</a:t>
            </a:r>
          </a:p>
          <a:p>
            <a:pPr algn="just"/>
            <a:r>
              <a:rPr lang="es-CO" sz="1500" dirty="0" smtClean="0">
                <a:latin typeface="Arial" pitchFamily="34" charset="0"/>
                <a:cs typeface="Arial" pitchFamily="34" charset="0"/>
              </a:rPr>
              <a:t>Finaliza el 31/12/2017</a:t>
            </a:r>
          </a:p>
        </p:txBody>
      </p:sp>
      <p:pic>
        <p:nvPicPr>
          <p:cNvPr id="17" name="Picture 2" descr="C:\Users\JLOPEZLO\Desktop\DSC009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5269" y="1958355"/>
            <a:ext cx="3816424" cy="286231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8" name="17 CuadroTexto"/>
          <p:cNvSpPr txBox="1"/>
          <p:nvPr/>
        </p:nvSpPr>
        <p:spPr>
          <a:xfrm>
            <a:off x="1257909" y="4912714"/>
            <a:ext cx="2133918" cy="369332"/>
          </a:xfrm>
          <a:prstGeom prst="rect">
            <a:avLst/>
          </a:prstGeom>
          <a:noFill/>
        </p:spPr>
        <p:txBody>
          <a:bodyPr wrap="none" rtlCol="0">
            <a:spAutoFit/>
          </a:bodyPr>
          <a:lstStyle/>
          <a:p>
            <a:r>
              <a:rPr lang="es-CO" sz="1800" b="1" dirty="0" smtClean="0">
                <a:latin typeface="Arial Narrow" panose="020B0606020202030204" pitchFamily="34" charset="0"/>
                <a:cs typeface="Arial" pitchFamily="34" charset="0"/>
              </a:rPr>
              <a:t>Capacitación en </a:t>
            </a:r>
            <a:r>
              <a:rPr lang="es-CO" b="1" dirty="0">
                <a:latin typeface="Arial Narrow" panose="020B0606020202030204" pitchFamily="34" charset="0"/>
                <a:cs typeface="Arial" pitchFamily="34" charset="0"/>
              </a:rPr>
              <a:t>m</a:t>
            </a:r>
            <a:r>
              <a:rPr lang="es-CO" sz="1800" b="1" dirty="0" smtClean="0">
                <a:latin typeface="Arial Narrow" panose="020B0606020202030204" pitchFamily="34" charset="0"/>
                <a:cs typeface="Arial" pitchFamily="34" charset="0"/>
              </a:rPr>
              <a:t>ina</a:t>
            </a:r>
            <a:endParaRPr lang="es-CO" sz="1800" b="1" dirty="0">
              <a:latin typeface="Arial Narrow" panose="020B0606020202030204" pitchFamily="34" charset="0"/>
              <a:cs typeface="Arial" pitchFamily="34" charset="0"/>
            </a:endParaRPr>
          </a:p>
        </p:txBody>
      </p:sp>
    </p:spTree>
    <p:extLst>
      <p:ext uri="{BB962C8B-B14F-4D97-AF65-F5344CB8AC3E}">
        <p14:creationId xmlns:p14="http://schemas.microsoft.com/office/powerpoint/2010/main" val="250751544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ítulo 3"/>
          <p:cNvSpPr txBox="1">
            <a:spLocks/>
          </p:cNvSpPr>
          <p:nvPr/>
        </p:nvSpPr>
        <p:spPr>
          <a:xfrm>
            <a:off x="990802" y="704550"/>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36" name="5 Marcador de contenido"/>
          <p:cNvSpPr txBox="1">
            <a:spLocks/>
          </p:cNvSpPr>
          <p:nvPr/>
        </p:nvSpPr>
        <p:spPr>
          <a:xfrm>
            <a:off x="464896" y="630542"/>
            <a:ext cx="8229600" cy="450594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9728" indent="0">
              <a:buFont typeface="Arial" panose="020B0604020202020204" pitchFamily="34" charset="0"/>
              <a:buNone/>
            </a:pPr>
            <a:endParaRPr lang="es-CO" smtClean="0">
              <a:latin typeface="Arial Narrow" pitchFamily="34" charset="0"/>
            </a:endParaRPr>
          </a:p>
          <a:p>
            <a:pPr>
              <a:buFont typeface="Wingdings" pitchFamily="2" charset="2"/>
              <a:buChar char="ü"/>
            </a:pPr>
            <a:endParaRPr lang="es-CO" smtClean="0">
              <a:latin typeface="Arial Narrow" pitchFamily="34" charset="0"/>
            </a:endParaRPr>
          </a:p>
          <a:p>
            <a:pPr>
              <a:buFont typeface="Wingdings" pitchFamily="2" charset="2"/>
              <a:buChar char="ü"/>
            </a:pPr>
            <a:endParaRPr lang="es-CO" smtClean="0">
              <a:solidFill>
                <a:srgbClr val="FF0000"/>
              </a:solidFill>
              <a:latin typeface="Arial Narrow" pitchFamily="34" charset="0"/>
            </a:endParaRPr>
          </a:p>
          <a:p>
            <a:pPr>
              <a:buFont typeface="Wingdings" pitchFamily="2" charset="2"/>
              <a:buChar char="ü"/>
            </a:pPr>
            <a:endParaRPr lang="es-CO" smtClean="0">
              <a:solidFill>
                <a:srgbClr val="FF0000"/>
              </a:solidFill>
              <a:latin typeface="Arial Narrow" pitchFamily="34" charset="0"/>
            </a:endParaRPr>
          </a:p>
          <a:p>
            <a:pPr>
              <a:buFont typeface="Wingdings" pitchFamily="2" charset="2"/>
              <a:buChar char="ü"/>
            </a:pPr>
            <a:endParaRPr lang="es-CO" dirty="0" smtClean="0">
              <a:latin typeface="Arial Narrow" pitchFamily="34" charset="0"/>
            </a:endParaRPr>
          </a:p>
        </p:txBody>
      </p:sp>
      <p:sp>
        <p:nvSpPr>
          <p:cNvPr id="12" name="14 Rectángulo redondeado"/>
          <p:cNvSpPr/>
          <p:nvPr/>
        </p:nvSpPr>
        <p:spPr>
          <a:xfrm>
            <a:off x="1151902" y="213755"/>
            <a:ext cx="7985723" cy="437243"/>
          </a:xfrm>
          <a:prstGeom prst="roundRect">
            <a:avLst/>
          </a:prstGeom>
          <a:solidFill>
            <a:srgbClr val="C00000"/>
          </a:solidFill>
          <a:ln>
            <a:solidFill>
              <a:srgbClr val="C00000"/>
            </a:solidFill>
          </a:ln>
        </p:spPr>
        <p:style>
          <a:lnRef idx="1">
            <a:schemeClr val="accent6"/>
          </a:lnRef>
          <a:fillRef idx="2">
            <a:schemeClr val="accent6"/>
          </a:fillRef>
          <a:effectRef idx="1">
            <a:schemeClr val="accent6"/>
          </a:effectRef>
          <a:fontRef idx="minor">
            <a:schemeClr val="dk1"/>
          </a:fontRef>
        </p:style>
        <p:txBody>
          <a:bodyPr anchor="ctr"/>
          <a:lstStyle/>
          <a:p>
            <a:pPr algn="r"/>
            <a:r>
              <a:rPr lang="es-CO" sz="1600" b="1" dirty="0" smtClean="0">
                <a:solidFill>
                  <a:schemeClr val="bg1">
                    <a:lumMod val="95000"/>
                  </a:schemeClr>
                </a:solidFill>
                <a:latin typeface="Arial" panose="020B0604020202020204" pitchFamily="34" charset="0"/>
                <a:cs typeface="Arial" panose="020B0604020202020204" pitchFamily="34" charset="0"/>
              </a:rPr>
              <a:t>UNIDADES MINERAS CON MEJORAMIENTO A LA PRODUCTIVIDAD Y LA COMPETITIVIDAD DE LA MINERÍA</a:t>
            </a:r>
            <a:endParaRPr lang="es-CO" sz="1600" b="1" dirty="0">
              <a:solidFill>
                <a:schemeClr val="bg1">
                  <a:lumMod val="95000"/>
                </a:schemeClr>
              </a:solidFill>
              <a:latin typeface="Arial" panose="020B0604020202020204" pitchFamily="34" charset="0"/>
              <a:cs typeface="Arial" panose="020B0604020202020204" pitchFamily="34" charset="0"/>
            </a:endParaRPr>
          </a:p>
        </p:txBody>
      </p:sp>
      <p:sp>
        <p:nvSpPr>
          <p:cNvPr id="8" name="7 CuadroTexto"/>
          <p:cNvSpPr txBox="1"/>
          <p:nvPr/>
        </p:nvSpPr>
        <p:spPr>
          <a:xfrm>
            <a:off x="2893231" y="661884"/>
            <a:ext cx="6198172" cy="369332"/>
          </a:xfrm>
          <a:prstGeom prst="rect">
            <a:avLst/>
          </a:prstGeom>
          <a:noFill/>
        </p:spPr>
        <p:txBody>
          <a:bodyPr wrap="none" rtlCol="0">
            <a:spAutoFit/>
          </a:bodyPr>
          <a:lstStyle/>
          <a:p>
            <a:pPr algn="r"/>
            <a:r>
              <a:rPr lang="es-CO" dirty="0" smtClean="0">
                <a:solidFill>
                  <a:srgbClr val="C00000"/>
                </a:solidFill>
              </a:rPr>
              <a:t>FORTALECIMIENTO EN COMPETENCIAS A SERVIDORES PÚBLICOS</a:t>
            </a:r>
          </a:p>
        </p:txBody>
      </p:sp>
      <p:sp>
        <p:nvSpPr>
          <p:cNvPr id="10" name="9 Rectángulo"/>
          <p:cNvSpPr/>
          <p:nvPr/>
        </p:nvSpPr>
        <p:spPr>
          <a:xfrm>
            <a:off x="4513285" y="1499417"/>
            <a:ext cx="4583222" cy="830997"/>
          </a:xfrm>
          <a:prstGeom prst="rect">
            <a:avLst/>
          </a:prstGeom>
        </p:spPr>
        <p:txBody>
          <a:bodyPr wrap="square">
            <a:spAutoFit/>
          </a:bodyPr>
          <a:lstStyle/>
          <a:p>
            <a:pPr algn="just"/>
            <a:r>
              <a:rPr lang="es-CO" sz="1600" b="1" dirty="0" smtClean="0">
                <a:latin typeface="Arial" pitchFamily="34" charset="0"/>
                <a:cs typeface="Arial" pitchFamily="34" charset="0"/>
              </a:rPr>
              <a:t>El 20 de septiembre se realizó el primer seminario en la subregión Occidente con una participación de 22 asistentes.</a:t>
            </a:r>
            <a:endParaRPr lang="es-CO" sz="1600" b="1" dirty="0">
              <a:latin typeface="Arial" pitchFamily="34" charset="0"/>
              <a:cs typeface="Arial" pitchFamily="34" charset="0"/>
            </a:endParaRPr>
          </a:p>
        </p:txBody>
      </p:sp>
      <p:sp>
        <p:nvSpPr>
          <p:cNvPr id="11" name="10 Rectángulo"/>
          <p:cNvSpPr/>
          <p:nvPr/>
        </p:nvSpPr>
        <p:spPr>
          <a:xfrm>
            <a:off x="293067" y="1393882"/>
            <a:ext cx="3843546" cy="4478149"/>
          </a:xfrm>
          <a:prstGeom prst="rect">
            <a:avLst/>
          </a:prstGeom>
        </p:spPr>
        <p:txBody>
          <a:bodyPr wrap="square">
            <a:spAutoFit/>
          </a:bodyPr>
          <a:lstStyle/>
          <a:p>
            <a:pPr algn="just"/>
            <a:r>
              <a:rPr lang="es-CO" sz="1500" dirty="0" smtClean="0">
                <a:latin typeface="Arial" pitchFamily="34" charset="0"/>
                <a:cs typeface="Arial" pitchFamily="34" charset="0"/>
              </a:rPr>
              <a:t>Se </a:t>
            </a:r>
            <a:r>
              <a:rPr lang="es-CO" sz="1500" dirty="0">
                <a:latin typeface="Arial" pitchFamily="34" charset="0"/>
                <a:cs typeface="Arial" pitchFamily="34" charset="0"/>
              </a:rPr>
              <a:t>tienen programados los siguientes seminarios:</a:t>
            </a:r>
          </a:p>
          <a:p>
            <a:pPr algn="just"/>
            <a:r>
              <a:rPr lang="es-CO" sz="1500" dirty="0">
                <a:latin typeface="Arial" pitchFamily="34" charset="0"/>
                <a:cs typeface="Arial" pitchFamily="34" charset="0"/>
              </a:rPr>
              <a:t> </a:t>
            </a:r>
          </a:p>
          <a:p>
            <a:pPr marL="171450" lvl="0" indent="-171450" algn="just">
              <a:buFont typeface="Arial" pitchFamily="34" charset="0"/>
              <a:buChar char="•"/>
            </a:pPr>
            <a:r>
              <a:rPr lang="es-CO" sz="1500" dirty="0">
                <a:latin typeface="Arial" pitchFamily="34" charset="0"/>
                <a:cs typeface="Arial" pitchFamily="34" charset="0"/>
              </a:rPr>
              <a:t>Seminario en temas legales mineros y ambientales para Concejales y Personeros de la Subregión Suroeste. </a:t>
            </a:r>
          </a:p>
          <a:p>
            <a:pPr algn="just"/>
            <a:r>
              <a:rPr lang="es-CO" sz="1500" dirty="0">
                <a:latin typeface="Arial" pitchFamily="34" charset="0"/>
                <a:cs typeface="Arial" pitchFamily="34" charset="0"/>
              </a:rPr>
              <a:t> </a:t>
            </a:r>
          </a:p>
          <a:p>
            <a:pPr marL="171450" lvl="0" indent="-171450" algn="just">
              <a:buFont typeface="Arial" pitchFamily="34" charset="0"/>
              <a:buChar char="•"/>
            </a:pPr>
            <a:r>
              <a:rPr lang="es-CO" sz="1500" dirty="0">
                <a:latin typeface="Arial" pitchFamily="34" charset="0"/>
                <a:cs typeface="Arial" pitchFamily="34" charset="0"/>
              </a:rPr>
              <a:t>Seminario en temas legales mineros y ambientales para las Fuerzas Militares </a:t>
            </a:r>
            <a:r>
              <a:rPr lang="es-CO" sz="1500" dirty="0" smtClean="0">
                <a:latin typeface="Arial" pitchFamily="34" charset="0"/>
                <a:cs typeface="Arial" pitchFamily="34" charset="0"/>
              </a:rPr>
              <a:t>y </a:t>
            </a:r>
            <a:r>
              <a:rPr lang="es-CO" sz="1500" dirty="0">
                <a:latin typeface="Arial" pitchFamily="34" charset="0"/>
                <a:cs typeface="Arial" pitchFamily="34" charset="0"/>
              </a:rPr>
              <a:t>Policía en Antioquia. </a:t>
            </a:r>
            <a:endParaRPr lang="es-CO" sz="1500" dirty="0" smtClean="0">
              <a:latin typeface="Arial" pitchFamily="34" charset="0"/>
              <a:cs typeface="Arial" pitchFamily="34" charset="0"/>
            </a:endParaRPr>
          </a:p>
          <a:p>
            <a:pPr lvl="0" algn="just"/>
            <a:endParaRPr lang="es-CO" sz="1500" dirty="0">
              <a:latin typeface="Arial" pitchFamily="34" charset="0"/>
              <a:cs typeface="Arial" pitchFamily="34" charset="0"/>
            </a:endParaRPr>
          </a:p>
          <a:p>
            <a:pPr marL="171450" lvl="0" indent="-171450" algn="just">
              <a:buFont typeface="Arial" pitchFamily="34" charset="0"/>
              <a:buChar char="•"/>
            </a:pPr>
            <a:r>
              <a:rPr lang="es-CO" sz="1500" dirty="0">
                <a:latin typeface="Arial" pitchFamily="34" charset="0"/>
                <a:cs typeface="Arial" pitchFamily="34" charset="0"/>
              </a:rPr>
              <a:t>Seminario en temas legales mineros y ambientales para para Concejales y Personeros de la Subregión Nordeste. </a:t>
            </a:r>
            <a:endParaRPr lang="es-CO" sz="1500" dirty="0" smtClean="0">
              <a:latin typeface="Arial" pitchFamily="34" charset="0"/>
              <a:cs typeface="Arial" pitchFamily="34" charset="0"/>
            </a:endParaRPr>
          </a:p>
          <a:p>
            <a:pPr marL="171450" lvl="0" indent="-171450" algn="just"/>
            <a:endParaRPr lang="es-CO" sz="1500" dirty="0">
              <a:latin typeface="Arial" pitchFamily="34" charset="0"/>
              <a:cs typeface="Arial" pitchFamily="34" charset="0"/>
            </a:endParaRPr>
          </a:p>
          <a:p>
            <a:pPr marL="171450" lvl="0" indent="-171450" algn="just">
              <a:buFont typeface="Arial" pitchFamily="34" charset="0"/>
              <a:buChar char="•"/>
            </a:pPr>
            <a:r>
              <a:rPr lang="es-CO" sz="1500" dirty="0">
                <a:latin typeface="Arial" pitchFamily="34" charset="0"/>
                <a:cs typeface="Arial" pitchFamily="34" charset="0"/>
              </a:rPr>
              <a:t>Seminario en temas legales mineros y ambientales para Concejales y Personeros de la Subregión Bajo </a:t>
            </a:r>
            <a:endParaRPr lang="es-CO" sz="1500" dirty="0" smtClean="0">
              <a:latin typeface="Arial" pitchFamily="34" charset="0"/>
              <a:cs typeface="Arial" pitchFamily="34" charset="0"/>
            </a:endParaRPr>
          </a:p>
          <a:p>
            <a:pPr lvl="0" algn="just"/>
            <a:r>
              <a:rPr lang="es-CO" sz="1500" dirty="0" smtClean="0">
                <a:latin typeface="Arial" pitchFamily="34" charset="0"/>
                <a:cs typeface="Arial" pitchFamily="34" charset="0"/>
              </a:rPr>
              <a:t>   Cauca</a:t>
            </a:r>
            <a:r>
              <a:rPr lang="es-CO" sz="1500" dirty="0">
                <a:latin typeface="Arial" pitchFamily="34" charset="0"/>
                <a:cs typeface="Arial" pitchFamily="34" charset="0"/>
              </a:rPr>
              <a:t>. </a:t>
            </a:r>
          </a:p>
        </p:txBody>
      </p:sp>
      <p:pic>
        <p:nvPicPr>
          <p:cNvPr id="13"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33366" y="2555204"/>
            <a:ext cx="3101498" cy="204316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13 Redondear rectángulo de esquina diagonal"/>
          <p:cNvSpPr/>
          <p:nvPr/>
        </p:nvSpPr>
        <p:spPr>
          <a:xfrm>
            <a:off x="126608" y="1136856"/>
            <a:ext cx="4320480" cy="4701385"/>
          </a:xfrm>
          <a:prstGeom prst="round2Diag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 name="18 Rectángulo"/>
          <p:cNvSpPr/>
          <p:nvPr/>
        </p:nvSpPr>
        <p:spPr>
          <a:xfrm>
            <a:off x="4745231" y="4817927"/>
            <a:ext cx="4047763" cy="461665"/>
          </a:xfrm>
          <a:prstGeom prst="rect">
            <a:avLst/>
          </a:prstGeom>
        </p:spPr>
        <p:txBody>
          <a:bodyPr wrap="square">
            <a:spAutoFit/>
          </a:bodyPr>
          <a:lstStyle/>
          <a:p>
            <a:pPr algn="just"/>
            <a:r>
              <a:rPr lang="es-ES" sz="1200" dirty="0">
                <a:latin typeface="Arial" pitchFamily="34" charset="0"/>
                <a:cs typeface="Arial" pitchFamily="34" charset="0"/>
              </a:rPr>
              <a:t>Se ejecutó al 100% de las actividades programadas para el </a:t>
            </a:r>
            <a:r>
              <a:rPr lang="es-ES" sz="1200" dirty="0" smtClean="0">
                <a:latin typeface="Arial" pitchFamily="34" charset="0"/>
                <a:cs typeface="Arial" pitchFamily="34" charset="0"/>
              </a:rPr>
              <a:t>2017; vigente hasta el 31/12/2019.</a:t>
            </a:r>
            <a:endParaRPr lang="es-CO" sz="1200" dirty="0">
              <a:latin typeface="Arial" pitchFamily="34" charset="0"/>
              <a:cs typeface="Arial" pitchFamily="34" charset="0"/>
            </a:endParaRPr>
          </a:p>
        </p:txBody>
      </p:sp>
    </p:spTree>
    <p:extLst>
      <p:ext uri="{BB962C8B-B14F-4D97-AF65-F5344CB8AC3E}">
        <p14:creationId xmlns:p14="http://schemas.microsoft.com/office/powerpoint/2010/main" val="257841494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ítulo 3"/>
          <p:cNvSpPr txBox="1">
            <a:spLocks/>
          </p:cNvSpPr>
          <p:nvPr/>
        </p:nvSpPr>
        <p:spPr>
          <a:xfrm>
            <a:off x="990802" y="704550"/>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36" name="5 Marcador de contenido"/>
          <p:cNvSpPr txBox="1">
            <a:spLocks/>
          </p:cNvSpPr>
          <p:nvPr/>
        </p:nvSpPr>
        <p:spPr>
          <a:xfrm>
            <a:off x="464896" y="630542"/>
            <a:ext cx="8229600" cy="450594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9728" indent="0">
              <a:buFont typeface="Arial" panose="020B0604020202020204" pitchFamily="34" charset="0"/>
              <a:buNone/>
            </a:pPr>
            <a:endParaRPr lang="es-CO" smtClean="0">
              <a:latin typeface="Arial Narrow" pitchFamily="34" charset="0"/>
            </a:endParaRPr>
          </a:p>
          <a:p>
            <a:pPr>
              <a:buFont typeface="Wingdings" pitchFamily="2" charset="2"/>
              <a:buChar char="ü"/>
            </a:pPr>
            <a:endParaRPr lang="es-CO" smtClean="0">
              <a:latin typeface="Arial Narrow" pitchFamily="34" charset="0"/>
            </a:endParaRPr>
          </a:p>
          <a:p>
            <a:pPr>
              <a:buFont typeface="Wingdings" pitchFamily="2" charset="2"/>
              <a:buChar char="ü"/>
            </a:pPr>
            <a:endParaRPr lang="es-CO" smtClean="0">
              <a:solidFill>
                <a:srgbClr val="FF0000"/>
              </a:solidFill>
              <a:latin typeface="Arial Narrow" pitchFamily="34" charset="0"/>
            </a:endParaRPr>
          </a:p>
          <a:p>
            <a:pPr>
              <a:buFont typeface="Wingdings" pitchFamily="2" charset="2"/>
              <a:buChar char="ü"/>
            </a:pPr>
            <a:endParaRPr lang="es-CO" smtClean="0">
              <a:solidFill>
                <a:srgbClr val="FF0000"/>
              </a:solidFill>
              <a:latin typeface="Arial Narrow" pitchFamily="34" charset="0"/>
            </a:endParaRPr>
          </a:p>
          <a:p>
            <a:pPr>
              <a:buFont typeface="Wingdings" pitchFamily="2" charset="2"/>
              <a:buChar char="ü"/>
            </a:pPr>
            <a:endParaRPr lang="es-CO" dirty="0" smtClean="0">
              <a:latin typeface="Arial Narrow" pitchFamily="34" charset="0"/>
            </a:endParaRPr>
          </a:p>
        </p:txBody>
      </p:sp>
      <p:sp>
        <p:nvSpPr>
          <p:cNvPr id="12" name="14 Rectángulo redondeado"/>
          <p:cNvSpPr/>
          <p:nvPr/>
        </p:nvSpPr>
        <p:spPr>
          <a:xfrm>
            <a:off x="1151902" y="213755"/>
            <a:ext cx="7985723" cy="437243"/>
          </a:xfrm>
          <a:prstGeom prst="roundRect">
            <a:avLst/>
          </a:prstGeom>
          <a:solidFill>
            <a:srgbClr val="C00000"/>
          </a:solidFill>
          <a:ln>
            <a:solidFill>
              <a:srgbClr val="C00000"/>
            </a:solidFill>
          </a:ln>
        </p:spPr>
        <p:style>
          <a:lnRef idx="1">
            <a:schemeClr val="accent6"/>
          </a:lnRef>
          <a:fillRef idx="2">
            <a:schemeClr val="accent6"/>
          </a:fillRef>
          <a:effectRef idx="1">
            <a:schemeClr val="accent6"/>
          </a:effectRef>
          <a:fontRef idx="minor">
            <a:schemeClr val="dk1"/>
          </a:fontRef>
        </p:style>
        <p:txBody>
          <a:bodyPr anchor="ctr"/>
          <a:lstStyle/>
          <a:p>
            <a:pPr algn="r"/>
            <a:r>
              <a:rPr lang="es-CO" sz="1600" b="1" dirty="0" smtClean="0">
                <a:solidFill>
                  <a:schemeClr val="bg1">
                    <a:lumMod val="95000"/>
                  </a:schemeClr>
                </a:solidFill>
                <a:latin typeface="Arial" panose="020B0604020202020204" pitchFamily="34" charset="0"/>
                <a:cs typeface="Arial" panose="020B0604020202020204" pitchFamily="34" charset="0"/>
              </a:rPr>
              <a:t>UNIDADES MINERAS CON MEJORAMIENTO A LA PRODUCTIVIDAD Y LA COMPETITIVIDAD DE LA MINERÍA</a:t>
            </a:r>
            <a:endParaRPr lang="es-CO" sz="1600" b="1" dirty="0">
              <a:solidFill>
                <a:schemeClr val="bg1">
                  <a:lumMod val="95000"/>
                </a:schemeClr>
              </a:solidFill>
              <a:latin typeface="Arial" panose="020B0604020202020204" pitchFamily="34" charset="0"/>
              <a:cs typeface="Arial" panose="020B0604020202020204" pitchFamily="34" charset="0"/>
            </a:endParaRPr>
          </a:p>
        </p:txBody>
      </p:sp>
      <p:sp>
        <p:nvSpPr>
          <p:cNvPr id="8" name="7 CuadroTexto"/>
          <p:cNvSpPr txBox="1"/>
          <p:nvPr/>
        </p:nvSpPr>
        <p:spPr>
          <a:xfrm>
            <a:off x="2827572" y="661884"/>
            <a:ext cx="6263831" cy="369332"/>
          </a:xfrm>
          <a:prstGeom prst="rect">
            <a:avLst/>
          </a:prstGeom>
          <a:noFill/>
        </p:spPr>
        <p:txBody>
          <a:bodyPr wrap="none" rtlCol="0">
            <a:spAutoFit/>
          </a:bodyPr>
          <a:lstStyle/>
          <a:p>
            <a:pPr algn="r"/>
            <a:r>
              <a:rPr lang="es-CO" dirty="0" smtClean="0">
                <a:solidFill>
                  <a:srgbClr val="C00000"/>
                </a:solidFill>
              </a:rPr>
              <a:t>ASESORÍAS TÉCNICAS, EMPRESARIALES, LEGALES Y AMBIENTALES</a:t>
            </a:r>
          </a:p>
        </p:txBody>
      </p:sp>
      <p:sp>
        <p:nvSpPr>
          <p:cNvPr id="15" name="14 Rectángulo"/>
          <p:cNvSpPr/>
          <p:nvPr/>
        </p:nvSpPr>
        <p:spPr>
          <a:xfrm>
            <a:off x="5163170" y="1728549"/>
            <a:ext cx="3569203" cy="3046988"/>
          </a:xfrm>
          <a:prstGeom prst="rect">
            <a:avLst/>
          </a:prstGeom>
        </p:spPr>
        <p:txBody>
          <a:bodyPr wrap="square">
            <a:spAutoFit/>
          </a:bodyPr>
          <a:lstStyle/>
          <a:p>
            <a:pPr algn="just"/>
            <a:r>
              <a:rPr lang="es-ES" sz="1600" dirty="0" smtClean="0">
                <a:latin typeface="Arial" pitchFamily="34" charset="0"/>
                <a:cs typeface="Arial" pitchFamily="34" charset="0"/>
              </a:rPr>
              <a:t>Durante el año </a:t>
            </a:r>
            <a:r>
              <a:rPr lang="es-ES" sz="1600" b="1" dirty="0" smtClean="0">
                <a:latin typeface="Arial" pitchFamily="34" charset="0"/>
                <a:cs typeface="Arial" pitchFamily="34" charset="0"/>
              </a:rPr>
              <a:t>2016 se asesoraron 959 personas </a:t>
            </a:r>
            <a:r>
              <a:rPr lang="es-ES" sz="1600" dirty="0" smtClean="0">
                <a:latin typeface="Arial" pitchFamily="34" charset="0"/>
                <a:cs typeface="Arial" pitchFamily="34" charset="0"/>
              </a:rPr>
              <a:t>en Aspectos  técnicos, empresariales, legales y ambientales para el mejoramiento productivo del sector minero </a:t>
            </a:r>
            <a:r>
              <a:rPr lang="es-ES" sz="1600" dirty="0">
                <a:latin typeface="Arial" pitchFamily="34" charset="0"/>
                <a:cs typeface="Arial" pitchFamily="34" charset="0"/>
              </a:rPr>
              <a:t> </a:t>
            </a:r>
            <a:r>
              <a:rPr lang="es-ES" sz="1600" dirty="0" smtClean="0">
                <a:latin typeface="Arial" pitchFamily="34" charset="0"/>
                <a:cs typeface="Arial" pitchFamily="34" charset="0"/>
              </a:rPr>
              <a:t>y durante el año </a:t>
            </a:r>
            <a:r>
              <a:rPr lang="es-ES" sz="1600" b="1" dirty="0" smtClean="0">
                <a:latin typeface="Arial" pitchFamily="34" charset="0"/>
                <a:cs typeface="Arial" pitchFamily="34" charset="0"/>
              </a:rPr>
              <a:t>2017 se asesoraron 1.048 personas </a:t>
            </a:r>
            <a:r>
              <a:rPr lang="es-ES" sz="1600" dirty="0" smtClean="0">
                <a:latin typeface="Arial" pitchFamily="34" charset="0"/>
                <a:cs typeface="Arial" pitchFamily="34" charset="0"/>
              </a:rPr>
              <a:t>a la fecha.</a:t>
            </a:r>
          </a:p>
          <a:p>
            <a:pPr algn="just"/>
            <a:endParaRPr lang="es-ES" sz="1600" dirty="0">
              <a:latin typeface="Arial" pitchFamily="34" charset="0"/>
              <a:cs typeface="Arial" pitchFamily="34" charset="0"/>
            </a:endParaRPr>
          </a:p>
          <a:p>
            <a:pPr algn="just"/>
            <a:r>
              <a:rPr lang="es-ES" sz="1600" dirty="0" smtClean="0">
                <a:latin typeface="Arial" pitchFamily="34" charset="0"/>
                <a:cs typeface="Arial" pitchFamily="34" charset="0"/>
              </a:rPr>
              <a:t>Se ejecutó el 100% de las actividades programadas para el 2017; está vigente hasta el 31/12/2019.</a:t>
            </a:r>
            <a:endParaRPr lang="es-CO" sz="1600" dirty="0">
              <a:latin typeface="Arial" pitchFamily="34" charset="0"/>
              <a:cs typeface="Arial" pitchFamily="34" charset="0"/>
            </a:endParaRPr>
          </a:p>
        </p:txBody>
      </p:sp>
      <p:pic>
        <p:nvPicPr>
          <p:cNvPr id="1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9863" y="1226784"/>
            <a:ext cx="3587822" cy="240557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951" y="3615836"/>
            <a:ext cx="3438363" cy="221799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17 Redondear rectángulo de esquina diagonal"/>
          <p:cNvSpPr/>
          <p:nvPr/>
        </p:nvSpPr>
        <p:spPr>
          <a:xfrm>
            <a:off x="5054721" y="1452409"/>
            <a:ext cx="3786102" cy="3599269"/>
          </a:xfrm>
          <a:prstGeom prst="round2Diag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374013626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ítulo 3"/>
          <p:cNvSpPr txBox="1">
            <a:spLocks/>
          </p:cNvSpPr>
          <p:nvPr/>
        </p:nvSpPr>
        <p:spPr>
          <a:xfrm>
            <a:off x="990802" y="704550"/>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36" name="5 Marcador de contenido"/>
          <p:cNvSpPr txBox="1">
            <a:spLocks/>
          </p:cNvSpPr>
          <p:nvPr/>
        </p:nvSpPr>
        <p:spPr>
          <a:xfrm>
            <a:off x="464896" y="630542"/>
            <a:ext cx="8229600" cy="450594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9728" indent="0">
              <a:buFont typeface="Arial" panose="020B0604020202020204" pitchFamily="34" charset="0"/>
              <a:buNone/>
            </a:pPr>
            <a:endParaRPr lang="es-CO" smtClean="0">
              <a:latin typeface="Arial Narrow" pitchFamily="34" charset="0"/>
            </a:endParaRPr>
          </a:p>
          <a:p>
            <a:pPr>
              <a:buFont typeface="Wingdings" pitchFamily="2" charset="2"/>
              <a:buChar char="ü"/>
            </a:pPr>
            <a:endParaRPr lang="es-CO" smtClean="0">
              <a:latin typeface="Arial Narrow" pitchFamily="34" charset="0"/>
            </a:endParaRPr>
          </a:p>
          <a:p>
            <a:pPr>
              <a:buFont typeface="Wingdings" pitchFamily="2" charset="2"/>
              <a:buChar char="ü"/>
            </a:pPr>
            <a:endParaRPr lang="es-CO" smtClean="0">
              <a:solidFill>
                <a:srgbClr val="FF0000"/>
              </a:solidFill>
              <a:latin typeface="Arial Narrow" pitchFamily="34" charset="0"/>
            </a:endParaRPr>
          </a:p>
          <a:p>
            <a:pPr>
              <a:buFont typeface="Wingdings" pitchFamily="2" charset="2"/>
              <a:buChar char="ü"/>
            </a:pPr>
            <a:endParaRPr lang="es-CO" smtClean="0">
              <a:solidFill>
                <a:srgbClr val="FF0000"/>
              </a:solidFill>
              <a:latin typeface="Arial Narrow" pitchFamily="34" charset="0"/>
            </a:endParaRPr>
          </a:p>
          <a:p>
            <a:pPr>
              <a:buFont typeface="Wingdings" pitchFamily="2" charset="2"/>
              <a:buChar char="ü"/>
            </a:pPr>
            <a:endParaRPr lang="es-CO" dirty="0" smtClean="0">
              <a:latin typeface="Arial Narrow" pitchFamily="34" charset="0"/>
            </a:endParaRPr>
          </a:p>
        </p:txBody>
      </p:sp>
      <p:sp>
        <p:nvSpPr>
          <p:cNvPr id="12" name="14 Rectángulo redondeado"/>
          <p:cNvSpPr/>
          <p:nvPr/>
        </p:nvSpPr>
        <p:spPr>
          <a:xfrm>
            <a:off x="1151902" y="213755"/>
            <a:ext cx="7985723" cy="437243"/>
          </a:xfrm>
          <a:prstGeom prst="roundRect">
            <a:avLst/>
          </a:prstGeom>
          <a:solidFill>
            <a:srgbClr val="C00000"/>
          </a:solidFill>
          <a:ln>
            <a:solidFill>
              <a:srgbClr val="C00000"/>
            </a:solidFill>
          </a:ln>
        </p:spPr>
        <p:style>
          <a:lnRef idx="1">
            <a:schemeClr val="accent6"/>
          </a:lnRef>
          <a:fillRef idx="2">
            <a:schemeClr val="accent6"/>
          </a:fillRef>
          <a:effectRef idx="1">
            <a:schemeClr val="accent6"/>
          </a:effectRef>
          <a:fontRef idx="minor">
            <a:schemeClr val="dk1"/>
          </a:fontRef>
        </p:style>
        <p:txBody>
          <a:bodyPr anchor="ctr"/>
          <a:lstStyle/>
          <a:p>
            <a:pPr algn="r"/>
            <a:r>
              <a:rPr lang="es-CO" sz="2400" b="1" dirty="0" smtClean="0">
                <a:solidFill>
                  <a:schemeClr val="bg1">
                    <a:lumMod val="95000"/>
                  </a:schemeClr>
                </a:solidFill>
                <a:latin typeface="Arial" panose="020B0604020202020204" pitchFamily="34" charset="0"/>
                <a:cs typeface="Arial" panose="020B0604020202020204" pitchFamily="34" charset="0"/>
              </a:rPr>
              <a:t>MINERÍA EN ARMONÍA CON EL MEDIO AMBIENTE</a:t>
            </a:r>
            <a:endParaRPr lang="es-CO" sz="2400" b="1" dirty="0">
              <a:solidFill>
                <a:schemeClr val="bg1">
                  <a:lumMod val="95000"/>
                </a:schemeClr>
              </a:solidFill>
              <a:latin typeface="Arial" panose="020B0604020202020204" pitchFamily="34" charset="0"/>
              <a:cs typeface="Arial" panose="020B0604020202020204" pitchFamily="34" charset="0"/>
            </a:endParaRPr>
          </a:p>
        </p:txBody>
      </p:sp>
      <p:sp>
        <p:nvSpPr>
          <p:cNvPr id="10" name="9 CuadroTexto"/>
          <p:cNvSpPr txBox="1"/>
          <p:nvPr/>
        </p:nvSpPr>
        <p:spPr>
          <a:xfrm>
            <a:off x="223773" y="1431466"/>
            <a:ext cx="8611472" cy="4708981"/>
          </a:xfrm>
          <a:prstGeom prst="rect">
            <a:avLst/>
          </a:prstGeom>
          <a:noFill/>
        </p:spPr>
        <p:txBody>
          <a:bodyPr wrap="square" rtlCol="0">
            <a:spAutoFit/>
          </a:bodyPr>
          <a:lstStyle/>
          <a:p>
            <a:pPr algn="ctr">
              <a:lnSpc>
                <a:spcPct val="150000"/>
              </a:lnSpc>
            </a:pPr>
            <a:r>
              <a:rPr lang="es-CO" sz="2000" b="1" dirty="0" smtClean="0">
                <a:latin typeface="Arial" panose="020B0604020202020204" pitchFamily="34" charset="0"/>
                <a:cs typeface="Arial" panose="020B0604020202020204" pitchFamily="34" charset="0"/>
              </a:rPr>
              <a:t>PRODUCTOS</a:t>
            </a:r>
            <a:endParaRPr lang="es-CO" sz="2000" b="1" dirty="0">
              <a:solidFill>
                <a:schemeClr val="dk1"/>
              </a:solidFill>
              <a:latin typeface="Arial" panose="020B0604020202020204" pitchFamily="34" charset="0"/>
              <a:cs typeface="Arial" panose="020B0604020202020204" pitchFamily="34" charset="0"/>
            </a:endParaRPr>
          </a:p>
          <a:p>
            <a:pPr marL="457200" indent="-457200" algn="just" fontAlgn="ctr">
              <a:lnSpc>
                <a:spcPct val="150000"/>
              </a:lnSpc>
              <a:buFont typeface="+mj-lt"/>
              <a:buAutoNum type="arabicPeriod"/>
            </a:pPr>
            <a:r>
              <a:rPr lang="es-CO" sz="2000" dirty="0">
                <a:solidFill>
                  <a:schemeClr val="dk1"/>
                </a:solidFill>
                <a:latin typeface="Arial" panose="020B0604020202020204" pitchFamily="34" charset="0"/>
                <a:cs typeface="Arial" panose="020B0604020202020204" pitchFamily="34" charset="0"/>
              </a:rPr>
              <a:t>Acompañamiento a estrategias dirigidas a la recuperación de áreas deterioradas por la actividad minera realizadas.</a:t>
            </a:r>
            <a:endParaRPr lang="es-CO" sz="2000" dirty="0">
              <a:solidFill>
                <a:srgbClr val="000000"/>
              </a:solidFill>
              <a:latin typeface="Arial" panose="020B0604020202020204" pitchFamily="34" charset="0"/>
              <a:cs typeface="Arial" panose="020B0604020202020204" pitchFamily="34" charset="0"/>
            </a:endParaRPr>
          </a:p>
          <a:p>
            <a:pPr marL="457200" indent="-457200" algn="just" fontAlgn="ctr">
              <a:lnSpc>
                <a:spcPct val="150000"/>
              </a:lnSpc>
              <a:buFont typeface="+mj-lt"/>
              <a:buAutoNum type="arabicPeriod"/>
            </a:pPr>
            <a:r>
              <a:rPr lang="es-CO" sz="2000" dirty="0">
                <a:solidFill>
                  <a:schemeClr val="dk1"/>
                </a:solidFill>
                <a:latin typeface="Arial" panose="020B0604020202020204" pitchFamily="34" charset="0"/>
                <a:cs typeface="Arial" panose="020B0604020202020204" pitchFamily="34" charset="0"/>
              </a:rPr>
              <a:t>Acompañamiento a estrategias dirigidas a plantas de beneficio y transformación para eliminación o reducción del consumo de mercurio realizadas</a:t>
            </a:r>
            <a:endParaRPr lang="es-CO" sz="2000" dirty="0">
              <a:solidFill>
                <a:srgbClr val="000000"/>
              </a:solidFill>
              <a:latin typeface="Arial" panose="020B0604020202020204" pitchFamily="34" charset="0"/>
              <a:cs typeface="Arial" panose="020B0604020202020204" pitchFamily="34" charset="0"/>
            </a:endParaRPr>
          </a:p>
          <a:p>
            <a:pPr marL="457200" indent="-457200" algn="just" fontAlgn="ctr">
              <a:lnSpc>
                <a:spcPct val="150000"/>
              </a:lnSpc>
              <a:buFont typeface="+mj-lt"/>
              <a:buAutoNum type="arabicPeriod"/>
            </a:pPr>
            <a:r>
              <a:rPr lang="es-CO" sz="2000" dirty="0">
                <a:solidFill>
                  <a:schemeClr val="dk1"/>
                </a:solidFill>
                <a:latin typeface="Arial" panose="020B0604020202020204" pitchFamily="34" charset="0"/>
                <a:cs typeface="Arial" panose="020B0604020202020204" pitchFamily="34" charset="0"/>
              </a:rPr>
              <a:t>Acompañamiento a estrategias dirigidas a Unidades Productivas Mineras para seguimiento a la implementación del plan de cierre y abandono realizadas.</a:t>
            </a:r>
            <a:endParaRPr lang="es-CO" sz="2000" dirty="0">
              <a:latin typeface="Arial" panose="020B0604020202020204" pitchFamily="34" charset="0"/>
              <a:cs typeface="Arial" panose="020B0604020202020204" pitchFamily="34" charset="0"/>
            </a:endParaRPr>
          </a:p>
          <a:p>
            <a:pPr algn="just">
              <a:lnSpc>
                <a:spcPct val="150000"/>
              </a:lnSpc>
            </a:pPr>
            <a:endParaRPr lang="es-CO"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068308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ítulo 3"/>
          <p:cNvSpPr txBox="1">
            <a:spLocks/>
          </p:cNvSpPr>
          <p:nvPr/>
        </p:nvSpPr>
        <p:spPr>
          <a:xfrm>
            <a:off x="990802" y="704550"/>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36" name="5 Marcador de contenido"/>
          <p:cNvSpPr txBox="1">
            <a:spLocks/>
          </p:cNvSpPr>
          <p:nvPr/>
        </p:nvSpPr>
        <p:spPr>
          <a:xfrm>
            <a:off x="464896" y="630542"/>
            <a:ext cx="8229600" cy="450594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9728" indent="0">
              <a:buFont typeface="Arial" panose="020B0604020202020204" pitchFamily="34" charset="0"/>
              <a:buNone/>
            </a:pPr>
            <a:endParaRPr lang="es-CO" smtClean="0">
              <a:latin typeface="Arial Narrow" pitchFamily="34" charset="0"/>
            </a:endParaRPr>
          </a:p>
          <a:p>
            <a:pPr>
              <a:buFont typeface="Wingdings" pitchFamily="2" charset="2"/>
              <a:buChar char="ü"/>
            </a:pPr>
            <a:endParaRPr lang="es-CO" smtClean="0">
              <a:latin typeface="Arial Narrow" pitchFamily="34" charset="0"/>
            </a:endParaRPr>
          </a:p>
          <a:p>
            <a:pPr>
              <a:buFont typeface="Wingdings" pitchFamily="2" charset="2"/>
              <a:buChar char="ü"/>
            </a:pPr>
            <a:endParaRPr lang="es-CO" smtClean="0">
              <a:solidFill>
                <a:srgbClr val="FF0000"/>
              </a:solidFill>
              <a:latin typeface="Arial Narrow" pitchFamily="34" charset="0"/>
            </a:endParaRPr>
          </a:p>
          <a:p>
            <a:pPr>
              <a:buFont typeface="Wingdings" pitchFamily="2" charset="2"/>
              <a:buChar char="ü"/>
            </a:pPr>
            <a:endParaRPr lang="es-CO" smtClean="0">
              <a:solidFill>
                <a:srgbClr val="FF0000"/>
              </a:solidFill>
              <a:latin typeface="Arial Narrow" pitchFamily="34" charset="0"/>
            </a:endParaRPr>
          </a:p>
          <a:p>
            <a:pPr>
              <a:buFont typeface="Wingdings" pitchFamily="2" charset="2"/>
              <a:buChar char="ü"/>
            </a:pPr>
            <a:endParaRPr lang="es-CO" dirty="0" smtClean="0">
              <a:latin typeface="Arial Narrow" pitchFamily="34" charset="0"/>
            </a:endParaRPr>
          </a:p>
        </p:txBody>
      </p:sp>
      <p:sp>
        <p:nvSpPr>
          <p:cNvPr id="12" name="14 Rectángulo redondeado"/>
          <p:cNvSpPr/>
          <p:nvPr/>
        </p:nvSpPr>
        <p:spPr>
          <a:xfrm>
            <a:off x="1151902" y="213755"/>
            <a:ext cx="7985723" cy="437243"/>
          </a:xfrm>
          <a:prstGeom prst="roundRect">
            <a:avLst/>
          </a:prstGeom>
          <a:solidFill>
            <a:srgbClr val="C00000"/>
          </a:solidFill>
          <a:ln>
            <a:solidFill>
              <a:srgbClr val="C00000"/>
            </a:solidFill>
          </a:ln>
        </p:spPr>
        <p:style>
          <a:lnRef idx="1">
            <a:schemeClr val="accent6"/>
          </a:lnRef>
          <a:fillRef idx="2">
            <a:schemeClr val="accent6"/>
          </a:fillRef>
          <a:effectRef idx="1">
            <a:schemeClr val="accent6"/>
          </a:effectRef>
          <a:fontRef idx="minor">
            <a:schemeClr val="dk1"/>
          </a:fontRef>
        </p:style>
        <p:txBody>
          <a:bodyPr anchor="ctr"/>
          <a:lstStyle/>
          <a:p>
            <a:pPr algn="r"/>
            <a:r>
              <a:rPr lang="es-CO" sz="1600" b="1" dirty="0" smtClean="0">
                <a:solidFill>
                  <a:schemeClr val="bg1">
                    <a:lumMod val="95000"/>
                  </a:schemeClr>
                </a:solidFill>
                <a:latin typeface="Arial" panose="020B0604020202020204" pitchFamily="34" charset="0"/>
                <a:cs typeface="Arial" panose="020B0604020202020204" pitchFamily="34" charset="0"/>
              </a:rPr>
              <a:t>ACOMPAÑAMIENTO A ESTRATEGIAS DIRIGIDAS A LA RECUPERACIÓN DE ÁREAS DETERIORADAS POR LA ACTIVIDAD MINERA</a:t>
            </a:r>
            <a:endParaRPr lang="es-CO" sz="1600" b="1" dirty="0">
              <a:solidFill>
                <a:schemeClr val="bg1">
                  <a:lumMod val="95000"/>
                </a:schemeClr>
              </a:solidFill>
              <a:latin typeface="Arial" panose="020B0604020202020204" pitchFamily="34" charset="0"/>
              <a:cs typeface="Arial" panose="020B0604020202020204" pitchFamily="34" charset="0"/>
            </a:endParaRPr>
          </a:p>
        </p:txBody>
      </p:sp>
      <p:pic>
        <p:nvPicPr>
          <p:cNvPr id="10" name="Picture 2" descr="C:\Users\JLOPEZLO\Downloads\unname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0740" y="1391265"/>
            <a:ext cx="2919978" cy="16396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10 CuadroTexto"/>
          <p:cNvSpPr txBox="1"/>
          <p:nvPr/>
        </p:nvSpPr>
        <p:spPr>
          <a:xfrm>
            <a:off x="144572" y="4573075"/>
            <a:ext cx="4317207" cy="246221"/>
          </a:xfrm>
          <a:prstGeom prst="rect">
            <a:avLst/>
          </a:prstGeom>
          <a:noFill/>
        </p:spPr>
        <p:txBody>
          <a:bodyPr wrap="none" rtlCol="0">
            <a:spAutoFit/>
          </a:bodyPr>
          <a:lstStyle/>
          <a:p>
            <a:r>
              <a:rPr lang="es-CO" sz="1000" i="1" dirty="0" smtClean="0">
                <a:latin typeface="Arial" pitchFamily="34" charset="0"/>
                <a:cs typeface="Arial" pitchFamily="34" charset="0"/>
              </a:rPr>
              <a:t>Socialización del proyecto con la administración del municipio de </a:t>
            </a:r>
            <a:r>
              <a:rPr lang="es-CO" sz="1000" i="1" dirty="0" err="1" smtClean="0">
                <a:latin typeface="Arial" pitchFamily="34" charset="0"/>
                <a:cs typeface="Arial" pitchFamily="34" charset="0"/>
              </a:rPr>
              <a:t>Sonsón</a:t>
            </a:r>
            <a:endParaRPr lang="es-CO" sz="1000" i="1" dirty="0">
              <a:latin typeface="Arial" pitchFamily="34" charset="0"/>
              <a:cs typeface="Arial" pitchFamily="34" charset="0"/>
            </a:endParaRPr>
          </a:p>
        </p:txBody>
      </p:sp>
      <p:sp>
        <p:nvSpPr>
          <p:cNvPr id="13" name="12 Redondear rectángulo de esquina diagonal"/>
          <p:cNvSpPr/>
          <p:nvPr/>
        </p:nvSpPr>
        <p:spPr>
          <a:xfrm>
            <a:off x="4746381" y="915976"/>
            <a:ext cx="4176464" cy="3744416"/>
          </a:xfrm>
          <a:prstGeom prst="round2Diag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4" name="13 CuadroTexto"/>
          <p:cNvSpPr txBox="1"/>
          <p:nvPr/>
        </p:nvSpPr>
        <p:spPr>
          <a:xfrm>
            <a:off x="4818389" y="1143117"/>
            <a:ext cx="4104456" cy="3954929"/>
          </a:xfrm>
          <a:prstGeom prst="rect">
            <a:avLst/>
          </a:prstGeom>
          <a:noFill/>
        </p:spPr>
        <p:txBody>
          <a:bodyPr wrap="square" rtlCol="0">
            <a:spAutoFit/>
          </a:bodyPr>
          <a:lstStyle/>
          <a:p>
            <a:pPr algn="just"/>
            <a:r>
              <a:rPr lang="es-CO" sz="1400" b="1" i="1" dirty="0" smtClean="0">
                <a:latin typeface="Arial" pitchFamily="34" charset="0"/>
                <a:cs typeface="Arial" pitchFamily="34" charset="0"/>
              </a:rPr>
              <a:t>Valor del Convenio: $365.449.446</a:t>
            </a:r>
          </a:p>
          <a:p>
            <a:pPr marL="342900" indent="-342900" algn="just">
              <a:buFont typeface="Wingdings" pitchFamily="2" charset="2"/>
              <a:buChar char="ü"/>
            </a:pPr>
            <a:r>
              <a:rPr lang="es-CO" sz="1400" dirty="0" smtClean="0">
                <a:latin typeface="Arial" pitchFamily="34" charset="0"/>
                <a:cs typeface="Arial" pitchFamily="34" charset="0"/>
              </a:rPr>
              <a:t>Departamento: $250.000.000 </a:t>
            </a:r>
          </a:p>
          <a:p>
            <a:pPr marL="342900" indent="-342900" algn="just">
              <a:buFont typeface="Wingdings" pitchFamily="2" charset="2"/>
              <a:buChar char="ü"/>
            </a:pPr>
            <a:r>
              <a:rPr lang="es-CO" sz="1400" dirty="0" err="1" smtClean="0">
                <a:latin typeface="Arial" pitchFamily="34" charset="0"/>
                <a:cs typeface="Arial" pitchFamily="34" charset="0"/>
              </a:rPr>
              <a:t>Cornare</a:t>
            </a:r>
            <a:r>
              <a:rPr lang="es-CO" sz="1400" dirty="0" smtClean="0">
                <a:latin typeface="Arial" pitchFamily="34" charset="0"/>
                <a:cs typeface="Arial" pitchFamily="34" charset="0"/>
              </a:rPr>
              <a:t>: $115.449.446</a:t>
            </a:r>
          </a:p>
          <a:p>
            <a:pPr marL="342900" indent="-342900" algn="just">
              <a:buFont typeface="Wingdings" pitchFamily="2" charset="2"/>
              <a:buChar char="ü"/>
            </a:pPr>
            <a:endParaRPr lang="es-CO" sz="1400" dirty="0" smtClean="0">
              <a:latin typeface="Arial" pitchFamily="34" charset="0"/>
              <a:cs typeface="Arial" pitchFamily="34" charset="0"/>
            </a:endParaRPr>
          </a:p>
          <a:p>
            <a:pPr algn="just"/>
            <a:r>
              <a:rPr lang="es-CO" sz="1400" b="1" i="1" dirty="0" smtClean="0">
                <a:latin typeface="Arial" pitchFamily="34" charset="0"/>
                <a:cs typeface="Arial" pitchFamily="34" charset="0"/>
              </a:rPr>
              <a:t>Productos:</a:t>
            </a:r>
          </a:p>
          <a:p>
            <a:pPr marL="342900" indent="-342900" algn="just">
              <a:lnSpc>
                <a:spcPct val="115000"/>
              </a:lnSpc>
              <a:buFont typeface="Wingdings" pitchFamily="2" charset="2"/>
              <a:buChar char="ü"/>
            </a:pPr>
            <a:r>
              <a:rPr lang="es-CO" sz="1400" dirty="0">
                <a:solidFill>
                  <a:srgbClr val="000000"/>
                </a:solidFill>
                <a:latin typeface="Arial"/>
                <a:ea typeface="Times New Roman"/>
                <a:cs typeface="Arial"/>
              </a:rPr>
              <a:t>15 ha con establecimiento de procesos que promuevan la recuperación de áreas deterioradas por minería.</a:t>
            </a:r>
          </a:p>
          <a:p>
            <a:pPr marL="342900" indent="-342900" algn="just">
              <a:lnSpc>
                <a:spcPct val="115000"/>
              </a:lnSpc>
              <a:buFont typeface="Wingdings" pitchFamily="2" charset="2"/>
              <a:buChar char="ü"/>
            </a:pPr>
            <a:r>
              <a:rPr lang="es-CO" sz="1400" dirty="0">
                <a:latin typeface="Arial"/>
                <a:ea typeface="Calibri"/>
                <a:cs typeface="Times New Roman"/>
              </a:rPr>
              <a:t>Hasta 300 mineros de subsistencia intervenidos</a:t>
            </a:r>
          </a:p>
          <a:p>
            <a:pPr marL="342900" indent="-342900" algn="just">
              <a:lnSpc>
                <a:spcPct val="115000"/>
              </a:lnSpc>
              <a:buFont typeface="Wingdings" pitchFamily="2" charset="2"/>
              <a:buChar char="ü"/>
            </a:pPr>
            <a:r>
              <a:rPr lang="es-CO" sz="1400" dirty="0">
                <a:latin typeface="Arial"/>
                <a:ea typeface="Calibri"/>
                <a:cs typeface="Times New Roman"/>
              </a:rPr>
              <a:t>Implementación de prueba piloto de tratamientos biológicos para el mejoramiento de hasta 450 m3 de agua o lodos contaminados por mercurio</a:t>
            </a:r>
            <a:r>
              <a:rPr lang="es-CO" sz="1400" dirty="0" smtClean="0">
                <a:latin typeface="Arial"/>
                <a:ea typeface="Calibri"/>
                <a:cs typeface="Times New Roman"/>
              </a:rPr>
              <a:t>.</a:t>
            </a:r>
          </a:p>
          <a:p>
            <a:pPr marL="342900" indent="-342900" algn="just">
              <a:lnSpc>
                <a:spcPct val="115000"/>
              </a:lnSpc>
              <a:buFont typeface="Wingdings" pitchFamily="2" charset="2"/>
              <a:buChar char="ü"/>
            </a:pPr>
            <a:endParaRPr lang="es-CO" sz="1400" dirty="0">
              <a:latin typeface="Arial"/>
              <a:ea typeface="Calibri"/>
              <a:cs typeface="Times New Roman"/>
            </a:endParaRPr>
          </a:p>
          <a:p>
            <a:pPr marL="342900" indent="-342900" algn="just">
              <a:buFont typeface="Wingdings" pitchFamily="2" charset="2"/>
              <a:buChar char="ü"/>
            </a:pPr>
            <a:endParaRPr lang="es-CO" sz="2000" dirty="0">
              <a:latin typeface="Arial" pitchFamily="34" charset="0"/>
              <a:cs typeface="Arial" pitchFamily="34" charset="0"/>
            </a:endParaRPr>
          </a:p>
        </p:txBody>
      </p:sp>
      <p:pic>
        <p:nvPicPr>
          <p:cNvPr id="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5482" y="3105965"/>
            <a:ext cx="2848361" cy="146711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19 CuadroTexto"/>
          <p:cNvSpPr txBox="1"/>
          <p:nvPr/>
        </p:nvSpPr>
        <p:spPr>
          <a:xfrm>
            <a:off x="4262754" y="4927759"/>
            <a:ext cx="4804107" cy="738664"/>
          </a:xfrm>
          <a:prstGeom prst="rect">
            <a:avLst/>
          </a:prstGeom>
          <a:noFill/>
        </p:spPr>
        <p:txBody>
          <a:bodyPr wrap="square" rtlCol="0">
            <a:spAutoFit/>
          </a:bodyPr>
          <a:lstStyle/>
          <a:p>
            <a:pPr algn="just"/>
            <a:r>
              <a:rPr lang="es-CO" sz="1400" b="1" i="1" dirty="0" smtClean="0">
                <a:latin typeface="Arial" pitchFamily="34" charset="0"/>
                <a:cs typeface="Arial" pitchFamily="34" charset="0"/>
              </a:rPr>
              <a:t>Avance: </a:t>
            </a:r>
            <a:r>
              <a:rPr lang="es-CO" sz="1400" dirty="0" smtClean="0">
                <a:latin typeface="Arial" pitchFamily="34" charset="0"/>
                <a:cs typeface="Arial" pitchFamily="34" charset="0"/>
              </a:rPr>
              <a:t>70% de ejecución física y 100% ejecución financiera de los recursos del departamento. Prorrogado hasta el 15/04/2018.</a:t>
            </a:r>
            <a:endParaRPr lang="es-CO" sz="1400" dirty="0">
              <a:latin typeface="Arial" pitchFamily="34" charset="0"/>
              <a:cs typeface="Arial" pitchFamily="34" charset="0"/>
            </a:endParaRPr>
          </a:p>
        </p:txBody>
      </p:sp>
    </p:spTree>
    <p:extLst>
      <p:ext uri="{BB962C8B-B14F-4D97-AF65-F5344CB8AC3E}">
        <p14:creationId xmlns:p14="http://schemas.microsoft.com/office/powerpoint/2010/main" val="212282677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5 Marcador de contenido"/>
          <p:cNvSpPr txBox="1">
            <a:spLocks/>
          </p:cNvSpPr>
          <p:nvPr/>
        </p:nvSpPr>
        <p:spPr>
          <a:xfrm>
            <a:off x="464896" y="630542"/>
            <a:ext cx="8229600" cy="450594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9728" indent="0">
              <a:buFont typeface="Arial" panose="020B0604020202020204" pitchFamily="34" charset="0"/>
              <a:buNone/>
            </a:pPr>
            <a:endParaRPr lang="es-CO" smtClean="0">
              <a:latin typeface="Arial Narrow" pitchFamily="34" charset="0"/>
            </a:endParaRPr>
          </a:p>
          <a:p>
            <a:pPr>
              <a:buFont typeface="Wingdings" pitchFamily="2" charset="2"/>
              <a:buChar char="ü"/>
            </a:pPr>
            <a:endParaRPr lang="es-CO" smtClean="0">
              <a:latin typeface="Arial Narrow" pitchFamily="34" charset="0"/>
            </a:endParaRPr>
          </a:p>
          <a:p>
            <a:pPr>
              <a:buFont typeface="Wingdings" pitchFamily="2" charset="2"/>
              <a:buChar char="ü"/>
            </a:pPr>
            <a:endParaRPr lang="es-CO" smtClean="0">
              <a:solidFill>
                <a:srgbClr val="FF0000"/>
              </a:solidFill>
              <a:latin typeface="Arial Narrow" pitchFamily="34" charset="0"/>
            </a:endParaRPr>
          </a:p>
          <a:p>
            <a:pPr>
              <a:buFont typeface="Wingdings" pitchFamily="2" charset="2"/>
              <a:buChar char="ü"/>
            </a:pPr>
            <a:endParaRPr lang="es-CO" smtClean="0">
              <a:solidFill>
                <a:srgbClr val="FF0000"/>
              </a:solidFill>
              <a:latin typeface="Arial Narrow" pitchFamily="34" charset="0"/>
            </a:endParaRPr>
          </a:p>
          <a:p>
            <a:pPr>
              <a:buFont typeface="Wingdings" pitchFamily="2" charset="2"/>
              <a:buChar char="ü"/>
            </a:pPr>
            <a:endParaRPr lang="es-CO" dirty="0" smtClean="0">
              <a:latin typeface="Arial Narrow" pitchFamily="34" charset="0"/>
            </a:endParaRPr>
          </a:p>
        </p:txBody>
      </p:sp>
      <p:sp>
        <p:nvSpPr>
          <p:cNvPr id="12" name="14 Rectángulo redondeado"/>
          <p:cNvSpPr/>
          <p:nvPr/>
        </p:nvSpPr>
        <p:spPr>
          <a:xfrm>
            <a:off x="1151902" y="213755"/>
            <a:ext cx="7985723" cy="437243"/>
          </a:xfrm>
          <a:prstGeom prst="roundRect">
            <a:avLst/>
          </a:prstGeom>
          <a:solidFill>
            <a:srgbClr val="C00000"/>
          </a:solidFill>
          <a:ln>
            <a:solidFill>
              <a:srgbClr val="C00000"/>
            </a:solidFill>
          </a:ln>
        </p:spPr>
        <p:style>
          <a:lnRef idx="1">
            <a:schemeClr val="accent6"/>
          </a:lnRef>
          <a:fillRef idx="2">
            <a:schemeClr val="accent6"/>
          </a:fillRef>
          <a:effectRef idx="1">
            <a:schemeClr val="accent6"/>
          </a:effectRef>
          <a:fontRef idx="minor">
            <a:schemeClr val="dk1"/>
          </a:fontRef>
        </p:style>
        <p:txBody>
          <a:bodyPr anchor="ctr"/>
          <a:lstStyle/>
          <a:p>
            <a:pPr algn="r"/>
            <a:r>
              <a:rPr lang="es-CO" sz="1400" b="1" dirty="0" smtClean="0">
                <a:solidFill>
                  <a:schemeClr val="bg1">
                    <a:lumMod val="95000"/>
                  </a:schemeClr>
                </a:solidFill>
                <a:latin typeface="Arial" panose="020B0604020202020204" pitchFamily="34" charset="0"/>
                <a:cs typeface="Arial" panose="020B0604020202020204" pitchFamily="34" charset="0"/>
              </a:rPr>
              <a:t>ACOMPAÑAMIENTO A ESTRATEGIAS DIRIGIDAS A PLANTAS DE BENEFICIO Y TRANSFORMACIÓN PARA ELIMINACIÓN O REDUCCIÓN DEL CONSUMO DE MERCURIO</a:t>
            </a:r>
            <a:endParaRPr lang="es-CO" sz="1400" b="1" dirty="0">
              <a:solidFill>
                <a:schemeClr val="bg1">
                  <a:lumMod val="95000"/>
                </a:schemeClr>
              </a:solidFill>
              <a:latin typeface="Arial" panose="020B0604020202020204" pitchFamily="34" charset="0"/>
              <a:cs typeface="Arial" panose="020B0604020202020204" pitchFamily="34" charset="0"/>
            </a:endParaRPr>
          </a:p>
        </p:txBody>
      </p:sp>
      <p:sp>
        <p:nvSpPr>
          <p:cNvPr id="15" name="14 CuadroTexto"/>
          <p:cNvSpPr txBox="1"/>
          <p:nvPr/>
        </p:nvSpPr>
        <p:spPr>
          <a:xfrm>
            <a:off x="6100391" y="661884"/>
            <a:ext cx="2991012" cy="369332"/>
          </a:xfrm>
          <a:prstGeom prst="rect">
            <a:avLst/>
          </a:prstGeom>
          <a:noFill/>
        </p:spPr>
        <p:txBody>
          <a:bodyPr wrap="none" rtlCol="0">
            <a:spAutoFit/>
          </a:bodyPr>
          <a:lstStyle/>
          <a:p>
            <a:pPr algn="r"/>
            <a:r>
              <a:rPr lang="es-CO" dirty="0" smtClean="0">
                <a:solidFill>
                  <a:srgbClr val="C00000"/>
                </a:solidFill>
              </a:rPr>
              <a:t>ERRADIACIÓN DEL MERCURIO</a:t>
            </a:r>
          </a:p>
        </p:txBody>
      </p:sp>
      <p:sp>
        <p:nvSpPr>
          <p:cNvPr id="16" name="15 CuadroTexto"/>
          <p:cNvSpPr txBox="1"/>
          <p:nvPr/>
        </p:nvSpPr>
        <p:spPr>
          <a:xfrm>
            <a:off x="3619983" y="1603846"/>
            <a:ext cx="5122014" cy="3716402"/>
          </a:xfrm>
          <a:prstGeom prst="rect">
            <a:avLst/>
          </a:prstGeom>
          <a:noFill/>
        </p:spPr>
        <p:txBody>
          <a:bodyPr wrap="square" rtlCol="0">
            <a:spAutoFit/>
          </a:bodyPr>
          <a:lstStyle/>
          <a:p>
            <a:pPr algn="ctr"/>
            <a:r>
              <a:rPr lang="es-CO" b="1" i="1" dirty="0" smtClean="0">
                <a:latin typeface="Arial" pitchFamily="34" charset="0"/>
                <a:cs typeface="Arial" pitchFamily="34" charset="0"/>
              </a:rPr>
              <a:t>Valor del Convenio: $1.930.230.000</a:t>
            </a:r>
          </a:p>
          <a:p>
            <a:pPr marL="342900" indent="-342900" algn="just">
              <a:buFont typeface="Wingdings" pitchFamily="2" charset="2"/>
              <a:buChar char="ü"/>
            </a:pPr>
            <a:r>
              <a:rPr lang="es-CO" dirty="0" smtClean="0">
                <a:latin typeface="Arial" pitchFamily="34" charset="0"/>
                <a:cs typeface="Arial" pitchFamily="34" charset="0"/>
              </a:rPr>
              <a:t>Departamento: $1.690.230.000</a:t>
            </a:r>
          </a:p>
          <a:p>
            <a:pPr marL="342900" indent="-342900" algn="just">
              <a:buFont typeface="Wingdings" pitchFamily="2" charset="2"/>
              <a:buChar char="ü"/>
            </a:pPr>
            <a:r>
              <a:rPr lang="es-CO" dirty="0" smtClean="0">
                <a:latin typeface="Arial" pitchFamily="34" charset="0"/>
                <a:cs typeface="Arial" pitchFamily="34" charset="0"/>
              </a:rPr>
              <a:t>SENA: $150.000.000</a:t>
            </a:r>
          </a:p>
          <a:p>
            <a:pPr marL="342900" indent="-342900" algn="just">
              <a:buFont typeface="Wingdings" pitchFamily="2" charset="2"/>
              <a:buChar char="ü"/>
            </a:pPr>
            <a:r>
              <a:rPr lang="es-CO" dirty="0" smtClean="0">
                <a:latin typeface="Arial" pitchFamily="34" charset="0"/>
                <a:cs typeface="Arial" pitchFamily="34" charset="0"/>
              </a:rPr>
              <a:t>CPGMAE: $90.000.000</a:t>
            </a:r>
          </a:p>
          <a:p>
            <a:pPr algn="just"/>
            <a:endParaRPr lang="es-CO" dirty="0" smtClean="0">
              <a:latin typeface="Arial" pitchFamily="34" charset="0"/>
              <a:cs typeface="Arial" pitchFamily="34" charset="0"/>
            </a:endParaRPr>
          </a:p>
          <a:p>
            <a:pPr algn="just"/>
            <a:r>
              <a:rPr lang="es-CO" b="1" i="1" dirty="0" smtClean="0">
                <a:latin typeface="Arial" pitchFamily="34" charset="0"/>
                <a:cs typeface="Arial" pitchFamily="34" charset="0"/>
              </a:rPr>
              <a:t>Productos:</a:t>
            </a:r>
          </a:p>
          <a:p>
            <a:pPr marL="285750" indent="-285750" algn="just">
              <a:lnSpc>
                <a:spcPct val="115000"/>
              </a:lnSpc>
              <a:buFont typeface="Wingdings" pitchFamily="2" charset="2"/>
              <a:buChar char="ü"/>
            </a:pPr>
            <a:r>
              <a:rPr lang="es-CO" dirty="0">
                <a:solidFill>
                  <a:srgbClr val="000000"/>
                </a:solidFill>
                <a:latin typeface="Arial"/>
                <a:ea typeface="Times New Roman"/>
                <a:cs typeface="Arial"/>
              </a:rPr>
              <a:t>14 UBBM intervenidas</a:t>
            </a:r>
          </a:p>
          <a:p>
            <a:pPr marL="285750" indent="-285750" algn="just">
              <a:lnSpc>
                <a:spcPct val="115000"/>
              </a:lnSpc>
              <a:buFont typeface="Wingdings" pitchFamily="2" charset="2"/>
              <a:buChar char="ü"/>
            </a:pPr>
            <a:r>
              <a:rPr lang="es-CO" dirty="0">
                <a:latin typeface="Arial"/>
                <a:ea typeface="Calibri"/>
                <a:cs typeface="Times New Roman"/>
              </a:rPr>
              <a:t>400 Mineros capacitados</a:t>
            </a:r>
          </a:p>
          <a:p>
            <a:pPr marL="285750" indent="-285750" algn="just">
              <a:lnSpc>
                <a:spcPct val="115000"/>
              </a:lnSpc>
              <a:buFont typeface="Wingdings" pitchFamily="2" charset="2"/>
              <a:buChar char="ü"/>
            </a:pPr>
            <a:r>
              <a:rPr lang="es-CO" dirty="0">
                <a:latin typeface="Arial"/>
                <a:ea typeface="Calibri"/>
                <a:cs typeface="Times New Roman"/>
              </a:rPr>
              <a:t>200 funcionarios capacitado</a:t>
            </a:r>
            <a:r>
              <a:rPr lang="es-CO" dirty="0" smtClean="0">
                <a:latin typeface="Arial"/>
                <a:ea typeface="Calibri"/>
                <a:cs typeface="Times New Roman"/>
              </a:rPr>
              <a:t>.</a:t>
            </a:r>
          </a:p>
          <a:p>
            <a:pPr marL="285750" indent="-285750" algn="just">
              <a:lnSpc>
                <a:spcPct val="115000"/>
              </a:lnSpc>
              <a:buFont typeface="Wingdings" pitchFamily="2" charset="2"/>
              <a:buChar char="ü"/>
            </a:pPr>
            <a:r>
              <a:rPr lang="es-CO" dirty="0" smtClean="0">
                <a:latin typeface="Arial"/>
                <a:ea typeface="Calibri"/>
                <a:cs typeface="Times New Roman"/>
              </a:rPr>
              <a:t>Caracterización cadena productiva de oro en Segovia y Remedios.</a:t>
            </a:r>
            <a:endParaRPr lang="es-CO" dirty="0">
              <a:latin typeface="Arial"/>
              <a:ea typeface="Calibri"/>
              <a:cs typeface="Times New Roman"/>
            </a:endParaRPr>
          </a:p>
          <a:p>
            <a:pPr marL="342900" indent="-342900" algn="just">
              <a:buFont typeface="Wingdings" pitchFamily="2" charset="2"/>
              <a:buChar char="ü"/>
            </a:pPr>
            <a:endParaRPr lang="es-CO" sz="2400" dirty="0">
              <a:latin typeface="Arial" pitchFamily="34" charset="0"/>
              <a:cs typeface="Arial" pitchFamily="34" charset="0"/>
            </a:endParaRPr>
          </a:p>
        </p:txBody>
      </p:sp>
      <p:pic>
        <p:nvPicPr>
          <p:cNvPr id="1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7048" y="1096497"/>
            <a:ext cx="2540057" cy="382859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20 CuadroTexto"/>
          <p:cNvSpPr txBox="1"/>
          <p:nvPr/>
        </p:nvSpPr>
        <p:spPr>
          <a:xfrm>
            <a:off x="1392209" y="4922501"/>
            <a:ext cx="1523174" cy="246221"/>
          </a:xfrm>
          <a:prstGeom prst="rect">
            <a:avLst/>
          </a:prstGeom>
          <a:noFill/>
        </p:spPr>
        <p:txBody>
          <a:bodyPr wrap="none" rtlCol="0">
            <a:spAutoFit/>
          </a:bodyPr>
          <a:lstStyle/>
          <a:p>
            <a:r>
              <a:rPr lang="es-CO" sz="1000" i="1" dirty="0" smtClean="0">
                <a:latin typeface="Arial" pitchFamily="34" charset="0"/>
                <a:cs typeface="Arial" pitchFamily="34" charset="0"/>
              </a:rPr>
              <a:t>Equipos y capacitación</a:t>
            </a:r>
            <a:endParaRPr lang="es-CO" sz="1000" i="1" dirty="0">
              <a:latin typeface="Arial" pitchFamily="34" charset="0"/>
              <a:cs typeface="Arial" pitchFamily="34" charset="0"/>
            </a:endParaRPr>
          </a:p>
        </p:txBody>
      </p:sp>
      <p:sp>
        <p:nvSpPr>
          <p:cNvPr id="22" name="21 CuadroTexto"/>
          <p:cNvSpPr txBox="1"/>
          <p:nvPr/>
        </p:nvSpPr>
        <p:spPr>
          <a:xfrm>
            <a:off x="572347" y="5210648"/>
            <a:ext cx="3169457" cy="338554"/>
          </a:xfrm>
          <a:prstGeom prst="rect">
            <a:avLst/>
          </a:prstGeom>
          <a:noFill/>
        </p:spPr>
        <p:txBody>
          <a:bodyPr wrap="none" rtlCol="0">
            <a:spAutoFit/>
          </a:bodyPr>
          <a:lstStyle/>
          <a:p>
            <a:r>
              <a:rPr lang="es-CO" sz="1600" b="1" dirty="0" smtClean="0">
                <a:latin typeface="Arial" pitchFamily="34" charset="0"/>
                <a:cs typeface="Arial" pitchFamily="34" charset="0"/>
              </a:rPr>
              <a:t>Ejecución: </a:t>
            </a:r>
            <a:r>
              <a:rPr lang="es-CO" sz="1600" dirty="0" smtClean="0">
                <a:latin typeface="Arial" pitchFamily="34" charset="0"/>
                <a:cs typeface="Arial" pitchFamily="34" charset="0"/>
              </a:rPr>
              <a:t>100%, en liquidación</a:t>
            </a:r>
            <a:endParaRPr lang="es-CO" sz="1600" dirty="0">
              <a:latin typeface="Arial" pitchFamily="34" charset="0"/>
              <a:cs typeface="Arial" pitchFamily="34" charset="0"/>
            </a:endParaRPr>
          </a:p>
        </p:txBody>
      </p:sp>
    </p:spTree>
    <p:extLst>
      <p:ext uri="{BB962C8B-B14F-4D97-AF65-F5344CB8AC3E}">
        <p14:creationId xmlns:p14="http://schemas.microsoft.com/office/powerpoint/2010/main" val="21226217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5 Marcador de contenido"/>
          <p:cNvSpPr txBox="1">
            <a:spLocks/>
          </p:cNvSpPr>
          <p:nvPr/>
        </p:nvSpPr>
        <p:spPr>
          <a:xfrm>
            <a:off x="464896" y="630542"/>
            <a:ext cx="8229600" cy="450594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9728" indent="0">
              <a:buFont typeface="Arial" panose="020B0604020202020204" pitchFamily="34" charset="0"/>
              <a:buNone/>
            </a:pPr>
            <a:endParaRPr lang="es-CO" smtClean="0">
              <a:latin typeface="Arial Narrow" pitchFamily="34" charset="0"/>
            </a:endParaRPr>
          </a:p>
          <a:p>
            <a:pPr>
              <a:buFont typeface="Wingdings" pitchFamily="2" charset="2"/>
              <a:buChar char="ü"/>
            </a:pPr>
            <a:endParaRPr lang="es-CO" smtClean="0">
              <a:latin typeface="Arial Narrow" pitchFamily="34" charset="0"/>
            </a:endParaRPr>
          </a:p>
          <a:p>
            <a:pPr>
              <a:buFont typeface="Wingdings" pitchFamily="2" charset="2"/>
              <a:buChar char="ü"/>
            </a:pPr>
            <a:endParaRPr lang="es-CO" smtClean="0">
              <a:solidFill>
                <a:srgbClr val="FF0000"/>
              </a:solidFill>
              <a:latin typeface="Arial Narrow" pitchFamily="34" charset="0"/>
            </a:endParaRPr>
          </a:p>
          <a:p>
            <a:pPr>
              <a:buFont typeface="Wingdings" pitchFamily="2" charset="2"/>
              <a:buChar char="ü"/>
            </a:pPr>
            <a:endParaRPr lang="es-CO" smtClean="0">
              <a:solidFill>
                <a:srgbClr val="FF0000"/>
              </a:solidFill>
              <a:latin typeface="Arial Narrow" pitchFamily="34" charset="0"/>
            </a:endParaRPr>
          </a:p>
          <a:p>
            <a:pPr>
              <a:buFont typeface="Wingdings" pitchFamily="2" charset="2"/>
              <a:buChar char="ü"/>
            </a:pPr>
            <a:endParaRPr lang="es-CO" dirty="0" smtClean="0">
              <a:latin typeface="Arial Narrow" pitchFamily="34" charset="0"/>
            </a:endParaRPr>
          </a:p>
        </p:txBody>
      </p:sp>
      <p:sp>
        <p:nvSpPr>
          <p:cNvPr id="12" name="14 Rectángulo redondeado"/>
          <p:cNvSpPr/>
          <p:nvPr/>
        </p:nvSpPr>
        <p:spPr>
          <a:xfrm>
            <a:off x="1151902" y="213755"/>
            <a:ext cx="7985723" cy="437243"/>
          </a:xfrm>
          <a:prstGeom prst="roundRect">
            <a:avLst/>
          </a:prstGeom>
          <a:solidFill>
            <a:srgbClr val="C00000"/>
          </a:solidFill>
          <a:ln>
            <a:solidFill>
              <a:srgbClr val="C00000"/>
            </a:solidFill>
          </a:ln>
        </p:spPr>
        <p:style>
          <a:lnRef idx="1">
            <a:schemeClr val="accent6"/>
          </a:lnRef>
          <a:fillRef idx="2">
            <a:schemeClr val="accent6"/>
          </a:fillRef>
          <a:effectRef idx="1">
            <a:schemeClr val="accent6"/>
          </a:effectRef>
          <a:fontRef idx="minor">
            <a:schemeClr val="dk1"/>
          </a:fontRef>
        </p:style>
        <p:txBody>
          <a:bodyPr anchor="ctr"/>
          <a:lstStyle/>
          <a:p>
            <a:pPr algn="r"/>
            <a:r>
              <a:rPr lang="es-CO" sz="1400" b="1" dirty="0" smtClean="0">
                <a:solidFill>
                  <a:schemeClr val="bg1">
                    <a:lumMod val="95000"/>
                  </a:schemeClr>
                </a:solidFill>
                <a:latin typeface="Arial" panose="020B0604020202020204" pitchFamily="34" charset="0"/>
                <a:cs typeface="Arial" panose="020B0604020202020204" pitchFamily="34" charset="0"/>
              </a:rPr>
              <a:t>ACOMPAÑAMIENTO A ESTRATEGIAS DIRIGIDAS A PLANTAS DE BENEFICIO Y TRANSFORMACIÓN PARA ELIMINACIÓN O REDUCCIÓN DEL CONSUMO DE MERCURIO</a:t>
            </a:r>
            <a:endParaRPr lang="es-CO" sz="1400" b="1" dirty="0">
              <a:solidFill>
                <a:schemeClr val="bg1">
                  <a:lumMod val="95000"/>
                </a:schemeClr>
              </a:solidFill>
              <a:latin typeface="Arial" panose="020B0604020202020204" pitchFamily="34" charset="0"/>
              <a:cs typeface="Arial" panose="020B0604020202020204" pitchFamily="34" charset="0"/>
            </a:endParaRPr>
          </a:p>
        </p:txBody>
      </p:sp>
      <p:sp>
        <p:nvSpPr>
          <p:cNvPr id="15" name="14 CuadroTexto"/>
          <p:cNvSpPr txBox="1"/>
          <p:nvPr/>
        </p:nvSpPr>
        <p:spPr>
          <a:xfrm>
            <a:off x="7101306" y="661884"/>
            <a:ext cx="1990097" cy="369332"/>
          </a:xfrm>
          <a:prstGeom prst="rect">
            <a:avLst/>
          </a:prstGeom>
          <a:noFill/>
        </p:spPr>
        <p:txBody>
          <a:bodyPr wrap="none" rtlCol="0">
            <a:spAutoFit/>
          </a:bodyPr>
          <a:lstStyle/>
          <a:p>
            <a:pPr algn="r"/>
            <a:r>
              <a:rPr lang="es-CO" dirty="0" smtClean="0">
                <a:solidFill>
                  <a:srgbClr val="C00000"/>
                </a:solidFill>
              </a:rPr>
              <a:t>NANOTECNOLOGÍA</a:t>
            </a:r>
          </a:p>
        </p:txBody>
      </p:sp>
      <p:sp>
        <p:nvSpPr>
          <p:cNvPr id="9" name="8 CuadroTexto"/>
          <p:cNvSpPr txBox="1"/>
          <p:nvPr/>
        </p:nvSpPr>
        <p:spPr>
          <a:xfrm>
            <a:off x="4624530" y="1325152"/>
            <a:ext cx="4370392" cy="3970318"/>
          </a:xfrm>
          <a:prstGeom prst="rect">
            <a:avLst/>
          </a:prstGeom>
          <a:noFill/>
        </p:spPr>
        <p:txBody>
          <a:bodyPr wrap="square" rtlCol="0">
            <a:spAutoFit/>
          </a:bodyPr>
          <a:lstStyle/>
          <a:p>
            <a:pPr algn="ctr"/>
            <a:r>
              <a:rPr lang="es-CO" sz="1400" b="1" i="1" dirty="0" smtClean="0">
                <a:latin typeface="Arial" pitchFamily="34" charset="0"/>
                <a:cs typeface="Arial" pitchFamily="34" charset="0"/>
              </a:rPr>
              <a:t>Valor del Convenio: $445.695.600</a:t>
            </a:r>
          </a:p>
          <a:p>
            <a:pPr marL="342900" indent="-342900" algn="just">
              <a:buFont typeface="Wingdings" pitchFamily="2" charset="2"/>
              <a:buChar char="ü"/>
            </a:pPr>
            <a:r>
              <a:rPr lang="es-CO" sz="1400" dirty="0" smtClean="0">
                <a:latin typeface="Arial" pitchFamily="34" charset="0"/>
                <a:cs typeface="Arial" pitchFamily="34" charset="0"/>
              </a:rPr>
              <a:t>Departamento: $300.000.000</a:t>
            </a:r>
          </a:p>
          <a:p>
            <a:pPr marL="342900" indent="-342900" algn="just">
              <a:buFont typeface="Wingdings" pitchFamily="2" charset="2"/>
              <a:buChar char="ü"/>
            </a:pPr>
            <a:r>
              <a:rPr lang="es-CO" sz="1400" dirty="0" err="1" smtClean="0">
                <a:latin typeface="Arial" pitchFamily="34" charset="0"/>
                <a:cs typeface="Arial" pitchFamily="34" charset="0"/>
              </a:rPr>
              <a:t>Corpourabá</a:t>
            </a:r>
            <a:r>
              <a:rPr lang="es-CO" sz="1400" dirty="0">
                <a:latin typeface="Arial" pitchFamily="34" charset="0"/>
                <a:cs typeface="Arial" pitchFamily="34" charset="0"/>
              </a:rPr>
              <a:t>: </a:t>
            </a:r>
            <a:r>
              <a:rPr lang="es-CO" sz="1400" dirty="0" smtClean="0">
                <a:latin typeface="Arial" pitchFamily="34" charset="0"/>
                <a:cs typeface="Arial" pitchFamily="34" charset="0"/>
              </a:rPr>
              <a:t>$152.573.9390</a:t>
            </a:r>
          </a:p>
          <a:p>
            <a:pPr marL="342900" indent="-342900" algn="just">
              <a:buFont typeface="Wingdings" pitchFamily="2" charset="2"/>
              <a:buChar char="ü"/>
            </a:pPr>
            <a:endParaRPr lang="es-CO" sz="1400" dirty="0" smtClean="0">
              <a:latin typeface="Arial" pitchFamily="34" charset="0"/>
              <a:cs typeface="Arial" pitchFamily="34" charset="0"/>
            </a:endParaRPr>
          </a:p>
          <a:p>
            <a:pPr algn="just"/>
            <a:r>
              <a:rPr lang="es-CO" sz="1400" b="1" i="1" dirty="0" smtClean="0">
                <a:latin typeface="Arial" pitchFamily="34" charset="0"/>
                <a:cs typeface="Arial" pitchFamily="34" charset="0"/>
              </a:rPr>
              <a:t>Productos:</a:t>
            </a:r>
          </a:p>
          <a:p>
            <a:pPr marL="285750" lvl="0" indent="-285750" algn="just">
              <a:buFont typeface="Wingdings" pitchFamily="2" charset="2"/>
              <a:buChar char="ü"/>
            </a:pPr>
            <a:r>
              <a:rPr lang="es-ES" sz="1400" dirty="0">
                <a:latin typeface="Arial" pitchFamily="34" charset="0"/>
                <a:cs typeface="Arial" pitchFamily="34" charset="0"/>
              </a:rPr>
              <a:t>Una planta de beneficio industrial adecuada con nanotecnología cero mercurio.</a:t>
            </a:r>
            <a:endParaRPr lang="es-CO" sz="1400" dirty="0">
              <a:latin typeface="Arial" pitchFamily="34" charset="0"/>
              <a:cs typeface="Arial" pitchFamily="34" charset="0"/>
            </a:endParaRPr>
          </a:p>
          <a:p>
            <a:pPr marL="285750" lvl="0" indent="-285750" algn="just">
              <a:buFont typeface="Wingdings" pitchFamily="2" charset="2"/>
              <a:buChar char="ü"/>
            </a:pPr>
            <a:r>
              <a:rPr lang="es-ES" sz="1400" dirty="0">
                <a:latin typeface="Arial" pitchFamily="34" charset="0"/>
                <a:cs typeface="Arial" pitchFamily="34" charset="0"/>
              </a:rPr>
              <a:t>Reducción del consumo de cianuro en el proceso empleado en al menos en un 40%.</a:t>
            </a:r>
            <a:endParaRPr lang="es-CO" sz="1400" dirty="0">
              <a:latin typeface="Arial" pitchFamily="34" charset="0"/>
              <a:cs typeface="Arial" pitchFamily="34" charset="0"/>
            </a:endParaRPr>
          </a:p>
          <a:p>
            <a:pPr marL="285750" lvl="0" indent="-285750" algn="just">
              <a:buFont typeface="Wingdings" pitchFamily="2" charset="2"/>
              <a:buChar char="ü"/>
            </a:pPr>
            <a:r>
              <a:rPr lang="es-ES" sz="1400" dirty="0">
                <a:latin typeface="Arial" pitchFamily="34" charset="0"/>
                <a:cs typeface="Arial" pitchFamily="34" charset="0"/>
              </a:rPr>
              <a:t>Eliminación de vertimientos de cianuro empleando biotecnología.  </a:t>
            </a:r>
            <a:endParaRPr lang="es-CO" sz="1400" dirty="0">
              <a:latin typeface="Arial" pitchFamily="34" charset="0"/>
              <a:cs typeface="Arial" pitchFamily="34" charset="0"/>
            </a:endParaRPr>
          </a:p>
          <a:p>
            <a:pPr marL="285750" lvl="0" indent="-285750" algn="just">
              <a:buFont typeface="Wingdings" pitchFamily="2" charset="2"/>
              <a:buChar char="ü"/>
            </a:pPr>
            <a:r>
              <a:rPr lang="es-ES" sz="1400" dirty="0">
                <a:latin typeface="Arial" pitchFamily="34" charset="0"/>
                <a:cs typeface="Arial" pitchFamily="34" charset="0"/>
              </a:rPr>
              <a:t>Incremento en la recuperación de oro en al menos </a:t>
            </a:r>
            <a:r>
              <a:rPr lang="es-ES" sz="1400" dirty="0" smtClean="0">
                <a:latin typeface="Arial" pitchFamily="34" charset="0"/>
                <a:cs typeface="Arial" pitchFamily="34" charset="0"/>
              </a:rPr>
              <a:t>un </a:t>
            </a:r>
            <a:r>
              <a:rPr lang="es-ES" sz="1400" dirty="0">
                <a:latin typeface="Arial" pitchFamily="34" charset="0"/>
                <a:cs typeface="Arial" pitchFamily="34" charset="0"/>
              </a:rPr>
              <a:t>30%.  </a:t>
            </a:r>
            <a:endParaRPr lang="es-CO" sz="1400" dirty="0">
              <a:latin typeface="Arial" pitchFamily="34" charset="0"/>
              <a:cs typeface="Arial" pitchFamily="34" charset="0"/>
            </a:endParaRPr>
          </a:p>
          <a:p>
            <a:pPr marL="285750" lvl="0" indent="-285750" algn="just">
              <a:buFont typeface="Wingdings" pitchFamily="2" charset="2"/>
              <a:buChar char="ü"/>
            </a:pPr>
            <a:r>
              <a:rPr lang="es-ES" sz="1400" dirty="0">
                <a:latin typeface="Arial" pitchFamily="34" charset="0"/>
                <a:cs typeface="Arial" pitchFamily="34" charset="0"/>
              </a:rPr>
              <a:t>Obtención de una planta con tecnología innovadora </a:t>
            </a:r>
            <a:r>
              <a:rPr lang="es-ES" sz="1400" dirty="0" smtClean="0">
                <a:latin typeface="Arial" pitchFamily="34" charset="0"/>
                <a:cs typeface="Arial" pitchFamily="34" charset="0"/>
              </a:rPr>
              <a:t>demostrativa.</a:t>
            </a:r>
            <a:endParaRPr lang="es-CO" sz="1400" dirty="0">
              <a:latin typeface="Arial" pitchFamily="34" charset="0"/>
              <a:cs typeface="Arial" pitchFamily="34" charset="0"/>
            </a:endParaRPr>
          </a:p>
          <a:p>
            <a:pPr marL="285750" lvl="0" indent="-285750" algn="just">
              <a:buFont typeface="Wingdings" pitchFamily="2" charset="2"/>
              <a:buChar char="ü"/>
            </a:pPr>
            <a:r>
              <a:rPr lang="es-CO" sz="1400" dirty="0">
                <a:latin typeface="Arial" pitchFamily="34" charset="0"/>
                <a:cs typeface="Arial" pitchFamily="34" charset="0"/>
              </a:rPr>
              <a:t>Mínimo 100 mineros sensibilizados en mejores prácticas de uso de nuevas tecnologías para el beneficio minero de la producción aurífera</a:t>
            </a:r>
            <a:r>
              <a:rPr lang="es-CO" sz="1400" dirty="0" smtClean="0">
                <a:latin typeface="Arial" pitchFamily="34" charset="0"/>
                <a:cs typeface="Arial" pitchFamily="34" charset="0"/>
              </a:rPr>
              <a:t>.</a:t>
            </a:r>
            <a:endParaRPr lang="es-CO" sz="1400" dirty="0">
              <a:latin typeface="Arial" pitchFamily="34" charset="0"/>
              <a:cs typeface="Arial" pitchFamily="34" charset="0"/>
            </a:endParaRPr>
          </a:p>
        </p:txBody>
      </p:sp>
      <p:pic>
        <p:nvPicPr>
          <p:cNvPr id="10" name="Picture 20"/>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6809" t="20827" r="20666" b="10434"/>
          <a:stretch/>
        </p:blipFill>
        <p:spPr bwMode="auto">
          <a:xfrm>
            <a:off x="425957" y="1140030"/>
            <a:ext cx="4099845" cy="3727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10 CuadroTexto"/>
          <p:cNvSpPr txBox="1"/>
          <p:nvPr/>
        </p:nvSpPr>
        <p:spPr>
          <a:xfrm>
            <a:off x="600081" y="4990107"/>
            <a:ext cx="3751595" cy="830997"/>
          </a:xfrm>
          <a:prstGeom prst="rect">
            <a:avLst/>
          </a:prstGeom>
          <a:noFill/>
        </p:spPr>
        <p:txBody>
          <a:bodyPr wrap="square" rtlCol="0">
            <a:spAutoFit/>
          </a:bodyPr>
          <a:lstStyle/>
          <a:p>
            <a:r>
              <a:rPr lang="es-CO" sz="1600" b="1" dirty="0" smtClean="0">
                <a:latin typeface="Arial" pitchFamily="34" charset="0"/>
                <a:cs typeface="Arial" pitchFamily="34" charset="0"/>
              </a:rPr>
              <a:t>Avance: </a:t>
            </a:r>
            <a:r>
              <a:rPr lang="es-CO" sz="1600" dirty="0" smtClean="0">
                <a:latin typeface="Arial" pitchFamily="34" charset="0"/>
                <a:cs typeface="Arial" pitchFamily="34" charset="0"/>
              </a:rPr>
              <a:t>90%</a:t>
            </a:r>
          </a:p>
          <a:p>
            <a:r>
              <a:rPr lang="es-CO" sz="1600" dirty="0" smtClean="0">
                <a:latin typeface="Arial" pitchFamily="34" charset="0"/>
                <a:cs typeface="Arial" pitchFamily="34" charset="0"/>
              </a:rPr>
              <a:t>Para enero está programada la entrega de la planta a la comunidad</a:t>
            </a:r>
            <a:r>
              <a:rPr lang="es-CO" sz="1600" dirty="0" smtClean="0"/>
              <a:t>.</a:t>
            </a:r>
            <a:endParaRPr lang="es-CO" sz="1600" dirty="0"/>
          </a:p>
        </p:txBody>
      </p:sp>
    </p:spTree>
    <p:extLst>
      <p:ext uri="{BB962C8B-B14F-4D97-AF65-F5344CB8AC3E}">
        <p14:creationId xmlns:p14="http://schemas.microsoft.com/office/powerpoint/2010/main" val="40010359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4 Rectángulo redondeado"/>
          <p:cNvSpPr/>
          <p:nvPr/>
        </p:nvSpPr>
        <p:spPr>
          <a:xfrm>
            <a:off x="1151902" y="213755"/>
            <a:ext cx="7985723" cy="437243"/>
          </a:xfrm>
          <a:prstGeom prst="roundRect">
            <a:avLst/>
          </a:prstGeom>
          <a:solidFill>
            <a:srgbClr val="C00000"/>
          </a:solidFill>
          <a:ln>
            <a:solidFill>
              <a:srgbClr val="C00000"/>
            </a:solidFill>
          </a:ln>
        </p:spPr>
        <p:style>
          <a:lnRef idx="1">
            <a:schemeClr val="accent6"/>
          </a:lnRef>
          <a:fillRef idx="2">
            <a:schemeClr val="accent6"/>
          </a:fillRef>
          <a:effectRef idx="1">
            <a:schemeClr val="accent6"/>
          </a:effectRef>
          <a:fontRef idx="minor">
            <a:schemeClr val="dk1"/>
          </a:fontRef>
        </p:style>
        <p:txBody>
          <a:bodyPr anchor="ctr"/>
          <a:lstStyle/>
          <a:p>
            <a:pPr algn="r"/>
            <a:r>
              <a:rPr lang="es-CO" sz="3200" b="1" dirty="0">
                <a:solidFill>
                  <a:schemeClr val="bg1"/>
                </a:solidFill>
                <a:latin typeface="Arial Narrow" pitchFamily="34" charset="0"/>
              </a:rPr>
              <a:t>TÍTULOS MINEROS </a:t>
            </a:r>
            <a:r>
              <a:rPr lang="es-CO" sz="3200" b="1" dirty="0" smtClean="0">
                <a:solidFill>
                  <a:schemeClr val="bg1"/>
                </a:solidFill>
                <a:latin typeface="Arial Narrow" pitchFamily="34" charset="0"/>
              </a:rPr>
              <a:t>PRIORIZADOS</a:t>
            </a:r>
            <a:endParaRPr lang="es-CO" sz="3200" b="1" dirty="0">
              <a:solidFill>
                <a:schemeClr val="bg1"/>
              </a:solidFill>
              <a:latin typeface="Arial Narrow" pitchFamily="34" charset="0"/>
            </a:endParaRPr>
          </a:p>
        </p:txBody>
      </p:sp>
      <p:sp>
        <p:nvSpPr>
          <p:cNvPr id="9" name="Subtítulo 3"/>
          <p:cNvSpPr txBox="1">
            <a:spLocks/>
          </p:cNvSpPr>
          <p:nvPr/>
        </p:nvSpPr>
        <p:spPr>
          <a:xfrm>
            <a:off x="540310" y="787675"/>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10" name="Rectángulo 1"/>
          <p:cNvSpPr/>
          <p:nvPr/>
        </p:nvSpPr>
        <p:spPr>
          <a:xfrm>
            <a:off x="540311" y="787676"/>
            <a:ext cx="8312562" cy="329193"/>
          </a:xfrm>
          <a:prstGeom prst="rect">
            <a:avLst/>
          </a:prstGeom>
        </p:spPr>
        <p:txBody>
          <a:bodyPr wrap="square">
            <a:spAutoFit/>
          </a:bodyPr>
          <a:lstStyle/>
          <a:p>
            <a:endParaRPr lang="es-CO" sz="1539" dirty="0"/>
          </a:p>
        </p:txBody>
      </p:sp>
      <p:sp>
        <p:nvSpPr>
          <p:cNvPr id="7" name="Subtítulo 3"/>
          <p:cNvSpPr txBox="1">
            <a:spLocks/>
          </p:cNvSpPr>
          <p:nvPr/>
        </p:nvSpPr>
        <p:spPr>
          <a:xfrm>
            <a:off x="503681" y="1495562"/>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8" name="Rectángulo 1"/>
          <p:cNvSpPr/>
          <p:nvPr/>
        </p:nvSpPr>
        <p:spPr>
          <a:xfrm>
            <a:off x="622432" y="1744938"/>
            <a:ext cx="8312562" cy="329193"/>
          </a:xfrm>
          <a:prstGeom prst="rect">
            <a:avLst/>
          </a:prstGeom>
        </p:spPr>
        <p:txBody>
          <a:bodyPr wrap="square">
            <a:spAutoFit/>
          </a:bodyPr>
          <a:lstStyle/>
          <a:p>
            <a:endParaRPr lang="es-CO" sz="1539" dirty="0"/>
          </a:p>
        </p:txBody>
      </p:sp>
      <p:sp>
        <p:nvSpPr>
          <p:cNvPr id="13" name="12 Rectángulo"/>
          <p:cNvSpPr/>
          <p:nvPr/>
        </p:nvSpPr>
        <p:spPr>
          <a:xfrm>
            <a:off x="503681" y="2829944"/>
            <a:ext cx="8229600" cy="2608406"/>
          </a:xfrm>
          <a:prstGeom prst="rect">
            <a:avLst/>
          </a:prstGeom>
        </p:spPr>
        <p:txBody>
          <a:bodyPr wrap="square">
            <a:spAutoFit/>
          </a:bodyPr>
          <a:lstStyle/>
          <a:p>
            <a:pPr algn="just">
              <a:lnSpc>
                <a:spcPct val="115000"/>
              </a:lnSpc>
              <a:spcAft>
                <a:spcPts val="0"/>
              </a:spcAft>
            </a:pPr>
            <a:r>
              <a:rPr lang="es-CO" sz="2000" dirty="0" smtClean="0">
                <a:latin typeface="Arial Narrow"/>
                <a:ea typeface="Calibri"/>
                <a:cs typeface="Arial"/>
              </a:rPr>
              <a:t>Para </a:t>
            </a:r>
            <a:r>
              <a:rPr lang="es-CO" sz="2000" dirty="0">
                <a:latin typeface="Arial Narrow"/>
                <a:ea typeface="Calibri"/>
                <a:cs typeface="Arial"/>
              </a:rPr>
              <a:t>el cumplimiento de la función como delegada de Fiscalización </a:t>
            </a:r>
            <a:r>
              <a:rPr lang="es-CO" sz="2000" dirty="0" smtClean="0">
                <a:latin typeface="Arial Narrow"/>
                <a:ea typeface="Calibri"/>
                <a:cs typeface="Arial"/>
              </a:rPr>
              <a:t>Minera se han suscrito convenios </a:t>
            </a:r>
            <a:r>
              <a:rPr lang="es-CO" sz="2000" dirty="0">
                <a:latin typeface="Arial Narrow"/>
                <a:ea typeface="Calibri"/>
                <a:cs typeface="Arial"/>
              </a:rPr>
              <a:t>con el Politécnico Jaime Isaza Cadavid y </a:t>
            </a:r>
            <a:r>
              <a:rPr lang="es-CO" sz="2000" dirty="0" smtClean="0">
                <a:latin typeface="Arial Narrow"/>
                <a:ea typeface="Calibri"/>
                <a:cs typeface="Arial"/>
              </a:rPr>
              <a:t>con la </a:t>
            </a:r>
            <a:r>
              <a:rPr lang="es-CO" sz="2000" dirty="0">
                <a:latin typeface="Arial Narrow"/>
                <a:ea typeface="Calibri"/>
                <a:cs typeface="Arial"/>
              </a:rPr>
              <a:t>Universidad de Antioquia con la cual se busca cumplir las metas impuestas en la presente vigencia.    </a:t>
            </a:r>
            <a:endParaRPr lang="es-CO" dirty="0">
              <a:latin typeface="Calibri"/>
              <a:ea typeface="Calibri"/>
              <a:cs typeface="Times New Roman"/>
            </a:endParaRPr>
          </a:p>
          <a:p>
            <a:pPr algn="just">
              <a:lnSpc>
                <a:spcPct val="115000"/>
              </a:lnSpc>
              <a:spcAft>
                <a:spcPts val="0"/>
              </a:spcAft>
            </a:pPr>
            <a:r>
              <a:rPr lang="es-CO" sz="2000" dirty="0">
                <a:latin typeface="Arial Narrow"/>
                <a:ea typeface="Calibri"/>
                <a:cs typeface="Arial"/>
              </a:rPr>
              <a:t> </a:t>
            </a:r>
            <a:endParaRPr lang="es-CO" dirty="0">
              <a:latin typeface="Calibri"/>
              <a:ea typeface="Calibri"/>
              <a:cs typeface="Times New Roman"/>
            </a:endParaRPr>
          </a:p>
          <a:p>
            <a:pPr algn="just">
              <a:lnSpc>
                <a:spcPct val="115000"/>
              </a:lnSpc>
              <a:spcBef>
                <a:spcPts val="300"/>
              </a:spcBef>
              <a:spcAft>
                <a:spcPts val="0"/>
              </a:spcAft>
            </a:pPr>
            <a:r>
              <a:rPr lang="es-CO" sz="2000" dirty="0" smtClean="0">
                <a:latin typeface="Arial Narrow"/>
                <a:ea typeface="Calibri"/>
                <a:cs typeface="Arial"/>
              </a:rPr>
              <a:t>Adicionalmente, </a:t>
            </a:r>
            <a:r>
              <a:rPr lang="es-CO" sz="2000" dirty="0">
                <a:latin typeface="Arial Narrow"/>
                <a:ea typeface="Calibri"/>
                <a:cs typeface="Arial"/>
              </a:rPr>
              <a:t>se ha realizado un trabajo de atención directa a los titulares mineros, revisando las situaciones </a:t>
            </a:r>
            <a:r>
              <a:rPr lang="es-CO" sz="2000" dirty="0" smtClean="0">
                <a:latin typeface="Arial Narrow"/>
                <a:ea typeface="Calibri"/>
                <a:cs typeface="Arial"/>
              </a:rPr>
              <a:t>particulares, </a:t>
            </a:r>
            <a:r>
              <a:rPr lang="es-CO" sz="2000" dirty="0">
                <a:latin typeface="Arial Narrow"/>
                <a:ea typeface="Calibri"/>
                <a:cs typeface="Arial"/>
              </a:rPr>
              <a:t>a fin de dar trámite </a:t>
            </a:r>
            <a:r>
              <a:rPr lang="es-CO" sz="2000" dirty="0" smtClean="0">
                <a:latin typeface="Arial Narrow"/>
                <a:ea typeface="Calibri"/>
                <a:cs typeface="Arial"/>
              </a:rPr>
              <a:t>de </a:t>
            </a:r>
            <a:r>
              <a:rPr lang="es-CO" sz="2000" dirty="0">
                <a:latin typeface="Arial Narrow"/>
                <a:ea typeface="Calibri"/>
                <a:cs typeface="Arial"/>
              </a:rPr>
              <a:t>fondo </a:t>
            </a:r>
            <a:r>
              <a:rPr lang="es-CO" sz="2000" dirty="0" smtClean="0">
                <a:latin typeface="Arial Narrow"/>
                <a:ea typeface="Calibri"/>
                <a:cs typeface="Arial"/>
              </a:rPr>
              <a:t>a las solicitudes pendientes.</a:t>
            </a:r>
            <a:endParaRPr lang="es-CO" dirty="0">
              <a:effectLst/>
              <a:latin typeface="Calibri"/>
              <a:ea typeface="Calibri"/>
              <a:cs typeface="Times New Roman"/>
            </a:endParaRPr>
          </a:p>
        </p:txBody>
      </p:sp>
      <p:graphicFrame>
        <p:nvGraphicFramePr>
          <p:cNvPr id="14" name="13 Diagrama"/>
          <p:cNvGraphicFramePr/>
          <p:nvPr>
            <p:extLst>
              <p:ext uri="{D42A27DB-BD31-4B8C-83A1-F6EECF244321}">
                <p14:modId xmlns:p14="http://schemas.microsoft.com/office/powerpoint/2010/main" val="2480898486"/>
              </p:ext>
            </p:extLst>
          </p:nvPr>
        </p:nvGraphicFramePr>
        <p:xfrm>
          <a:off x="711187" y="1210321"/>
          <a:ext cx="7757193" cy="13984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0665029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5 Marcador de contenido"/>
          <p:cNvSpPr txBox="1">
            <a:spLocks/>
          </p:cNvSpPr>
          <p:nvPr/>
        </p:nvSpPr>
        <p:spPr>
          <a:xfrm>
            <a:off x="464896" y="630542"/>
            <a:ext cx="8229600" cy="450594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9728" indent="0">
              <a:buFont typeface="Arial" panose="020B0604020202020204" pitchFamily="34" charset="0"/>
              <a:buNone/>
            </a:pPr>
            <a:endParaRPr lang="es-CO" smtClean="0">
              <a:latin typeface="Arial Narrow" pitchFamily="34" charset="0"/>
            </a:endParaRPr>
          </a:p>
          <a:p>
            <a:pPr>
              <a:buFont typeface="Wingdings" pitchFamily="2" charset="2"/>
              <a:buChar char="ü"/>
            </a:pPr>
            <a:endParaRPr lang="es-CO" smtClean="0">
              <a:latin typeface="Arial Narrow" pitchFamily="34" charset="0"/>
            </a:endParaRPr>
          </a:p>
          <a:p>
            <a:pPr>
              <a:buFont typeface="Wingdings" pitchFamily="2" charset="2"/>
              <a:buChar char="ü"/>
            </a:pPr>
            <a:endParaRPr lang="es-CO" smtClean="0">
              <a:solidFill>
                <a:srgbClr val="FF0000"/>
              </a:solidFill>
              <a:latin typeface="Arial Narrow" pitchFamily="34" charset="0"/>
            </a:endParaRPr>
          </a:p>
          <a:p>
            <a:pPr>
              <a:buFont typeface="Wingdings" pitchFamily="2" charset="2"/>
              <a:buChar char="ü"/>
            </a:pPr>
            <a:endParaRPr lang="es-CO" smtClean="0">
              <a:solidFill>
                <a:srgbClr val="FF0000"/>
              </a:solidFill>
              <a:latin typeface="Arial Narrow" pitchFamily="34" charset="0"/>
            </a:endParaRPr>
          </a:p>
          <a:p>
            <a:pPr>
              <a:buFont typeface="Wingdings" pitchFamily="2" charset="2"/>
              <a:buChar char="ü"/>
            </a:pPr>
            <a:endParaRPr lang="es-CO" dirty="0" smtClean="0">
              <a:latin typeface="Arial Narrow" pitchFamily="34" charset="0"/>
            </a:endParaRPr>
          </a:p>
        </p:txBody>
      </p:sp>
      <p:sp>
        <p:nvSpPr>
          <p:cNvPr id="12" name="14 Rectángulo redondeado"/>
          <p:cNvSpPr/>
          <p:nvPr/>
        </p:nvSpPr>
        <p:spPr>
          <a:xfrm>
            <a:off x="1151902" y="213755"/>
            <a:ext cx="7985723" cy="437243"/>
          </a:xfrm>
          <a:prstGeom prst="roundRect">
            <a:avLst/>
          </a:prstGeom>
          <a:solidFill>
            <a:srgbClr val="C00000"/>
          </a:solidFill>
          <a:ln>
            <a:solidFill>
              <a:srgbClr val="C00000"/>
            </a:solidFill>
          </a:ln>
        </p:spPr>
        <p:style>
          <a:lnRef idx="1">
            <a:schemeClr val="accent6"/>
          </a:lnRef>
          <a:fillRef idx="2">
            <a:schemeClr val="accent6"/>
          </a:fillRef>
          <a:effectRef idx="1">
            <a:schemeClr val="accent6"/>
          </a:effectRef>
          <a:fontRef idx="minor">
            <a:schemeClr val="dk1"/>
          </a:fontRef>
        </p:style>
        <p:txBody>
          <a:bodyPr anchor="ctr"/>
          <a:lstStyle/>
          <a:p>
            <a:pPr algn="r"/>
            <a:r>
              <a:rPr lang="es-CO" sz="1400" b="1" dirty="0" smtClean="0">
                <a:solidFill>
                  <a:schemeClr val="bg1">
                    <a:lumMod val="95000"/>
                  </a:schemeClr>
                </a:solidFill>
                <a:latin typeface="Arial" panose="020B0604020202020204" pitchFamily="34" charset="0"/>
                <a:cs typeface="Arial" panose="020B0604020202020204" pitchFamily="34" charset="0"/>
              </a:rPr>
              <a:t>ACOMPAÑAMIENTO A ESTRATEGIAS DIRIGIDAS A UNIDADES PRODUCTIVAS MINERAS PARA SEGUIMIENTO A LA IMPLEMENTACIÓN DEL PLAN DE CIERRE Y ABANDONO</a:t>
            </a:r>
            <a:endParaRPr lang="es-CO" sz="1400" b="1" dirty="0">
              <a:solidFill>
                <a:schemeClr val="bg1">
                  <a:lumMod val="95000"/>
                </a:schemeClr>
              </a:solidFill>
              <a:latin typeface="Arial" panose="020B0604020202020204" pitchFamily="34" charset="0"/>
              <a:cs typeface="Arial" panose="020B0604020202020204" pitchFamily="34" charset="0"/>
            </a:endParaRPr>
          </a:p>
        </p:txBody>
      </p:sp>
      <p:sp>
        <p:nvSpPr>
          <p:cNvPr id="15" name="14 CuadroTexto"/>
          <p:cNvSpPr txBox="1"/>
          <p:nvPr/>
        </p:nvSpPr>
        <p:spPr>
          <a:xfrm>
            <a:off x="7247629" y="661884"/>
            <a:ext cx="1843774" cy="369332"/>
          </a:xfrm>
          <a:prstGeom prst="rect">
            <a:avLst/>
          </a:prstGeom>
          <a:noFill/>
        </p:spPr>
        <p:txBody>
          <a:bodyPr wrap="none" rtlCol="0">
            <a:spAutoFit/>
          </a:bodyPr>
          <a:lstStyle/>
          <a:p>
            <a:pPr algn="r"/>
            <a:r>
              <a:rPr lang="es-CO" dirty="0" smtClean="0">
                <a:solidFill>
                  <a:srgbClr val="C00000"/>
                </a:solidFill>
              </a:rPr>
              <a:t>CIERRE DE MINAS</a:t>
            </a:r>
          </a:p>
        </p:txBody>
      </p:sp>
      <p:sp>
        <p:nvSpPr>
          <p:cNvPr id="8" name="7 Rectángulo"/>
          <p:cNvSpPr/>
          <p:nvPr/>
        </p:nvSpPr>
        <p:spPr>
          <a:xfrm>
            <a:off x="4941450" y="1516548"/>
            <a:ext cx="4115052" cy="2554545"/>
          </a:xfrm>
          <a:prstGeom prst="rect">
            <a:avLst/>
          </a:prstGeom>
        </p:spPr>
        <p:txBody>
          <a:bodyPr wrap="square">
            <a:spAutoFit/>
          </a:bodyPr>
          <a:lstStyle/>
          <a:p>
            <a:pPr algn="just"/>
            <a:r>
              <a:rPr lang="es-ES_tradnl" sz="1600" b="1" i="1" dirty="0" smtClean="0">
                <a:latin typeface="Arial" pitchFamily="34" charset="0"/>
                <a:cs typeface="Arial" pitchFamily="34" charset="0"/>
              </a:rPr>
              <a:t>Valor del convenio: $1.378.889.060</a:t>
            </a:r>
          </a:p>
          <a:p>
            <a:pPr algn="just"/>
            <a:endParaRPr lang="es-ES_tradnl" sz="1600" b="1" i="1" dirty="0">
              <a:latin typeface="Arial" pitchFamily="34" charset="0"/>
              <a:cs typeface="Arial" pitchFamily="34" charset="0"/>
            </a:endParaRPr>
          </a:p>
          <a:p>
            <a:pPr algn="just"/>
            <a:r>
              <a:rPr lang="es-ES_tradnl" sz="1600" dirty="0" smtClean="0">
                <a:latin typeface="Arial" pitchFamily="34" charset="0"/>
                <a:cs typeface="Arial" pitchFamily="34" charset="0"/>
              </a:rPr>
              <a:t>Aportes Secretaría de Minas: $800.000.000</a:t>
            </a:r>
          </a:p>
          <a:p>
            <a:pPr algn="just"/>
            <a:endParaRPr lang="es-ES_tradnl" sz="1600" b="1" i="1" dirty="0">
              <a:latin typeface="Arial" pitchFamily="34" charset="0"/>
              <a:cs typeface="Arial" pitchFamily="34" charset="0"/>
            </a:endParaRPr>
          </a:p>
          <a:p>
            <a:pPr algn="just"/>
            <a:r>
              <a:rPr lang="es-ES_tradnl" sz="1600" b="1" i="1" dirty="0" smtClean="0">
                <a:latin typeface="Arial" pitchFamily="34" charset="0"/>
                <a:cs typeface="Arial" pitchFamily="34" charset="0"/>
              </a:rPr>
              <a:t>Objetivo:</a:t>
            </a:r>
            <a:r>
              <a:rPr lang="es-ES_tradnl" sz="1600" i="1" dirty="0" smtClean="0">
                <a:latin typeface="Arial" pitchFamily="34" charset="0"/>
                <a:cs typeface="Arial" pitchFamily="34" charset="0"/>
              </a:rPr>
              <a:t> </a:t>
            </a:r>
            <a:r>
              <a:rPr lang="es-CO" sz="1600" dirty="0">
                <a:latin typeface="Arial" pitchFamily="34" charset="0"/>
                <a:cs typeface="Arial" pitchFamily="34" charset="0"/>
              </a:rPr>
              <a:t>Cierre de explotaciones de minerales sin título o de situaciones de ocupación, perturbación o despojo dentro de un título minero, según priorizaciones hechas.</a:t>
            </a:r>
          </a:p>
        </p:txBody>
      </p:sp>
      <p:pic>
        <p:nvPicPr>
          <p:cNvPr id="1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3765" y="1431286"/>
            <a:ext cx="2519635" cy="259756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42395" y="3083141"/>
            <a:ext cx="2199622" cy="248312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15 CuadroTexto"/>
          <p:cNvSpPr txBox="1"/>
          <p:nvPr/>
        </p:nvSpPr>
        <p:spPr>
          <a:xfrm>
            <a:off x="450156" y="4304110"/>
            <a:ext cx="2092239" cy="246221"/>
          </a:xfrm>
          <a:prstGeom prst="rect">
            <a:avLst/>
          </a:prstGeom>
          <a:noFill/>
        </p:spPr>
        <p:txBody>
          <a:bodyPr wrap="none" rtlCol="0">
            <a:spAutoFit/>
          </a:bodyPr>
          <a:lstStyle/>
          <a:p>
            <a:r>
              <a:rPr lang="es-CO" sz="1000" i="1" dirty="0" smtClean="0">
                <a:latin typeface="Arial" pitchFamily="34" charset="0"/>
                <a:cs typeface="Arial" pitchFamily="34" charset="0"/>
              </a:rPr>
              <a:t>Cierre técnico de mina de Carbón</a:t>
            </a:r>
            <a:endParaRPr lang="es-CO" sz="1000" i="1" dirty="0">
              <a:latin typeface="Arial" pitchFamily="34" charset="0"/>
              <a:cs typeface="Arial" pitchFamily="34" charset="0"/>
            </a:endParaRPr>
          </a:p>
        </p:txBody>
      </p:sp>
      <p:sp>
        <p:nvSpPr>
          <p:cNvPr id="17" name="16 CuadroTexto"/>
          <p:cNvSpPr txBox="1"/>
          <p:nvPr/>
        </p:nvSpPr>
        <p:spPr>
          <a:xfrm>
            <a:off x="4956939" y="4068939"/>
            <a:ext cx="4063937" cy="1323439"/>
          </a:xfrm>
          <a:prstGeom prst="rect">
            <a:avLst/>
          </a:prstGeom>
          <a:noFill/>
        </p:spPr>
        <p:txBody>
          <a:bodyPr wrap="square" rtlCol="0">
            <a:spAutoFit/>
          </a:bodyPr>
          <a:lstStyle/>
          <a:p>
            <a:pPr algn="just"/>
            <a:r>
              <a:rPr lang="es-CO" sz="1600" b="1" dirty="0" smtClean="0">
                <a:latin typeface="Arial" pitchFamily="34" charset="0"/>
                <a:cs typeface="Arial" pitchFamily="34" charset="0"/>
              </a:rPr>
              <a:t>Avance: </a:t>
            </a:r>
            <a:r>
              <a:rPr lang="es-CO" sz="1600" dirty="0" smtClean="0">
                <a:latin typeface="Arial" pitchFamily="34" charset="0"/>
                <a:cs typeface="Arial" pitchFamily="34" charset="0"/>
              </a:rPr>
              <a:t>75,6% de ejecución física de las actividades programas para el 2017.</a:t>
            </a:r>
          </a:p>
          <a:p>
            <a:pPr algn="just"/>
            <a:endParaRPr lang="es-CO" sz="800" dirty="0" smtClean="0">
              <a:latin typeface="Arial" pitchFamily="34" charset="0"/>
              <a:cs typeface="Arial" pitchFamily="34" charset="0"/>
            </a:endParaRPr>
          </a:p>
          <a:p>
            <a:pPr algn="just"/>
            <a:r>
              <a:rPr lang="es-CO" sz="1600" dirty="0" smtClean="0">
                <a:latin typeface="Arial" pitchFamily="34" charset="0"/>
                <a:cs typeface="Arial" pitchFamily="34" charset="0"/>
              </a:rPr>
              <a:t>Ejecución financiera (51,2%)</a:t>
            </a:r>
          </a:p>
          <a:p>
            <a:endParaRPr lang="es-CO" sz="800" dirty="0">
              <a:latin typeface="Arial" pitchFamily="34" charset="0"/>
              <a:cs typeface="Arial" pitchFamily="34" charset="0"/>
            </a:endParaRPr>
          </a:p>
          <a:p>
            <a:r>
              <a:rPr lang="es-CO" sz="1600" dirty="0" smtClean="0">
                <a:latin typeface="Arial" pitchFamily="34" charset="0"/>
                <a:cs typeface="Arial" pitchFamily="34" charset="0"/>
              </a:rPr>
              <a:t>Vigente al 02/11/2018</a:t>
            </a:r>
            <a:endParaRPr lang="es-CO" sz="1600" dirty="0">
              <a:latin typeface="Arial" pitchFamily="34" charset="0"/>
              <a:cs typeface="Arial" pitchFamily="34" charset="0"/>
            </a:endParaRPr>
          </a:p>
        </p:txBody>
      </p:sp>
    </p:spTree>
    <p:extLst>
      <p:ext uri="{BB962C8B-B14F-4D97-AF65-F5344CB8AC3E}">
        <p14:creationId xmlns:p14="http://schemas.microsoft.com/office/powerpoint/2010/main" val="156321263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5 Marcador de contenido"/>
          <p:cNvSpPr txBox="1">
            <a:spLocks/>
          </p:cNvSpPr>
          <p:nvPr/>
        </p:nvSpPr>
        <p:spPr>
          <a:xfrm>
            <a:off x="464896" y="630542"/>
            <a:ext cx="8229600" cy="450594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9728" indent="0">
              <a:buFont typeface="Arial" panose="020B0604020202020204" pitchFamily="34" charset="0"/>
              <a:buNone/>
            </a:pPr>
            <a:endParaRPr lang="es-CO" smtClean="0">
              <a:latin typeface="Arial Narrow" pitchFamily="34" charset="0"/>
            </a:endParaRPr>
          </a:p>
          <a:p>
            <a:pPr>
              <a:buFont typeface="Wingdings" pitchFamily="2" charset="2"/>
              <a:buChar char="ü"/>
            </a:pPr>
            <a:endParaRPr lang="es-CO" smtClean="0">
              <a:latin typeface="Arial Narrow" pitchFamily="34" charset="0"/>
            </a:endParaRPr>
          </a:p>
          <a:p>
            <a:pPr>
              <a:buFont typeface="Wingdings" pitchFamily="2" charset="2"/>
              <a:buChar char="ü"/>
            </a:pPr>
            <a:endParaRPr lang="es-CO" smtClean="0">
              <a:solidFill>
                <a:srgbClr val="FF0000"/>
              </a:solidFill>
              <a:latin typeface="Arial Narrow" pitchFamily="34" charset="0"/>
            </a:endParaRPr>
          </a:p>
          <a:p>
            <a:pPr>
              <a:buFont typeface="Wingdings" pitchFamily="2" charset="2"/>
              <a:buChar char="ü"/>
            </a:pPr>
            <a:endParaRPr lang="es-CO" smtClean="0">
              <a:solidFill>
                <a:srgbClr val="FF0000"/>
              </a:solidFill>
              <a:latin typeface="Arial Narrow" pitchFamily="34" charset="0"/>
            </a:endParaRPr>
          </a:p>
          <a:p>
            <a:pPr>
              <a:buFont typeface="Wingdings" pitchFamily="2" charset="2"/>
              <a:buChar char="ü"/>
            </a:pPr>
            <a:endParaRPr lang="es-CO" dirty="0" smtClean="0">
              <a:latin typeface="Arial Narrow" pitchFamily="34" charset="0"/>
            </a:endParaRPr>
          </a:p>
        </p:txBody>
      </p:sp>
      <p:sp>
        <p:nvSpPr>
          <p:cNvPr id="12" name="14 Rectángulo redondeado"/>
          <p:cNvSpPr/>
          <p:nvPr/>
        </p:nvSpPr>
        <p:spPr>
          <a:xfrm>
            <a:off x="1151902" y="213755"/>
            <a:ext cx="7985723" cy="437243"/>
          </a:xfrm>
          <a:prstGeom prst="roundRect">
            <a:avLst/>
          </a:prstGeom>
          <a:solidFill>
            <a:srgbClr val="C00000"/>
          </a:solidFill>
          <a:ln>
            <a:solidFill>
              <a:srgbClr val="C00000"/>
            </a:solidFill>
          </a:ln>
        </p:spPr>
        <p:style>
          <a:lnRef idx="1">
            <a:schemeClr val="accent6"/>
          </a:lnRef>
          <a:fillRef idx="2">
            <a:schemeClr val="accent6"/>
          </a:fillRef>
          <a:effectRef idx="1">
            <a:schemeClr val="accent6"/>
          </a:effectRef>
          <a:fontRef idx="minor">
            <a:schemeClr val="dk1"/>
          </a:fontRef>
        </p:style>
        <p:txBody>
          <a:bodyPr anchor="ctr"/>
          <a:lstStyle/>
          <a:p>
            <a:pPr algn="r"/>
            <a:r>
              <a:rPr lang="es-CO" sz="1400" b="1" dirty="0" smtClean="0">
                <a:solidFill>
                  <a:schemeClr val="bg1">
                    <a:lumMod val="95000"/>
                  </a:schemeClr>
                </a:solidFill>
                <a:latin typeface="Arial" panose="020B0604020202020204" pitchFamily="34" charset="0"/>
                <a:cs typeface="Arial" panose="020B0604020202020204" pitchFamily="34" charset="0"/>
              </a:rPr>
              <a:t>LINEAMIENTOS PARA LA CREACIÓN DE ZONAS INDUSTRIALES MINERAS EN LOS MUNICIPIOS DE TRADICIÓN MINERA EN ANTIOQUIA</a:t>
            </a:r>
            <a:endParaRPr lang="es-CO" sz="1400" b="1" dirty="0">
              <a:solidFill>
                <a:schemeClr val="bg1">
                  <a:lumMod val="95000"/>
                </a:schemeClr>
              </a:solidFill>
              <a:latin typeface="Arial" panose="020B0604020202020204" pitchFamily="34" charset="0"/>
              <a:cs typeface="Arial" panose="020B0604020202020204" pitchFamily="34" charset="0"/>
            </a:endParaRPr>
          </a:p>
        </p:txBody>
      </p:sp>
      <p:sp>
        <p:nvSpPr>
          <p:cNvPr id="10" name="9 CuadroTexto"/>
          <p:cNvSpPr txBox="1"/>
          <p:nvPr/>
        </p:nvSpPr>
        <p:spPr>
          <a:xfrm>
            <a:off x="79196" y="2210064"/>
            <a:ext cx="9001000" cy="2308324"/>
          </a:xfrm>
          <a:prstGeom prst="rect">
            <a:avLst/>
          </a:prstGeom>
          <a:noFill/>
        </p:spPr>
        <p:txBody>
          <a:bodyPr wrap="square" rtlCol="0">
            <a:spAutoFit/>
          </a:bodyPr>
          <a:lstStyle/>
          <a:p>
            <a:pPr algn="ctr">
              <a:lnSpc>
                <a:spcPct val="150000"/>
              </a:lnSpc>
            </a:pPr>
            <a:r>
              <a:rPr lang="es-CO" sz="2400" b="1" dirty="0" smtClean="0">
                <a:latin typeface="Arial Narrow" panose="020B0606020202030204" pitchFamily="34" charset="0"/>
                <a:cs typeface="Arial" pitchFamily="34" charset="0"/>
              </a:rPr>
              <a:t>PRODUCTOS</a:t>
            </a:r>
          </a:p>
          <a:p>
            <a:pPr marL="457200" indent="-457200" algn="just" fontAlgn="ctr">
              <a:lnSpc>
                <a:spcPct val="150000"/>
              </a:lnSpc>
              <a:buFont typeface="+mj-lt"/>
              <a:buAutoNum type="arabicPeriod"/>
            </a:pPr>
            <a:r>
              <a:rPr lang="es-CO" sz="2400" dirty="0" smtClean="0">
                <a:solidFill>
                  <a:schemeClr val="dk1"/>
                </a:solidFill>
                <a:latin typeface="Arial Narrow" panose="020B0606020202030204" pitchFamily="34" charset="0"/>
                <a:cs typeface="Arial"/>
              </a:rPr>
              <a:t>Lineamientos </a:t>
            </a:r>
            <a:r>
              <a:rPr lang="es-CO" sz="2400" dirty="0">
                <a:solidFill>
                  <a:schemeClr val="dk1"/>
                </a:solidFill>
                <a:latin typeface="Arial Narrow" panose="020B0606020202030204" pitchFamily="34" charset="0"/>
                <a:cs typeface="Arial"/>
              </a:rPr>
              <a:t>para la creación de zonas industriales mineras </a:t>
            </a:r>
            <a:r>
              <a:rPr lang="es-CO" sz="2400" dirty="0" smtClean="0">
                <a:solidFill>
                  <a:schemeClr val="dk1"/>
                </a:solidFill>
                <a:latin typeface="Arial Narrow" panose="020B0606020202030204" pitchFamily="34" charset="0"/>
                <a:cs typeface="Arial"/>
              </a:rPr>
              <a:t>formuladas</a:t>
            </a:r>
            <a:endParaRPr lang="es-CO" sz="2400" dirty="0">
              <a:solidFill>
                <a:srgbClr val="000000"/>
              </a:solidFill>
              <a:latin typeface="Arial Narrow" panose="020B0606020202030204" pitchFamily="34" charset="0"/>
              <a:cs typeface="Arial"/>
            </a:endParaRPr>
          </a:p>
          <a:p>
            <a:pPr marL="457200" indent="-457200" algn="just" fontAlgn="ctr">
              <a:lnSpc>
                <a:spcPct val="150000"/>
              </a:lnSpc>
              <a:buFont typeface="+mj-lt"/>
              <a:buAutoNum type="arabicPeriod"/>
            </a:pPr>
            <a:r>
              <a:rPr lang="es-CO" sz="2400" dirty="0">
                <a:solidFill>
                  <a:schemeClr val="dk1"/>
                </a:solidFill>
                <a:latin typeface="Arial Narrow" panose="020B0606020202030204" pitchFamily="34" charset="0"/>
                <a:cs typeface="Arial"/>
              </a:rPr>
              <a:t>Lineamientos para la creación de zonas industriales mineras </a:t>
            </a:r>
            <a:r>
              <a:rPr lang="es-CO" sz="2400" dirty="0" smtClean="0">
                <a:solidFill>
                  <a:schemeClr val="dk1"/>
                </a:solidFill>
                <a:latin typeface="Arial Narrow" panose="020B0606020202030204" pitchFamily="34" charset="0"/>
                <a:cs typeface="Arial"/>
              </a:rPr>
              <a:t>socializadas</a:t>
            </a:r>
            <a:endParaRPr lang="es-CO" sz="2400" dirty="0">
              <a:solidFill>
                <a:srgbClr val="000000"/>
              </a:solidFill>
              <a:latin typeface="Arial Narrow" panose="020B0606020202030204" pitchFamily="34" charset="0"/>
              <a:cs typeface="Arial"/>
            </a:endParaRPr>
          </a:p>
          <a:p>
            <a:pPr algn="just">
              <a:lnSpc>
                <a:spcPct val="150000"/>
              </a:lnSpc>
            </a:pPr>
            <a:endParaRPr lang="es-CO" sz="2400" dirty="0">
              <a:latin typeface="Arial Narrow" panose="020B0606020202030204" pitchFamily="34" charset="0"/>
              <a:cs typeface="Arial" pitchFamily="34" charset="0"/>
            </a:endParaRPr>
          </a:p>
        </p:txBody>
      </p:sp>
    </p:spTree>
    <p:extLst>
      <p:ext uri="{BB962C8B-B14F-4D97-AF65-F5344CB8AC3E}">
        <p14:creationId xmlns:p14="http://schemas.microsoft.com/office/powerpoint/2010/main" val="140871789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5 Marcador de contenido"/>
          <p:cNvSpPr txBox="1">
            <a:spLocks/>
          </p:cNvSpPr>
          <p:nvPr/>
        </p:nvSpPr>
        <p:spPr>
          <a:xfrm>
            <a:off x="464896" y="630542"/>
            <a:ext cx="8229600" cy="450594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9728" indent="0">
              <a:buFont typeface="Arial" panose="020B0604020202020204" pitchFamily="34" charset="0"/>
              <a:buNone/>
            </a:pPr>
            <a:endParaRPr lang="es-CO" smtClean="0">
              <a:latin typeface="Arial Narrow" pitchFamily="34" charset="0"/>
            </a:endParaRPr>
          </a:p>
          <a:p>
            <a:pPr>
              <a:buFont typeface="Wingdings" pitchFamily="2" charset="2"/>
              <a:buChar char="ü"/>
            </a:pPr>
            <a:endParaRPr lang="es-CO" smtClean="0">
              <a:latin typeface="Arial Narrow" pitchFamily="34" charset="0"/>
            </a:endParaRPr>
          </a:p>
          <a:p>
            <a:pPr>
              <a:buFont typeface="Wingdings" pitchFamily="2" charset="2"/>
              <a:buChar char="ü"/>
            </a:pPr>
            <a:endParaRPr lang="es-CO" smtClean="0">
              <a:solidFill>
                <a:srgbClr val="FF0000"/>
              </a:solidFill>
              <a:latin typeface="Arial Narrow" pitchFamily="34" charset="0"/>
            </a:endParaRPr>
          </a:p>
          <a:p>
            <a:pPr>
              <a:buFont typeface="Wingdings" pitchFamily="2" charset="2"/>
              <a:buChar char="ü"/>
            </a:pPr>
            <a:endParaRPr lang="es-CO" smtClean="0">
              <a:solidFill>
                <a:srgbClr val="FF0000"/>
              </a:solidFill>
              <a:latin typeface="Arial Narrow" pitchFamily="34" charset="0"/>
            </a:endParaRPr>
          </a:p>
          <a:p>
            <a:pPr>
              <a:buFont typeface="Wingdings" pitchFamily="2" charset="2"/>
              <a:buChar char="ü"/>
            </a:pPr>
            <a:endParaRPr lang="es-CO" dirty="0" smtClean="0">
              <a:latin typeface="Arial Narrow" pitchFamily="34" charset="0"/>
            </a:endParaRPr>
          </a:p>
        </p:txBody>
      </p:sp>
      <p:sp>
        <p:nvSpPr>
          <p:cNvPr id="12" name="14 Rectángulo redondeado"/>
          <p:cNvSpPr/>
          <p:nvPr/>
        </p:nvSpPr>
        <p:spPr>
          <a:xfrm>
            <a:off x="1151902" y="213755"/>
            <a:ext cx="7985723" cy="437243"/>
          </a:xfrm>
          <a:prstGeom prst="roundRect">
            <a:avLst/>
          </a:prstGeom>
          <a:solidFill>
            <a:srgbClr val="C00000"/>
          </a:solidFill>
          <a:ln>
            <a:solidFill>
              <a:srgbClr val="C00000"/>
            </a:solidFill>
          </a:ln>
        </p:spPr>
        <p:style>
          <a:lnRef idx="1">
            <a:schemeClr val="accent6"/>
          </a:lnRef>
          <a:fillRef idx="2">
            <a:schemeClr val="accent6"/>
          </a:fillRef>
          <a:effectRef idx="1">
            <a:schemeClr val="accent6"/>
          </a:effectRef>
          <a:fontRef idx="minor">
            <a:schemeClr val="dk1"/>
          </a:fontRef>
        </p:style>
        <p:txBody>
          <a:bodyPr anchor="ctr"/>
          <a:lstStyle/>
          <a:p>
            <a:pPr algn="r"/>
            <a:r>
              <a:rPr lang="es-CO" sz="1400" b="1" dirty="0" smtClean="0">
                <a:solidFill>
                  <a:schemeClr val="bg1">
                    <a:lumMod val="95000"/>
                  </a:schemeClr>
                </a:solidFill>
                <a:latin typeface="Arial" panose="020B0604020202020204" pitchFamily="34" charset="0"/>
                <a:cs typeface="Arial" panose="020B0604020202020204" pitchFamily="34" charset="0"/>
              </a:rPr>
              <a:t>LINEAMIENTOS PARA LA CREACIÓN DE ZONAS INDUSTRIALES MINERAS - FORMULADOS</a:t>
            </a:r>
            <a:endParaRPr lang="es-CO" sz="1400" b="1" dirty="0">
              <a:solidFill>
                <a:schemeClr val="bg1">
                  <a:lumMod val="95000"/>
                </a:schemeClr>
              </a:solidFill>
              <a:latin typeface="Arial" panose="020B0604020202020204" pitchFamily="34" charset="0"/>
              <a:cs typeface="Arial" panose="020B0604020202020204" pitchFamily="34" charset="0"/>
            </a:endParaRPr>
          </a:p>
        </p:txBody>
      </p:sp>
      <p:sp>
        <p:nvSpPr>
          <p:cNvPr id="11" name="10 CuadroTexto"/>
          <p:cNvSpPr txBox="1"/>
          <p:nvPr/>
        </p:nvSpPr>
        <p:spPr>
          <a:xfrm>
            <a:off x="5050040" y="661884"/>
            <a:ext cx="4041363" cy="369332"/>
          </a:xfrm>
          <a:prstGeom prst="rect">
            <a:avLst/>
          </a:prstGeom>
          <a:noFill/>
        </p:spPr>
        <p:txBody>
          <a:bodyPr wrap="none" rtlCol="0">
            <a:spAutoFit/>
          </a:bodyPr>
          <a:lstStyle/>
          <a:p>
            <a:pPr algn="r"/>
            <a:r>
              <a:rPr lang="es-CO" dirty="0" smtClean="0">
                <a:solidFill>
                  <a:srgbClr val="C00000"/>
                </a:solidFill>
              </a:rPr>
              <a:t>ZONAS INDUSTRIALES MINERAS - ZIMAS</a:t>
            </a:r>
          </a:p>
        </p:txBody>
      </p:sp>
      <p:pic>
        <p:nvPicPr>
          <p:cNvPr id="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520" t="12157" r="24307" b="15019"/>
          <a:stretch/>
        </p:blipFill>
        <p:spPr bwMode="auto">
          <a:xfrm>
            <a:off x="95702" y="1865008"/>
            <a:ext cx="5220149" cy="2962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Rectángulo"/>
          <p:cNvSpPr/>
          <p:nvPr/>
        </p:nvSpPr>
        <p:spPr>
          <a:xfrm>
            <a:off x="5599949" y="1537973"/>
            <a:ext cx="3195119" cy="2862322"/>
          </a:xfrm>
          <a:prstGeom prst="rect">
            <a:avLst/>
          </a:prstGeom>
        </p:spPr>
        <p:txBody>
          <a:bodyPr wrap="square">
            <a:spAutoFit/>
          </a:bodyPr>
          <a:lstStyle/>
          <a:p>
            <a:pPr algn="ctr"/>
            <a:r>
              <a:rPr lang="es-ES" sz="1800" b="1" i="1" dirty="0" smtClean="0">
                <a:latin typeface="Arial" pitchFamily="34" charset="0"/>
                <a:cs typeface="Arial" pitchFamily="34" charset="0"/>
              </a:rPr>
              <a:t>Valor del convenio:</a:t>
            </a:r>
            <a:r>
              <a:rPr lang="es-CO" sz="1800" b="1" i="1" dirty="0" smtClean="0">
                <a:latin typeface="Arial" pitchFamily="34" charset="0"/>
                <a:cs typeface="Arial" pitchFamily="34" charset="0"/>
              </a:rPr>
              <a:t> $300.000.000</a:t>
            </a:r>
          </a:p>
          <a:p>
            <a:pPr algn="ctr"/>
            <a:endParaRPr lang="es-CO" sz="1800" b="1" i="1" dirty="0">
              <a:latin typeface="Arial" pitchFamily="34" charset="0"/>
              <a:cs typeface="Arial" pitchFamily="34" charset="0"/>
            </a:endParaRPr>
          </a:p>
          <a:p>
            <a:pPr algn="ctr"/>
            <a:r>
              <a:rPr lang="es-CO" sz="1800" b="1" i="1" dirty="0" smtClean="0">
                <a:latin typeface="Arial" pitchFamily="34" charset="0"/>
                <a:cs typeface="Arial" pitchFamily="34" charset="0"/>
              </a:rPr>
              <a:t>Asociado: </a:t>
            </a:r>
            <a:r>
              <a:rPr lang="es-CO" sz="1800" dirty="0" smtClean="0">
                <a:latin typeface="Arial" pitchFamily="34" charset="0"/>
                <a:cs typeface="Arial" pitchFamily="34" charset="0"/>
              </a:rPr>
              <a:t>Universidad de Antioquia</a:t>
            </a:r>
          </a:p>
          <a:p>
            <a:pPr algn="ctr"/>
            <a:endParaRPr lang="es-CO" sz="1800" dirty="0">
              <a:latin typeface="Arial" pitchFamily="34" charset="0"/>
              <a:cs typeface="Arial" pitchFamily="34" charset="0"/>
            </a:endParaRPr>
          </a:p>
          <a:p>
            <a:pPr algn="ctr"/>
            <a:r>
              <a:rPr lang="es-CO" sz="1800" b="1" i="1" dirty="0" smtClean="0">
                <a:latin typeface="Arial" pitchFamily="34" charset="0"/>
                <a:cs typeface="Arial" pitchFamily="34" charset="0"/>
              </a:rPr>
              <a:t>Resultados</a:t>
            </a:r>
            <a:r>
              <a:rPr lang="es-CO" sz="1800" dirty="0" smtClean="0">
                <a:latin typeface="Arial" pitchFamily="34" charset="0"/>
                <a:cs typeface="Arial" pitchFamily="34" charset="0"/>
              </a:rPr>
              <a:t>: Siete (7) lineamientos para la creación de Zonas Industriales Mineras formulado.</a:t>
            </a:r>
            <a:endParaRPr lang="es-ES" sz="1800" dirty="0" smtClean="0">
              <a:latin typeface="Arial" pitchFamily="34" charset="0"/>
              <a:cs typeface="Arial" pitchFamily="34" charset="0"/>
            </a:endParaRPr>
          </a:p>
        </p:txBody>
      </p:sp>
      <p:sp>
        <p:nvSpPr>
          <p:cNvPr id="8" name="7 CuadroTexto"/>
          <p:cNvSpPr txBox="1"/>
          <p:nvPr/>
        </p:nvSpPr>
        <p:spPr>
          <a:xfrm>
            <a:off x="5491921" y="4649275"/>
            <a:ext cx="3303147" cy="830997"/>
          </a:xfrm>
          <a:prstGeom prst="rect">
            <a:avLst/>
          </a:prstGeom>
          <a:noFill/>
        </p:spPr>
        <p:txBody>
          <a:bodyPr wrap="square" rtlCol="0">
            <a:spAutoFit/>
          </a:bodyPr>
          <a:lstStyle/>
          <a:p>
            <a:pPr algn="just"/>
            <a:r>
              <a:rPr lang="es-CO" sz="1600" dirty="0" smtClean="0">
                <a:latin typeface="Arial" pitchFamily="34" charset="0"/>
                <a:cs typeface="Arial" pitchFamily="34" charset="0"/>
              </a:rPr>
              <a:t>En ejecución, se está realizando en el marco del convenio de Fiscalización Minera.</a:t>
            </a:r>
            <a:endParaRPr lang="es-CO" sz="1600" dirty="0">
              <a:latin typeface="Arial" pitchFamily="34" charset="0"/>
              <a:cs typeface="Arial" pitchFamily="34" charset="0"/>
            </a:endParaRPr>
          </a:p>
        </p:txBody>
      </p:sp>
    </p:spTree>
    <p:extLst>
      <p:ext uri="{BB962C8B-B14F-4D97-AF65-F5344CB8AC3E}">
        <p14:creationId xmlns:p14="http://schemas.microsoft.com/office/powerpoint/2010/main" val="294445505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5 Marcador de contenido"/>
          <p:cNvSpPr txBox="1">
            <a:spLocks/>
          </p:cNvSpPr>
          <p:nvPr/>
        </p:nvSpPr>
        <p:spPr>
          <a:xfrm>
            <a:off x="464896" y="630542"/>
            <a:ext cx="8229600" cy="450594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9728" indent="0">
              <a:buFont typeface="Arial" panose="020B0604020202020204" pitchFamily="34" charset="0"/>
              <a:buNone/>
            </a:pPr>
            <a:endParaRPr lang="es-CO" smtClean="0">
              <a:latin typeface="Arial Narrow" pitchFamily="34" charset="0"/>
            </a:endParaRPr>
          </a:p>
          <a:p>
            <a:pPr>
              <a:buFont typeface="Wingdings" pitchFamily="2" charset="2"/>
              <a:buChar char="ü"/>
            </a:pPr>
            <a:endParaRPr lang="es-CO" smtClean="0">
              <a:latin typeface="Arial Narrow" pitchFamily="34" charset="0"/>
            </a:endParaRPr>
          </a:p>
          <a:p>
            <a:pPr>
              <a:buFont typeface="Wingdings" pitchFamily="2" charset="2"/>
              <a:buChar char="ü"/>
            </a:pPr>
            <a:endParaRPr lang="es-CO" smtClean="0">
              <a:solidFill>
                <a:srgbClr val="FF0000"/>
              </a:solidFill>
              <a:latin typeface="Arial Narrow" pitchFamily="34" charset="0"/>
            </a:endParaRPr>
          </a:p>
          <a:p>
            <a:pPr>
              <a:buFont typeface="Wingdings" pitchFamily="2" charset="2"/>
              <a:buChar char="ü"/>
            </a:pPr>
            <a:endParaRPr lang="es-CO" smtClean="0">
              <a:solidFill>
                <a:srgbClr val="FF0000"/>
              </a:solidFill>
              <a:latin typeface="Arial Narrow" pitchFamily="34" charset="0"/>
            </a:endParaRPr>
          </a:p>
          <a:p>
            <a:pPr>
              <a:buFont typeface="Wingdings" pitchFamily="2" charset="2"/>
              <a:buChar char="ü"/>
            </a:pPr>
            <a:endParaRPr lang="es-CO" dirty="0" smtClean="0">
              <a:latin typeface="Arial Narrow" pitchFamily="34" charset="0"/>
            </a:endParaRPr>
          </a:p>
        </p:txBody>
      </p:sp>
      <p:sp>
        <p:nvSpPr>
          <p:cNvPr id="9" name="8 Rectángulo"/>
          <p:cNvSpPr/>
          <p:nvPr/>
        </p:nvSpPr>
        <p:spPr>
          <a:xfrm>
            <a:off x="483768" y="656089"/>
            <a:ext cx="8161465" cy="646331"/>
          </a:xfrm>
          <a:prstGeom prst="rect">
            <a:avLst/>
          </a:prstGeom>
        </p:spPr>
        <p:txBody>
          <a:bodyPr wrap="square">
            <a:spAutoFit/>
          </a:bodyPr>
          <a:lstStyle/>
          <a:p>
            <a:pPr algn="ctr"/>
            <a:r>
              <a:rPr lang="es-CO" sz="1800" dirty="0" smtClean="0">
                <a:latin typeface="Arial" pitchFamily="34" charset="0"/>
                <a:cs typeface="Arial" pitchFamily="34" charset="0"/>
              </a:rPr>
              <a:t>Finalmente, se incluye el porcentaje de ejecución financiera de los demás contratos apoyados por la Dirección de Fomento y Desarrollo Minero </a:t>
            </a:r>
            <a:endParaRPr lang="es-CO" sz="1800" dirty="0">
              <a:latin typeface="Arial" pitchFamily="34" charset="0"/>
              <a:cs typeface="Arial" pitchFamily="34" charset="0"/>
            </a:endParaRPr>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7" y="1900065"/>
            <a:ext cx="9167212" cy="2934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702126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5 Marcador de contenido"/>
          <p:cNvSpPr txBox="1">
            <a:spLocks/>
          </p:cNvSpPr>
          <p:nvPr/>
        </p:nvSpPr>
        <p:spPr>
          <a:xfrm>
            <a:off x="464896" y="630542"/>
            <a:ext cx="8229600" cy="450594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9728" indent="0">
              <a:buFont typeface="Arial" panose="020B0604020202020204" pitchFamily="34" charset="0"/>
              <a:buNone/>
            </a:pPr>
            <a:endParaRPr lang="es-CO" smtClean="0">
              <a:latin typeface="Arial Narrow" pitchFamily="34" charset="0"/>
            </a:endParaRPr>
          </a:p>
          <a:p>
            <a:pPr>
              <a:buFont typeface="Wingdings" pitchFamily="2" charset="2"/>
              <a:buChar char="ü"/>
            </a:pPr>
            <a:endParaRPr lang="es-CO" smtClean="0">
              <a:latin typeface="Arial Narrow" pitchFamily="34" charset="0"/>
            </a:endParaRPr>
          </a:p>
          <a:p>
            <a:pPr>
              <a:buFont typeface="Wingdings" pitchFamily="2" charset="2"/>
              <a:buChar char="ü"/>
            </a:pPr>
            <a:endParaRPr lang="es-CO" smtClean="0">
              <a:solidFill>
                <a:srgbClr val="FF0000"/>
              </a:solidFill>
              <a:latin typeface="Arial Narrow" pitchFamily="34" charset="0"/>
            </a:endParaRPr>
          </a:p>
          <a:p>
            <a:pPr>
              <a:buFont typeface="Wingdings" pitchFamily="2" charset="2"/>
              <a:buChar char="ü"/>
            </a:pPr>
            <a:endParaRPr lang="es-CO" smtClean="0">
              <a:solidFill>
                <a:srgbClr val="FF0000"/>
              </a:solidFill>
              <a:latin typeface="Arial Narrow" pitchFamily="34" charset="0"/>
            </a:endParaRPr>
          </a:p>
          <a:p>
            <a:pPr>
              <a:buFont typeface="Wingdings" pitchFamily="2" charset="2"/>
              <a:buChar char="ü"/>
            </a:pPr>
            <a:endParaRPr lang="es-CO" dirty="0" smtClean="0">
              <a:latin typeface="Arial Narrow" pitchFamily="34" charset="0"/>
            </a:endParaRPr>
          </a:p>
        </p:txBody>
      </p:sp>
      <p:sp>
        <p:nvSpPr>
          <p:cNvPr id="5" name="4 CuadroTexto"/>
          <p:cNvSpPr txBox="1"/>
          <p:nvPr/>
        </p:nvSpPr>
        <p:spPr>
          <a:xfrm>
            <a:off x="-984803" y="2359182"/>
            <a:ext cx="11007012" cy="923330"/>
          </a:xfrm>
          <a:prstGeom prst="rect">
            <a:avLst/>
          </a:prstGeom>
          <a:noFill/>
        </p:spPr>
        <p:txBody>
          <a:bodyPr>
            <a:spAutoFit/>
          </a:bodyPr>
          <a:lstStyle/>
          <a:p>
            <a:pPr algn="ctr" eaLnBrk="1" fontAlgn="auto" hangingPunct="1">
              <a:spcBef>
                <a:spcPts val="0"/>
              </a:spcBef>
              <a:spcAft>
                <a:spcPts val="0"/>
              </a:spcAft>
              <a:defRPr/>
            </a:pPr>
            <a:r>
              <a:rPr lang="es-CO" sz="5400" b="1" cap="all" dirty="0" smtClean="0">
                <a:ln w="9000" cmpd="sng">
                  <a:solidFill>
                    <a:schemeClr val="accent4">
                      <a:shade val="50000"/>
                      <a:satMod val="120000"/>
                    </a:schemeClr>
                  </a:solidFill>
                  <a:prstDash val="solid"/>
                </a:ln>
                <a:effectLst>
                  <a:reflection blurRad="12700" stA="28000" endPos="45000" dist="1000" dir="5400000" sy="-100000" algn="bl" rotWithShape="0"/>
                </a:effectLst>
                <a:latin typeface="Arial" panose="020B0604020202020204" pitchFamily="34" charset="0"/>
                <a:cs typeface="Arial" panose="020B0604020202020204" pitchFamily="34" charset="0"/>
              </a:rPr>
              <a:t>MUCHAS GRACIAS</a:t>
            </a:r>
            <a:endParaRPr lang="es-CO" sz="5400" b="1" cap="all" dirty="0">
              <a:ln w="9000" cmpd="sng">
                <a:solidFill>
                  <a:schemeClr val="accent4">
                    <a:shade val="50000"/>
                    <a:satMod val="120000"/>
                  </a:schemeClr>
                </a:solidFill>
                <a:prstDash val="solid"/>
              </a:ln>
              <a:effectLst>
                <a:reflection blurRad="12700" stA="28000" endPos="45000" dist="1000" dir="5400000" sy="-100000" algn="bl" rotWithShape="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60214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4 Rectángulo redondeado"/>
          <p:cNvSpPr/>
          <p:nvPr/>
        </p:nvSpPr>
        <p:spPr>
          <a:xfrm>
            <a:off x="1151902" y="213755"/>
            <a:ext cx="7985723" cy="437243"/>
          </a:xfrm>
          <a:prstGeom prst="roundRect">
            <a:avLst/>
          </a:prstGeom>
          <a:solidFill>
            <a:srgbClr val="C00000"/>
          </a:solidFill>
          <a:ln>
            <a:solidFill>
              <a:srgbClr val="C00000"/>
            </a:solidFill>
          </a:ln>
        </p:spPr>
        <p:style>
          <a:lnRef idx="1">
            <a:schemeClr val="accent6"/>
          </a:lnRef>
          <a:fillRef idx="2">
            <a:schemeClr val="accent6"/>
          </a:fillRef>
          <a:effectRef idx="1">
            <a:schemeClr val="accent6"/>
          </a:effectRef>
          <a:fontRef idx="minor">
            <a:schemeClr val="dk1"/>
          </a:fontRef>
        </p:style>
        <p:txBody>
          <a:bodyPr anchor="ctr"/>
          <a:lstStyle/>
          <a:p>
            <a:pPr algn="r"/>
            <a:r>
              <a:rPr lang="es-CO" sz="3200" b="1" dirty="0" smtClean="0">
                <a:solidFill>
                  <a:schemeClr val="bg1"/>
                </a:solidFill>
                <a:latin typeface="Arial Narrow" pitchFamily="34" charset="0"/>
              </a:rPr>
              <a:t>ACTUACIONES ADMINISTRATIVAS</a:t>
            </a:r>
            <a:endParaRPr lang="es-CO" sz="3200" b="1" dirty="0">
              <a:solidFill>
                <a:schemeClr val="bg1"/>
              </a:solidFill>
              <a:latin typeface="Arial Narrow" pitchFamily="34" charset="0"/>
            </a:endParaRPr>
          </a:p>
        </p:txBody>
      </p:sp>
      <p:sp>
        <p:nvSpPr>
          <p:cNvPr id="9" name="Subtítulo 3"/>
          <p:cNvSpPr txBox="1">
            <a:spLocks/>
          </p:cNvSpPr>
          <p:nvPr/>
        </p:nvSpPr>
        <p:spPr>
          <a:xfrm>
            <a:off x="967052" y="775800"/>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10" name="Rectángulo 1"/>
          <p:cNvSpPr/>
          <p:nvPr/>
        </p:nvSpPr>
        <p:spPr>
          <a:xfrm>
            <a:off x="967053" y="775801"/>
            <a:ext cx="8312562" cy="329193"/>
          </a:xfrm>
          <a:prstGeom prst="rect">
            <a:avLst/>
          </a:prstGeom>
        </p:spPr>
        <p:txBody>
          <a:bodyPr wrap="square">
            <a:spAutoFit/>
          </a:bodyPr>
          <a:lstStyle/>
          <a:p>
            <a:endParaRPr lang="es-CO" sz="1539" dirty="0"/>
          </a:p>
        </p:txBody>
      </p:sp>
      <p:sp>
        <p:nvSpPr>
          <p:cNvPr id="7" name="Subtítulo 3"/>
          <p:cNvSpPr txBox="1">
            <a:spLocks/>
          </p:cNvSpPr>
          <p:nvPr/>
        </p:nvSpPr>
        <p:spPr>
          <a:xfrm>
            <a:off x="930423" y="1483687"/>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8" name="Rectángulo 1"/>
          <p:cNvSpPr/>
          <p:nvPr/>
        </p:nvSpPr>
        <p:spPr>
          <a:xfrm>
            <a:off x="930424" y="1483688"/>
            <a:ext cx="8312562" cy="329193"/>
          </a:xfrm>
          <a:prstGeom prst="rect">
            <a:avLst/>
          </a:prstGeom>
        </p:spPr>
        <p:txBody>
          <a:bodyPr wrap="square">
            <a:spAutoFit/>
          </a:bodyPr>
          <a:lstStyle/>
          <a:p>
            <a:endParaRPr lang="es-CO" sz="1539" dirty="0"/>
          </a:p>
        </p:txBody>
      </p:sp>
      <p:sp>
        <p:nvSpPr>
          <p:cNvPr id="11" name="Subtítulo 3"/>
          <p:cNvSpPr txBox="1">
            <a:spLocks/>
          </p:cNvSpPr>
          <p:nvPr/>
        </p:nvSpPr>
        <p:spPr>
          <a:xfrm>
            <a:off x="811673" y="1353062"/>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12" name="Rectángulo 1"/>
          <p:cNvSpPr/>
          <p:nvPr/>
        </p:nvSpPr>
        <p:spPr>
          <a:xfrm>
            <a:off x="811674" y="1353063"/>
            <a:ext cx="8312562" cy="329193"/>
          </a:xfrm>
          <a:prstGeom prst="rect">
            <a:avLst/>
          </a:prstGeom>
        </p:spPr>
        <p:txBody>
          <a:bodyPr wrap="square">
            <a:spAutoFit/>
          </a:bodyPr>
          <a:lstStyle/>
          <a:p>
            <a:endParaRPr lang="es-CO" sz="1539" dirty="0"/>
          </a:p>
        </p:txBody>
      </p:sp>
      <p:graphicFrame>
        <p:nvGraphicFramePr>
          <p:cNvPr id="15" name="14 Tabla"/>
          <p:cNvGraphicFramePr>
            <a:graphicFrameLocks noGrp="1"/>
          </p:cNvGraphicFramePr>
          <p:nvPr>
            <p:extLst>
              <p:ext uri="{D42A27DB-BD31-4B8C-83A1-F6EECF244321}">
                <p14:modId xmlns:p14="http://schemas.microsoft.com/office/powerpoint/2010/main" val="1867869767"/>
              </p:ext>
            </p:extLst>
          </p:nvPr>
        </p:nvGraphicFramePr>
        <p:xfrm>
          <a:off x="1837717" y="780783"/>
          <a:ext cx="5144192" cy="1676516"/>
        </p:xfrm>
        <a:graphic>
          <a:graphicData uri="http://schemas.openxmlformats.org/drawingml/2006/table">
            <a:tbl>
              <a:tblPr firstRow="1" firstCol="1" bandRow="1">
                <a:tableStyleId>{72833802-FEF1-4C79-8D5D-14CF1EAF98D9}</a:tableStyleId>
              </a:tblPr>
              <a:tblGrid>
                <a:gridCol w="4006982"/>
                <a:gridCol w="1137210"/>
              </a:tblGrid>
              <a:tr h="589041">
                <a:tc>
                  <a:txBody>
                    <a:bodyPr/>
                    <a:lstStyle/>
                    <a:p>
                      <a:pPr algn="ctr">
                        <a:lnSpc>
                          <a:spcPct val="115000"/>
                        </a:lnSpc>
                        <a:spcAft>
                          <a:spcPts val="0"/>
                        </a:spcAft>
                      </a:pPr>
                      <a:r>
                        <a:rPr lang="es-CO" sz="1400" dirty="0">
                          <a:solidFill>
                            <a:schemeClr val="tx1"/>
                          </a:solidFill>
                          <a:effectLst/>
                          <a:latin typeface="Arial Narrow" pitchFamily="34" charset="0"/>
                        </a:rPr>
                        <a:t>ACTIVIDADES </a:t>
                      </a:r>
                      <a:br>
                        <a:rPr lang="es-CO" sz="1400" dirty="0">
                          <a:solidFill>
                            <a:schemeClr val="tx1"/>
                          </a:solidFill>
                          <a:effectLst/>
                          <a:latin typeface="Arial Narrow" pitchFamily="34" charset="0"/>
                        </a:rPr>
                      </a:br>
                      <a:r>
                        <a:rPr lang="es-CO" sz="1400" dirty="0">
                          <a:solidFill>
                            <a:schemeClr val="tx1"/>
                          </a:solidFill>
                          <a:effectLst/>
                          <a:latin typeface="Arial Narrow" pitchFamily="34" charset="0"/>
                        </a:rPr>
                        <a:t>FISCALIZACIÓN MINERA</a:t>
                      </a:r>
                      <a:endParaRPr lang="es-CO" sz="1200" dirty="0">
                        <a:solidFill>
                          <a:schemeClr val="tx1"/>
                        </a:solidFill>
                        <a:effectLst/>
                        <a:latin typeface="Arial Narrow" pitchFamily="34" charset="0"/>
                        <a:ea typeface="Calibri"/>
                        <a:cs typeface="Times New Roman"/>
                      </a:endParaRPr>
                    </a:p>
                  </a:txBody>
                  <a:tcPr marL="68580" marR="68580" marT="0" marB="0"/>
                </a:tc>
                <a:tc>
                  <a:txBody>
                    <a:bodyPr/>
                    <a:lstStyle/>
                    <a:p>
                      <a:pPr algn="ctr">
                        <a:lnSpc>
                          <a:spcPct val="115000"/>
                        </a:lnSpc>
                        <a:spcAft>
                          <a:spcPts val="0"/>
                        </a:spcAft>
                      </a:pPr>
                      <a:r>
                        <a:rPr lang="es-CO" sz="1400" dirty="0">
                          <a:solidFill>
                            <a:schemeClr val="tx1"/>
                          </a:solidFill>
                          <a:effectLst/>
                          <a:latin typeface="Arial Narrow" pitchFamily="34" charset="0"/>
                        </a:rPr>
                        <a:t>AVANCE 27/12/2017</a:t>
                      </a:r>
                      <a:endParaRPr lang="es-CO" sz="1200" dirty="0">
                        <a:solidFill>
                          <a:schemeClr val="tx1"/>
                        </a:solidFill>
                        <a:effectLst/>
                        <a:latin typeface="Arial Narrow" pitchFamily="34" charset="0"/>
                        <a:ea typeface="Calibri"/>
                        <a:cs typeface="Times New Roman"/>
                      </a:endParaRPr>
                    </a:p>
                  </a:txBody>
                  <a:tcPr marL="68580" marR="68580" marT="0" marB="0"/>
                </a:tc>
              </a:tr>
              <a:tr h="244358">
                <a:tc>
                  <a:txBody>
                    <a:bodyPr/>
                    <a:lstStyle/>
                    <a:p>
                      <a:pPr algn="ctr">
                        <a:lnSpc>
                          <a:spcPct val="115000"/>
                        </a:lnSpc>
                        <a:spcAft>
                          <a:spcPts val="0"/>
                        </a:spcAft>
                      </a:pPr>
                      <a:r>
                        <a:rPr lang="es-CO" sz="1800" b="0" dirty="0">
                          <a:effectLst/>
                          <a:latin typeface="Arial Narrow" pitchFamily="34" charset="0"/>
                        </a:rPr>
                        <a:t>Conceptos Técnicos</a:t>
                      </a:r>
                      <a:endParaRPr lang="es-CO" sz="1600" b="0" dirty="0">
                        <a:effectLst/>
                        <a:latin typeface="Arial Narrow" pitchFamily="34" charset="0"/>
                        <a:ea typeface="Calibri"/>
                        <a:cs typeface="Times New Roman"/>
                      </a:endParaRPr>
                    </a:p>
                  </a:txBody>
                  <a:tcPr marL="68580" marR="68580" marT="0" marB="0"/>
                </a:tc>
                <a:tc>
                  <a:txBody>
                    <a:bodyPr/>
                    <a:lstStyle/>
                    <a:p>
                      <a:pPr algn="ctr">
                        <a:lnSpc>
                          <a:spcPct val="115000"/>
                        </a:lnSpc>
                        <a:spcAft>
                          <a:spcPts val="1000"/>
                        </a:spcAft>
                      </a:pPr>
                      <a:r>
                        <a:rPr lang="es-CO" sz="1800" dirty="0" smtClean="0">
                          <a:effectLst/>
                          <a:latin typeface="Arial Narrow" pitchFamily="34" charset="0"/>
                        </a:rPr>
                        <a:t>1378</a:t>
                      </a:r>
                      <a:endParaRPr lang="es-CO" sz="1600" dirty="0">
                        <a:effectLst/>
                        <a:latin typeface="Arial Narrow" pitchFamily="34" charset="0"/>
                        <a:ea typeface="Calibri"/>
                        <a:cs typeface="Times New Roman"/>
                      </a:endParaRPr>
                    </a:p>
                  </a:txBody>
                  <a:tcPr marL="68580" marR="68580" marT="0" marB="0"/>
                </a:tc>
              </a:tr>
              <a:tr h="244358">
                <a:tc>
                  <a:txBody>
                    <a:bodyPr/>
                    <a:lstStyle/>
                    <a:p>
                      <a:pPr algn="ctr">
                        <a:lnSpc>
                          <a:spcPct val="115000"/>
                        </a:lnSpc>
                        <a:spcAft>
                          <a:spcPts val="0"/>
                        </a:spcAft>
                      </a:pPr>
                      <a:r>
                        <a:rPr lang="es-CO" sz="1800" b="0" dirty="0">
                          <a:effectLst/>
                          <a:latin typeface="Arial Narrow" pitchFamily="34" charset="0"/>
                        </a:rPr>
                        <a:t>Inspecciones de campo</a:t>
                      </a:r>
                      <a:endParaRPr lang="es-CO" sz="1600" b="0" dirty="0">
                        <a:effectLst/>
                        <a:latin typeface="Arial Narrow" pitchFamily="34" charset="0"/>
                        <a:ea typeface="Calibri"/>
                        <a:cs typeface="Times New Roman"/>
                      </a:endParaRPr>
                    </a:p>
                  </a:txBody>
                  <a:tcPr marL="68580" marR="68580" marT="0" marB="0"/>
                </a:tc>
                <a:tc>
                  <a:txBody>
                    <a:bodyPr/>
                    <a:lstStyle/>
                    <a:p>
                      <a:pPr algn="ctr">
                        <a:lnSpc>
                          <a:spcPct val="115000"/>
                        </a:lnSpc>
                        <a:spcAft>
                          <a:spcPts val="1000"/>
                        </a:spcAft>
                      </a:pPr>
                      <a:r>
                        <a:rPr lang="es-CO" sz="1800" dirty="0">
                          <a:effectLst/>
                          <a:latin typeface="Arial Narrow" pitchFamily="34" charset="0"/>
                        </a:rPr>
                        <a:t>1137</a:t>
                      </a:r>
                      <a:endParaRPr lang="es-CO" sz="1600" dirty="0">
                        <a:effectLst/>
                        <a:latin typeface="Arial Narrow" pitchFamily="34" charset="0"/>
                        <a:ea typeface="Calibri"/>
                        <a:cs typeface="Times New Roman"/>
                      </a:endParaRPr>
                    </a:p>
                  </a:txBody>
                  <a:tcPr marL="68580" marR="68580" marT="0" marB="0"/>
                </a:tc>
              </a:tr>
              <a:tr h="456539">
                <a:tc>
                  <a:txBody>
                    <a:bodyPr/>
                    <a:lstStyle/>
                    <a:p>
                      <a:pPr algn="ctr">
                        <a:lnSpc>
                          <a:spcPct val="115000"/>
                        </a:lnSpc>
                        <a:spcAft>
                          <a:spcPts val="0"/>
                        </a:spcAft>
                      </a:pPr>
                      <a:r>
                        <a:rPr lang="es-CO" sz="1800" b="0" dirty="0">
                          <a:effectLst/>
                          <a:latin typeface="Arial Narrow" pitchFamily="34" charset="0"/>
                        </a:rPr>
                        <a:t>Actos administrativos-evaluaciones jurídicas</a:t>
                      </a:r>
                      <a:endParaRPr lang="es-CO" sz="1600" b="0" dirty="0">
                        <a:effectLst/>
                        <a:latin typeface="Arial Narrow" pitchFamily="34" charset="0"/>
                        <a:ea typeface="Calibri"/>
                        <a:cs typeface="Times New Roman"/>
                      </a:endParaRPr>
                    </a:p>
                  </a:txBody>
                  <a:tcPr marL="68580" marR="68580" marT="0" marB="0"/>
                </a:tc>
                <a:tc>
                  <a:txBody>
                    <a:bodyPr/>
                    <a:lstStyle/>
                    <a:p>
                      <a:pPr algn="ctr">
                        <a:lnSpc>
                          <a:spcPct val="115000"/>
                        </a:lnSpc>
                        <a:spcAft>
                          <a:spcPts val="1000"/>
                        </a:spcAft>
                      </a:pPr>
                      <a:r>
                        <a:rPr lang="es-CO" sz="1800" dirty="0">
                          <a:effectLst/>
                          <a:latin typeface="Arial Narrow" pitchFamily="34" charset="0"/>
                        </a:rPr>
                        <a:t>1875</a:t>
                      </a:r>
                      <a:endParaRPr lang="es-CO" sz="1600" dirty="0">
                        <a:effectLst/>
                        <a:latin typeface="Arial Narrow" pitchFamily="34" charset="0"/>
                        <a:ea typeface="Calibri"/>
                        <a:cs typeface="Times New Roman"/>
                      </a:endParaRPr>
                    </a:p>
                  </a:txBody>
                  <a:tcPr marL="68580" marR="68580" marT="0" marB="0"/>
                </a:tc>
              </a:tr>
            </a:tbl>
          </a:graphicData>
        </a:graphic>
      </p:graphicFrame>
      <p:graphicFrame>
        <p:nvGraphicFramePr>
          <p:cNvPr id="16" name="1 Gráfico"/>
          <p:cNvGraphicFramePr>
            <a:graphicFrameLocks/>
          </p:cNvGraphicFramePr>
          <p:nvPr>
            <p:extLst>
              <p:ext uri="{D42A27DB-BD31-4B8C-83A1-F6EECF244321}">
                <p14:modId xmlns:p14="http://schemas.microsoft.com/office/powerpoint/2010/main" val="131893140"/>
              </p:ext>
            </p:extLst>
          </p:nvPr>
        </p:nvGraphicFramePr>
        <p:xfrm>
          <a:off x="1470350" y="2665968"/>
          <a:ext cx="5867400" cy="30051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153800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4 Rectángulo redondeado"/>
          <p:cNvSpPr/>
          <p:nvPr/>
        </p:nvSpPr>
        <p:spPr>
          <a:xfrm>
            <a:off x="1151902" y="213755"/>
            <a:ext cx="7985723" cy="437243"/>
          </a:xfrm>
          <a:prstGeom prst="roundRect">
            <a:avLst/>
          </a:prstGeom>
          <a:solidFill>
            <a:srgbClr val="C00000"/>
          </a:solidFill>
          <a:ln>
            <a:solidFill>
              <a:srgbClr val="C00000"/>
            </a:solidFill>
          </a:ln>
        </p:spPr>
        <p:style>
          <a:lnRef idx="1">
            <a:schemeClr val="accent6"/>
          </a:lnRef>
          <a:fillRef idx="2">
            <a:schemeClr val="accent6"/>
          </a:fillRef>
          <a:effectRef idx="1">
            <a:schemeClr val="accent6"/>
          </a:effectRef>
          <a:fontRef idx="minor">
            <a:schemeClr val="dk1"/>
          </a:fontRef>
        </p:style>
        <p:txBody>
          <a:bodyPr anchor="ctr"/>
          <a:lstStyle/>
          <a:p>
            <a:pPr algn="r"/>
            <a:r>
              <a:rPr lang="es-CO" sz="3200" b="1" dirty="0" smtClean="0">
                <a:solidFill>
                  <a:schemeClr val="bg1"/>
                </a:solidFill>
                <a:latin typeface="Arial Narrow" pitchFamily="34" charset="0"/>
              </a:rPr>
              <a:t>ACTOS ADMINISTRATIVOS</a:t>
            </a:r>
            <a:endParaRPr lang="es-CO" sz="3200" b="1" dirty="0">
              <a:solidFill>
                <a:schemeClr val="bg1"/>
              </a:solidFill>
              <a:latin typeface="Arial Narrow" pitchFamily="34" charset="0"/>
            </a:endParaRPr>
          </a:p>
        </p:txBody>
      </p:sp>
      <p:sp>
        <p:nvSpPr>
          <p:cNvPr id="9" name="Subtítulo 3"/>
          <p:cNvSpPr txBox="1">
            <a:spLocks/>
          </p:cNvSpPr>
          <p:nvPr/>
        </p:nvSpPr>
        <p:spPr>
          <a:xfrm>
            <a:off x="967052" y="775800"/>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10" name="Rectángulo 1"/>
          <p:cNvSpPr/>
          <p:nvPr/>
        </p:nvSpPr>
        <p:spPr>
          <a:xfrm>
            <a:off x="967053" y="775801"/>
            <a:ext cx="8312562" cy="329193"/>
          </a:xfrm>
          <a:prstGeom prst="rect">
            <a:avLst/>
          </a:prstGeom>
        </p:spPr>
        <p:txBody>
          <a:bodyPr wrap="square">
            <a:spAutoFit/>
          </a:bodyPr>
          <a:lstStyle/>
          <a:p>
            <a:endParaRPr lang="es-CO" sz="1539" dirty="0"/>
          </a:p>
        </p:txBody>
      </p:sp>
      <p:sp>
        <p:nvSpPr>
          <p:cNvPr id="7" name="Subtítulo 3"/>
          <p:cNvSpPr txBox="1">
            <a:spLocks/>
          </p:cNvSpPr>
          <p:nvPr/>
        </p:nvSpPr>
        <p:spPr>
          <a:xfrm>
            <a:off x="930423" y="1483687"/>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8" name="Rectángulo 1"/>
          <p:cNvSpPr/>
          <p:nvPr/>
        </p:nvSpPr>
        <p:spPr>
          <a:xfrm>
            <a:off x="930424" y="1483688"/>
            <a:ext cx="8312562" cy="329193"/>
          </a:xfrm>
          <a:prstGeom prst="rect">
            <a:avLst/>
          </a:prstGeom>
        </p:spPr>
        <p:txBody>
          <a:bodyPr wrap="square">
            <a:spAutoFit/>
          </a:bodyPr>
          <a:lstStyle/>
          <a:p>
            <a:endParaRPr lang="es-CO" sz="1539" dirty="0"/>
          </a:p>
        </p:txBody>
      </p:sp>
      <p:sp>
        <p:nvSpPr>
          <p:cNvPr id="11" name="Subtítulo 3"/>
          <p:cNvSpPr txBox="1">
            <a:spLocks/>
          </p:cNvSpPr>
          <p:nvPr/>
        </p:nvSpPr>
        <p:spPr>
          <a:xfrm>
            <a:off x="811673" y="1353062"/>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12" name="Rectángulo 1"/>
          <p:cNvSpPr/>
          <p:nvPr/>
        </p:nvSpPr>
        <p:spPr>
          <a:xfrm>
            <a:off x="811674" y="1353063"/>
            <a:ext cx="8312562" cy="329193"/>
          </a:xfrm>
          <a:prstGeom prst="rect">
            <a:avLst/>
          </a:prstGeom>
        </p:spPr>
        <p:txBody>
          <a:bodyPr wrap="square">
            <a:spAutoFit/>
          </a:bodyPr>
          <a:lstStyle/>
          <a:p>
            <a:endParaRPr lang="es-CO" sz="1539" dirty="0"/>
          </a:p>
        </p:txBody>
      </p:sp>
      <p:sp>
        <p:nvSpPr>
          <p:cNvPr id="13" name="Subtítulo 3"/>
          <p:cNvSpPr txBox="1">
            <a:spLocks/>
          </p:cNvSpPr>
          <p:nvPr/>
        </p:nvSpPr>
        <p:spPr>
          <a:xfrm>
            <a:off x="384931" y="1459937"/>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14" name="Rectángulo 1"/>
          <p:cNvSpPr/>
          <p:nvPr/>
        </p:nvSpPr>
        <p:spPr>
          <a:xfrm>
            <a:off x="384932" y="1459938"/>
            <a:ext cx="8312562" cy="329193"/>
          </a:xfrm>
          <a:prstGeom prst="rect">
            <a:avLst/>
          </a:prstGeom>
        </p:spPr>
        <p:txBody>
          <a:bodyPr wrap="square">
            <a:spAutoFit/>
          </a:bodyPr>
          <a:lstStyle/>
          <a:p>
            <a:endParaRPr lang="es-CO" sz="1539" dirty="0"/>
          </a:p>
        </p:txBody>
      </p:sp>
      <p:graphicFrame>
        <p:nvGraphicFramePr>
          <p:cNvPr id="17" name="2 Gráfico"/>
          <p:cNvGraphicFramePr>
            <a:graphicFrameLocks/>
          </p:cNvGraphicFramePr>
          <p:nvPr>
            <p:extLst>
              <p:ext uri="{D42A27DB-BD31-4B8C-83A1-F6EECF244321}">
                <p14:modId xmlns:p14="http://schemas.microsoft.com/office/powerpoint/2010/main" val="2711615084"/>
              </p:ext>
            </p:extLst>
          </p:nvPr>
        </p:nvGraphicFramePr>
        <p:xfrm>
          <a:off x="971600" y="705989"/>
          <a:ext cx="7272808" cy="4079767"/>
        </p:xfrm>
        <a:graphic>
          <a:graphicData uri="http://schemas.openxmlformats.org/drawingml/2006/chart">
            <c:chart xmlns:c="http://schemas.openxmlformats.org/drawingml/2006/chart" xmlns:r="http://schemas.openxmlformats.org/officeDocument/2006/relationships" r:id="rId2"/>
          </a:graphicData>
        </a:graphic>
      </p:graphicFrame>
      <p:sp>
        <p:nvSpPr>
          <p:cNvPr id="18" name="17 Rectángulo"/>
          <p:cNvSpPr/>
          <p:nvPr/>
        </p:nvSpPr>
        <p:spPr>
          <a:xfrm>
            <a:off x="1435483" y="4902764"/>
            <a:ext cx="6264696" cy="646331"/>
          </a:xfrm>
          <a:prstGeom prst="rect">
            <a:avLst/>
          </a:prstGeom>
        </p:spPr>
        <p:txBody>
          <a:bodyPr wrap="square">
            <a:spAutoFit/>
          </a:bodyPr>
          <a:lstStyle/>
          <a:p>
            <a:pPr algn="ctr"/>
            <a:r>
              <a:rPr lang="es-CO" dirty="0">
                <a:latin typeface="Arial Narrow"/>
                <a:ea typeface="Calibri"/>
                <a:cs typeface="Arial"/>
              </a:rPr>
              <a:t>Hasta la fecha se han realizado 31 Resoluciones de caducidad, 9 de las cuales se encuentran proyectadas. </a:t>
            </a:r>
            <a:endParaRPr lang="es-CO" dirty="0"/>
          </a:p>
        </p:txBody>
      </p:sp>
    </p:spTree>
    <p:extLst>
      <p:ext uri="{BB962C8B-B14F-4D97-AF65-F5344CB8AC3E}">
        <p14:creationId xmlns:p14="http://schemas.microsoft.com/office/powerpoint/2010/main" val="24121612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4 Rectángulo redondeado"/>
          <p:cNvSpPr/>
          <p:nvPr/>
        </p:nvSpPr>
        <p:spPr>
          <a:xfrm>
            <a:off x="1151902" y="213755"/>
            <a:ext cx="7985723" cy="437243"/>
          </a:xfrm>
          <a:prstGeom prst="roundRect">
            <a:avLst/>
          </a:prstGeom>
          <a:solidFill>
            <a:srgbClr val="C00000"/>
          </a:solidFill>
          <a:ln>
            <a:solidFill>
              <a:srgbClr val="C00000"/>
            </a:solidFill>
          </a:ln>
        </p:spPr>
        <p:style>
          <a:lnRef idx="1">
            <a:schemeClr val="accent6"/>
          </a:lnRef>
          <a:fillRef idx="2">
            <a:schemeClr val="accent6"/>
          </a:fillRef>
          <a:effectRef idx="1">
            <a:schemeClr val="accent6"/>
          </a:effectRef>
          <a:fontRef idx="minor">
            <a:schemeClr val="dk1"/>
          </a:fontRef>
        </p:style>
        <p:txBody>
          <a:bodyPr anchor="ctr"/>
          <a:lstStyle/>
          <a:p>
            <a:pPr algn="r"/>
            <a:r>
              <a:rPr lang="es-CO" sz="3200" b="1" dirty="0" smtClean="0">
                <a:solidFill>
                  <a:schemeClr val="bg1"/>
                </a:solidFill>
                <a:latin typeface="Arial Narrow" pitchFamily="34" charset="0"/>
              </a:rPr>
              <a:t>PLATAFORMA TECNOLÓGICA</a:t>
            </a:r>
            <a:endParaRPr lang="es-CO" sz="3200" b="1" dirty="0">
              <a:solidFill>
                <a:schemeClr val="bg1"/>
              </a:solidFill>
              <a:latin typeface="Arial Narrow" pitchFamily="34" charset="0"/>
            </a:endParaRPr>
          </a:p>
        </p:txBody>
      </p:sp>
      <p:sp>
        <p:nvSpPr>
          <p:cNvPr id="9" name="Subtítulo 3"/>
          <p:cNvSpPr txBox="1">
            <a:spLocks/>
          </p:cNvSpPr>
          <p:nvPr/>
        </p:nvSpPr>
        <p:spPr>
          <a:xfrm>
            <a:off x="967052" y="775800"/>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10" name="Rectángulo 1"/>
          <p:cNvSpPr/>
          <p:nvPr/>
        </p:nvSpPr>
        <p:spPr>
          <a:xfrm>
            <a:off x="967053" y="775801"/>
            <a:ext cx="8312562" cy="329193"/>
          </a:xfrm>
          <a:prstGeom prst="rect">
            <a:avLst/>
          </a:prstGeom>
        </p:spPr>
        <p:txBody>
          <a:bodyPr wrap="square">
            <a:spAutoFit/>
          </a:bodyPr>
          <a:lstStyle/>
          <a:p>
            <a:endParaRPr lang="es-CO" sz="1539" dirty="0"/>
          </a:p>
        </p:txBody>
      </p:sp>
      <p:sp>
        <p:nvSpPr>
          <p:cNvPr id="7" name="Subtítulo 3"/>
          <p:cNvSpPr txBox="1">
            <a:spLocks/>
          </p:cNvSpPr>
          <p:nvPr/>
        </p:nvSpPr>
        <p:spPr>
          <a:xfrm>
            <a:off x="930423" y="1483687"/>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8" name="Rectángulo 1"/>
          <p:cNvSpPr/>
          <p:nvPr/>
        </p:nvSpPr>
        <p:spPr>
          <a:xfrm>
            <a:off x="930424" y="1483688"/>
            <a:ext cx="8312562" cy="329193"/>
          </a:xfrm>
          <a:prstGeom prst="rect">
            <a:avLst/>
          </a:prstGeom>
        </p:spPr>
        <p:txBody>
          <a:bodyPr wrap="square">
            <a:spAutoFit/>
          </a:bodyPr>
          <a:lstStyle/>
          <a:p>
            <a:endParaRPr lang="es-CO" sz="1539" dirty="0"/>
          </a:p>
        </p:txBody>
      </p:sp>
      <p:sp>
        <p:nvSpPr>
          <p:cNvPr id="11" name="Subtítulo 3"/>
          <p:cNvSpPr txBox="1">
            <a:spLocks/>
          </p:cNvSpPr>
          <p:nvPr/>
        </p:nvSpPr>
        <p:spPr>
          <a:xfrm>
            <a:off x="811673" y="1353062"/>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12" name="Rectángulo 1"/>
          <p:cNvSpPr/>
          <p:nvPr/>
        </p:nvSpPr>
        <p:spPr>
          <a:xfrm>
            <a:off x="811674" y="1353063"/>
            <a:ext cx="8312562" cy="329193"/>
          </a:xfrm>
          <a:prstGeom prst="rect">
            <a:avLst/>
          </a:prstGeom>
        </p:spPr>
        <p:txBody>
          <a:bodyPr wrap="square">
            <a:spAutoFit/>
          </a:bodyPr>
          <a:lstStyle/>
          <a:p>
            <a:endParaRPr lang="es-CO" sz="1539" dirty="0"/>
          </a:p>
        </p:txBody>
      </p:sp>
      <p:sp>
        <p:nvSpPr>
          <p:cNvPr id="13" name="Subtítulo 3"/>
          <p:cNvSpPr txBox="1">
            <a:spLocks/>
          </p:cNvSpPr>
          <p:nvPr/>
        </p:nvSpPr>
        <p:spPr>
          <a:xfrm>
            <a:off x="384931" y="1459937"/>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14" name="Rectángulo 1"/>
          <p:cNvSpPr/>
          <p:nvPr/>
        </p:nvSpPr>
        <p:spPr>
          <a:xfrm>
            <a:off x="384932" y="1459938"/>
            <a:ext cx="8312562" cy="329193"/>
          </a:xfrm>
          <a:prstGeom prst="rect">
            <a:avLst/>
          </a:prstGeom>
        </p:spPr>
        <p:txBody>
          <a:bodyPr wrap="square">
            <a:spAutoFit/>
          </a:bodyPr>
          <a:lstStyle/>
          <a:p>
            <a:endParaRPr lang="es-CO" sz="1539" dirty="0"/>
          </a:p>
        </p:txBody>
      </p:sp>
      <p:sp>
        <p:nvSpPr>
          <p:cNvPr id="15" name="Subtítulo 3"/>
          <p:cNvSpPr txBox="1">
            <a:spLocks/>
          </p:cNvSpPr>
          <p:nvPr/>
        </p:nvSpPr>
        <p:spPr>
          <a:xfrm>
            <a:off x="384931" y="1828062"/>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16" name="Rectángulo 1"/>
          <p:cNvSpPr/>
          <p:nvPr/>
        </p:nvSpPr>
        <p:spPr>
          <a:xfrm>
            <a:off x="384932" y="1828063"/>
            <a:ext cx="8312562" cy="329193"/>
          </a:xfrm>
          <a:prstGeom prst="rect">
            <a:avLst/>
          </a:prstGeom>
        </p:spPr>
        <p:txBody>
          <a:bodyPr wrap="square">
            <a:spAutoFit/>
          </a:bodyPr>
          <a:lstStyle/>
          <a:p>
            <a:endParaRPr lang="es-CO" sz="1539" dirty="0"/>
          </a:p>
        </p:txBody>
      </p:sp>
      <p:sp>
        <p:nvSpPr>
          <p:cNvPr id="19" name="18 Rectángulo"/>
          <p:cNvSpPr/>
          <p:nvPr/>
        </p:nvSpPr>
        <p:spPr>
          <a:xfrm>
            <a:off x="489598" y="661080"/>
            <a:ext cx="8150246" cy="4708981"/>
          </a:xfrm>
          <a:prstGeom prst="rect">
            <a:avLst/>
          </a:prstGeom>
        </p:spPr>
        <p:txBody>
          <a:bodyPr wrap="square">
            <a:spAutoFit/>
          </a:bodyPr>
          <a:lstStyle/>
          <a:p>
            <a:pPr algn="just">
              <a:lnSpc>
                <a:spcPct val="115000"/>
              </a:lnSpc>
              <a:spcAft>
                <a:spcPts val="0"/>
              </a:spcAft>
            </a:pPr>
            <a:r>
              <a:rPr lang="es-ES" sz="1600" dirty="0">
                <a:latin typeface="Arial Narrow"/>
                <a:ea typeface="Calibri"/>
                <a:cs typeface="Arial"/>
              </a:rPr>
              <a:t>El día 27 de marzo de 2017, se realizó un acto protocolario para la presentación de la plataforma tecnológica adaptada por la Gobernación de Antioquia y los avances logrados en el desarrollo de la misma para el “Plan Piloto de Monitoreo de Riesgos” asociado a la actividad minera y “Firma del Memorando de Entendimiento” con las empresas y titulares mineros, que harán parte de este proyecto. </a:t>
            </a:r>
            <a:endParaRPr lang="es-CO" sz="1400" dirty="0">
              <a:latin typeface="Calibri"/>
              <a:ea typeface="Calibri"/>
              <a:cs typeface="Times New Roman"/>
            </a:endParaRPr>
          </a:p>
          <a:p>
            <a:pPr marL="540385" algn="just">
              <a:lnSpc>
                <a:spcPct val="115000"/>
              </a:lnSpc>
              <a:spcAft>
                <a:spcPts val="0"/>
              </a:spcAft>
            </a:pPr>
            <a:r>
              <a:rPr lang="es-ES" sz="1600" dirty="0">
                <a:latin typeface="Arial Narrow"/>
                <a:ea typeface="Calibri"/>
                <a:cs typeface="Arial"/>
              </a:rPr>
              <a:t> </a:t>
            </a:r>
            <a:endParaRPr lang="es-CO" sz="1400" dirty="0">
              <a:latin typeface="Calibri"/>
              <a:ea typeface="Calibri"/>
              <a:cs typeface="Times New Roman"/>
            </a:endParaRPr>
          </a:p>
          <a:p>
            <a:pPr algn="just">
              <a:lnSpc>
                <a:spcPct val="115000"/>
              </a:lnSpc>
              <a:spcAft>
                <a:spcPts val="0"/>
              </a:spcAft>
            </a:pPr>
            <a:r>
              <a:rPr lang="es-ES" sz="1600" dirty="0">
                <a:latin typeface="Arial Narrow"/>
                <a:ea typeface="Calibri"/>
                <a:cs typeface="Arial"/>
              </a:rPr>
              <a:t>Con la implementación de este Sistema de Monitoreo, se buscaba fiscalizar, monitorear y controlar algunos riesgos en las actividades mineras y la generación de alertas, así como implementar herramientas tecnológicas que permitan prevenir posibles accidentes y situaciones que puedan afectar la integridad humana. Las empresas que hacen parte del plan piloto son:</a:t>
            </a:r>
            <a:endParaRPr lang="es-CO" sz="1400" dirty="0">
              <a:latin typeface="Calibri"/>
              <a:ea typeface="Calibri"/>
              <a:cs typeface="Times New Roman"/>
            </a:endParaRPr>
          </a:p>
          <a:p>
            <a:pPr marL="540385" algn="just">
              <a:lnSpc>
                <a:spcPct val="115000"/>
              </a:lnSpc>
              <a:spcAft>
                <a:spcPts val="0"/>
              </a:spcAft>
            </a:pPr>
            <a:r>
              <a:rPr lang="es-ES" sz="1600" dirty="0">
                <a:latin typeface="Arial Narrow"/>
                <a:ea typeface="Calibri"/>
                <a:cs typeface="Arial"/>
              </a:rPr>
              <a:t> </a:t>
            </a:r>
            <a:endParaRPr lang="es-CO" sz="1400" dirty="0">
              <a:latin typeface="Calibri"/>
              <a:ea typeface="Calibri"/>
              <a:cs typeface="Times New Roman"/>
            </a:endParaRPr>
          </a:p>
          <a:p>
            <a:pPr marL="342900" lvl="0" indent="-342900" algn="just">
              <a:spcAft>
                <a:spcPts val="0"/>
              </a:spcAft>
              <a:buFont typeface="Wingdings"/>
              <a:buChar char=""/>
            </a:pPr>
            <a:r>
              <a:rPr lang="es-ES" sz="1600" dirty="0">
                <a:latin typeface="Arial Narrow"/>
                <a:ea typeface="Times New Roman"/>
                <a:cs typeface="Arial"/>
              </a:rPr>
              <a:t>CANTERAS DE </a:t>
            </a:r>
            <a:r>
              <a:rPr lang="es-ES" sz="1600" dirty="0" smtClean="0">
                <a:latin typeface="Arial Narrow"/>
                <a:ea typeface="Times New Roman"/>
                <a:cs typeface="Arial"/>
              </a:rPr>
              <a:t>COLOMBIA-ARGOS</a:t>
            </a:r>
            <a:endParaRPr lang="es-CO" sz="1600" dirty="0"/>
          </a:p>
          <a:p>
            <a:pPr marL="342900" lvl="0" indent="-342900" algn="just">
              <a:spcAft>
                <a:spcPts val="0"/>
              </a:spcAft>
              <a:buFont typeface="Wingdings"/>
              <a:buChar char=""/>
            </a:pPr>
            <a:r>
              <a:rPr lang="es-ES" sz="1600" dirty="0">
                <a:latin typeface="Arial Narrow"/>
                <a:ea typeface="Times New Roman"/>
                <a:cs typeface="Arial"/>
              </a:rPr>
              <a:t>RED EAGLE MINIG</a:t>
            </a:r>
            <a:endParaRPr lang="es-CO" sz="1600" dirty="0"/>
          </a:p>
          <a:p>
            <a:pPr marL="342900" lvl="0" indent="-342900" algn="just">
              <a:spcAft>
                <a:spcPts val="0"/>
              </a:spcAft>
              <a:buFont typeface="Wingdings"/>
              <a:buChar char=""/>
            </a:pPr>
            <a:r>
              <a:rPr lang="es-ES" sz="1600" dirty="0">
                <a:latin typeface="Arial Narrow"/>
                <a:ea typeface="Times New Roman"/>
                <a:cs typeface="Arial"/>
              </a:rPr>
              <a:t>CONASFALTOS</a:t>
            </a:r>
            <a:endParaRPr lang="es-CO" sz="1600" dirty="0"/>
          </a:p>
          <a:p>
            <a:pPr marL="342900" lvl="0" indent="-342900" algn="just">
              <a:spcAft>
                <a:spcPts val="0"/>
              </a:spcAft>
              <a:buFont typeface="Wingdings"/>
              <a:buChar char=""/>
            </a:pPr>
            <a:r>
              <a:rPr lang="es-ES" sz="1600" dirty="0">
                <a:latin typeface="Arial Narrow"/>
                <a:ea typeface="Times New Roman"/>
                <a:cs typeface="Arial"/>
              </a:rPr>
              <a:t>CARBONES SAN FERNANDO </a:t>
            </a:r>
            <a:endParaRPr lang="es-CO" sz="1600" dirty="0"/>
          </a:p>
          <a:p>
            <a:pPr marL="342900" lvl="0" indent="-342900" algn="just">
              <a:spcAft>
                <a:spcPts val="0"/>
              </a:spcAft>
              <a:buFont typeface="Wingdings"/>
              <a:buChar char=""/>
            </a:pPr>
            <a:r>
              <a:rPr lang="es-ES" sz="1600" dirty="0">
                <a:latin typeface="Arial Narrow"/>
                <a:ea typeface="Times New Roman"/>
                <a:cs typeface="Arial"/>
              </a:rPr>
              <a:t>MINCIVIL</a:t>
            </a:r>
            <a:endParaRPr lang="es-CO" sz="1600" dirty="0"/>
          </a:p>
          <a:p>
            <a:pPr marL="342900" lvl="0" indent="-342900" algn="just">
              <a:spcAft>
                <a:spcPts val="0"/>
              </a:spcAft>
              <a:buFont typeface="Wingdings"/>
              <a:buChar char=""/>
            </a:pPr>
            <a:r>
              <a:rPr lang="es-ES" sz="1600" dirty="0">
                <a:latin typeface="Arial Narrow"/>
                <a:ea typeface="Times New Roman"/>
                <a:cs typeface="Arial"/>
              </a:rPr>
              <a:t>CONCONCRETO</a:t>
            </a:r>
            <a:endParaRPr lang="es-CO" sz="1600" dirty="0"/>
          </a:p>
          <a:p>
            <a:pPr marL="342900" lvl="0" indent="-342900" algn="just">
              <a:spcAft>
                <a:spcPts val="0"/>
              </a:spcAft>
              <a:buFont typeface="Wingdings"/>
              <a:buChar char=""/>
            </a:pPr>
            <a:r>
              <a:rPr lang="es-ES" sz="1600" dirty="0">
                <a:latin typeface="Arial Narrow"/>
                <a:ea typeface="Times New Roman"/>
                <a:cs typeface="Arial"/>
              </a:rPr>
              <a:t>CONTINENTAL GOLD</a:t>
            </a:r>
            <a:endParaRPr lang="es-CO" sz="1600" dirty="0">
              <a:effectLst/>
            </a:endParaRPr>
          </a:p>
        </p:txBody>
      </p:sp>
      <p:pic>
        <p:nvPicPr>
          <p:cNvPr id="20" name="Imagen 1" descr="Descripción: C:\Users\RUBEN DARIO\Downloads\esqGral.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77467" y="3051191"/>
            <a:ext cx="3506553" cy="244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53934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4 Rectángulo redondeado"/>
          <p:cNvSpPr/>
          <p:nvPr/>
        </p:nvSpPr>
        <p:spPr>
          <a:xfrm>
            <a:off x="1151902" y="213755"/>
            <a:ext cx="7985723" cy="437243"/>
          </a:xfrm>
          <a:prstGeom prst="roundRect">
            <a:avLst/>
          </a:prstGeom>
          <a:solidFill>
            <a:srgbClr val="C00000"/>
          </a:solidFill>
          <a:ln>
            <a:solidFill>
              <a:srgbClr val="C00000"/>
            </a:solidFill>
          </a:ln>
        </p:spPr>
        <p:style>
          <a:lnRef idx="1">
            <a:schemeClr val="accent6"/>
          </a:lnRef>
          <a:fillRef idx="2">
            <a:schemeClr val="accent6"/>
          </a:fillRef>
          <a:effectRef idx="1">
            <a:schemeClr val="accent6"/>
          </a:effectRef>
          <a:fontRef idx="minor">
            <a:schemeClr val="dk1"/>
          </a:fontRef>
        </p:style>
        <p:txBody>
          <a:bodyPr anchor="ctr"/>
          <a:lstStyle/>
          <a:p>
            <a:pPr algn="r"/>
            <a:r>
              <a:rPr lang="es-CO" sz="3200" b="1" dirty="0" smtClean="0">
                <a:solidFill>
                  <a:schemeClr val="bg1"/>
                </a:solidFill>
                <a:latin typeface="Arial Narrow" pitchFamily="34" charset="0"/>
              </a:rPr>
              <a:t>PLATAFORMA TECNOLÓGICA</a:t>
            </a:r>
            <a:endParaRPr lang="es-CO" sz="3200" b="1" dirty="0">
              <a:solidFill>
                <a:schemeClr val="bg1"/>
              </a:solidFill>
              <a:latin typeface="Arial Narrow" pitchFamily="34" charset="0"/>
            </a:endParaRPr>
          </a:p>
        </p:txBody>
      </p:sp>
      <p:sp>
        <p:nvSpPr>
          <p:cNvPr id="9" name="Subtítulo 3"/>
          <p:cNvSpPr txBox="1">
            <a:spLocks/>
          </p:cNvSpPr>
          <p:nvPr/>
        </p:nvSpPr>
        <p:spPr>
          <a:xfrm>
            <a:off x="967052" y="775800"/>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10" name="Rectángulo 1"/>
          <p:cNvSpPr/>
          <p:nvPr/>
        </p:nvSpPr>
        <p:spPr>
          <a:xfrm>
            <a:off x="967053" y="775801"/>
            <a:ext cx="8312562" cy="329193"/>
          </a:xfrm>
          <a:prstGeom prst="rect">
            <a:avLst/>
          </a:prstGeom>
        </p:spPr>
        <p:txBody>
          <a:bodyPr wrap="square">
            <a:spAutoFit/>
          </a:bodyPr>
          <a:lstStyle/>
          <a:p>
            <a:endParaRPr lang="es-CO" sz="1539" dirty="0"/>
          </a:p>
        </p:txBody>
      </p:sp>
      <p:sp>
        <p:nvSpPr>
          <p:cNvPr id="7" name="Subtítulo 3"/>
          <p:cNvSpPr txBox="1">
            <a:spLocks/>
          </p:cNvSpPr>
          <p:nvPr/>
        </p:nvSpPr>
        <p:spPr>
          <a:xfrm>
            <a:off x="930423" y="1483687"/>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8" name="Rectángulo 1"/>
          <p:cNvSpPr/>
          <p:nvPr/>
        </p:nvSpPr>
        <p:spPr>
          <a:xfrm>
            <a:off x="930424" y="1483688"/>
            <a:ext cx="8312562" cy="329193"/>
          </a:xfrm>
          <a:prstGeom prst="rect">
            <a:avLst/>
          </a:prstGeom>
        </p:spPr>
        <p:txBody>
          <a:bodyPr wrap="square">
            <a:spAutoFit/>
          </a:bodyPr>
          <a:lstStyle/>
          <a:p>
            <a:endParaRPr lang="es-CO" sz="1539" dirty="0"/>
          </a:p>
        </p:txBody>
      </p:sp>
      <p:sp>
        <p:nvSpPr>
          <p:cNvPr id="11" name="Subtítulo 3"/>
          <p:cNvSpPr txBox="1">
            <a:spLocks/>
          </p:cNvSpPr>
          <p:nvPr/>
        </p:nvSpPr>
        <p:spPr>
          <a:xfrm>
            <a:off x="811673" y="1353062"/>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12" name="Rectángulo 1"/>
          <p:cNvSpPr/>
          <p:nvPr/>
        </p:nvSpPr>
        <p:spPr>
          <a:xfrm>
            <a:off x="811674" y="1353063"/>
            <a:ext cx="8312562" cy="329193"/>
          </a:xfrm>
          <a:prstGeom prst="rect">
            <a:avLst/>
          </a:prstGeom>
        </p:spPr>
        <p:txBody>
          <a:bodyPr wrap="square">
            <a:spAutoFit/>
          </a:bodyPr>
          <a:lstStyle/>
          <a:p>
            <a:endParaRPr lang="es-CO" sz="1539" dirty="0"/>
          </a:p>
        </p:txBody>
      </p:sp>
      <p:sp>
        <p:nvSpPr>
          <p:cNvPr id="13" name="Subtítulo 3"/>
          <p:cNvSpPr txBox="1">
            <a:spLocks/>
          </p:cNvSpPr>
          <p:nvPr/>
        </p:nvSpPr>
        <p:spPr>
          <a:xfrm>
            <a:off x="384931" y="1459937"/>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14" name="Rectángulo 1"/>
          <p:cNvSpPr/>
          <p:nvPr/>
        </p:nvSpPr>
        <p:spPr>
          <a:xfrm>
            <a:off x="384932" y="1459938"/>
            <a:ext cx="8312562" cy="329193"/>
          </a:xfrm>
          <a:prstGeom prst="rect">
            <a:avLst/>
          </a:prstGeom>
        </p:spPr>
        <p:txBody>
          <a:bodyPr wrap="square">
            <a:spAutoFit/>
          </a:bodyPr>
          <a:lstStyle/>
          <a:p>
            <a:endParaRPr lang="es-CO" sz="1539" dirty="0"/>
          </a:p>
        </p:txBody>
      </p:sp>
      <p:sp>
        <p:nvSpPr>
          <p:cNvPr id="15" name="Subtítulo 3"/>
          <p:cNvSpPr txBox="1">
            <a:spLocks/>
          </p:cNvSpPr>
          <p:nvPr/>
        </p:nvSpPr>
        <p:spPr>
          <a:xfrm>
            <a:off x="384931" y="1828062"/>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394" dirty="0"/>
          </a:p>
        </p:txBody>
      </p:sp>
      <p:sp>
        <p:nvSpPr>
          <p:cNvPr id="16" name="Rectángulo 1"/>
          <p:cNvSpPr/>
          <p:nvPr/>
        </p:nvSpPr>
        <p:spPr>
          <a:xfrm>
            <a:off x="384932" y="1828063"/>
            <a:ext cx="8312562" cy="329193"/>
          </a:xfrm>
          <a:prstGeom prst="rect">
            <a:avLst/>
          </a:prstGeom>
        </p:spPr>
        <p:txBody>
          <a:bodyPr wrap="square">
            <a:spAutoFit/>
          </a:bodyPr>
          <a:lstStyle/>
          <a:p>
            <a:endParaRPr lang="es-CO" sz="1539" dirty="0"/>
          </a:p>
        </p:txBody>
      </p:sp>
      <p:sp>
        <p:nvSpPr>
          <p:cNvPr id="17" name="Subtítulo 3"/>
          <p:cNvSpPr txBox="1">
            <a:spLocks/>
          </p:cNvSpPr>
          <p:nvPr/>
        </p:nvSpPr>
        <p:spPr>
          <a:xfrm>
            <a:off x="503681" y="1875562"/>
            <a:ext cx="8127839" cy="3658818"/>
          </a:xfrm>
          <a:prstGeom prst="rect">
            <a:avLst/>
          </a:prstGeom>
        </p:spPr>
        <p:txBody>
          <a:bodyPr>
            <a:normAutofit/>
          </a:bodyPr>
          <a:lst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r"/>
            <a:endParaRPr lang="es-ES" sz="2400" dirty="0"/>
          </a:p>
        </p:txBody>
      </p:sp>
      <p:sp>
        <p:nvSpPr>
          <p:cNvPr id="18" name="Rectángulo 1"/>
          <p:cNvSpPr/>
          <p:nvPr/>
        </p:nvSpPr>
        <p:spPr>
          <a:xfrm>
            <a:off x="503682" y="1875563"/>
            <a:ext cx="8312562" cy="338554"/>
          </a:xfrm>
          <a:prstGeom prst="rect">
            <a:avLst/>
          </a:prstGeom>
        </p:spPr>
        <p:txBody>
          <a:bodyPr wrap="square">
            <a:spAutoFit/>
          </a:bodyPr>
          <a:lstStyle/>
          <a:p>
            <a:endParaRPr lang="es-CO" sz="1600" dirty="0"/>
          </a:p>
        </p:txBody>
      </p:sp>
      <p:sp>
        <p:nvSpPr>
          <p:cNvPr id="21" name="20 Rectángulo"/>
          <p:cNvSpPr/>
          <p:nvPr/>
        </p:nvSpPr>
        <p:spPr>
          <a:xfrm>
            <a:off x="765935" y="969968"/>
            <a:ext cx="7901210" cy="941796"/>
          </a:xfrm>
          <a:prstGeom prst="rect">
            <a:avLst/>
          </a:prstGeom>
        </p:spPr>
        <p:txBody>
          <a:bodyPr wrap="square">
            <a:spAutoFit/>
          </a:bodyPr>
          <a:lstStyle/>
          <a:p>
            <a:pPr marL="0" lvl="2" algn="just">
              <a:lnSpc>
                <a:spcPct val="115000"/>
              </a:lnSpc>
            </a:pPr>
            <a:r>
              <a:rPr lang="es-ES" sz="2400" b="1" dirty="0">
                <a:latin typeface="Arial Narrow"/>
                <a:ea typeface="Calibri"/>
                <a:cs typeface="Arial"/>
              </a:rPr>
              <a:t>Sistema de Información: SIMA-Sistema Minero de Antioquia</a:t>
            </a:r>
            <a:endParaRPr lang="es-CO" sz="2000" dirty="0">
              <a:latin typeface="Calibri"/>
              <a:ea typeface="Calibri"/>
              <a:cs typeface="Times New Roman"/>
            </a:endParaRPr>
          </a:p>
          <a:p>
            <a:pPr algn="just">
              <a:lnSpc>
                <a:spcPct val="115000"/>
              </a:lnSpc>
              <a:spcAft>
                <a:spcPts val="0"/>
              </a:spcAft>
            </a:pPr>
            <a:r>
              <a:rPr lang="es-ES" sz="2400" b="1" dirty="0">
                <a:latin typeface="Arial Narrow"/>
                <a:ea typeface="Calibri"/>
                <a:cs typeface="Arial"/>
              </a:rPr>
              <a:t> </a:t>
            </a:r>
            <a:endParaRPr lang="es-CO" sz="2000" dirty="0">
              <a:latin typeface="Calibri"/>
              <a:ea typeface="Calibri"/>
              <a:cs typeface="Times New Roman"/>
            </a:endParaRPr>
          </a:p>
        </p:txBody>
      </p:sp>
      <p:graphicFrame>
        <p:nvGraphicFramePr>
          <p:cNvPr id="22" name="21 Diagrama"/>
          <p:cNvGraphicFramePr/>
          <p:nvPr>
            <p:extLst>
              <p:ext uri="{D42A27DB-BD31-4B8C-83A1-F6EECF244321}">
                <p14:modId xmlns:p14="http://schemas.microsoft.com/office/powerpoint/2010/main" val="2439045753"/>
              </p:ext>
            </p:extLst>
          </p:nvPr>
        </p:nvGraphicFramePr>
        <p:xfrm>
          <a:off x="787180" y="1546209"/>
          <a:ext cx="7560840" cy="28455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3" name="22 Rectángulo"/>
          <p:cNvSpPr/>
          <p:nvPr/>
        </p:nvSpPr>
        <p:spPr>
          <a:xfrm>
            <a:off x="802318" y="4628628"/>
            <a:ext cx="7272808" cy="707886"/>
          </a:xfrm>
          <a:prstGeom prst="rect">
            <a:avLst/>
          </a:prstGeom>
        </p:spPr>
        <p:txBody>
          <a:bodyPr wrap="square">
            <a:spAutoFit/>
          </a:bodyPr>
          <a:lstStyle/>
          <a:p>
            <a:r>
              <a:rPr lang="es-ES" sz="2000" dirty="0">
                <a:latin typeface="Arial Narrow" pitchFamily="34" charset="0"/>
              </a:rPr>
              <a:t>SIMA, está conformado por tres módulos: </a:t>
            </a:r>
            <a:r>
              <a:rPr lang="es-ES" sz="2000" dirty="0" smtClean="0">
                <a:latin typeface="Arial Narrow" pitchFamily="34" charset="0"/>
              </a:rPr>
              <a:t>información </a:t>
            </a:r>
            <a:r>
              <a:rPr lang="es-ES" sz="2000" dirty="0">
                <a:latin typeface="Arial Narrow" pitchFamily="34" charset="0"/>
              </a:rPr>
              <a:t>de títulos mineros, monitoreo de sensores e información geográfica.  </a:t>
            </a:r>
            <a:endParaRPr lang="es-CO" sz="2000" dirty="0">
              <a:latin typeface="Arial Narrow" pitchFamily="34" charset="0"/>
            </a:endParaRPr>
          </a:p>
        </p:txBody>
      </p:sp>
    </p:spTree>
    <p:extLst>
      <p:ext uri="{BB962C8B-B14F-4D97-AF65-F5344CB8AC3E}">
        <p14:creationId xmlns:p14="http://schemas.microsoft.com/office/powerpoint/2010/main" val="874353191"/>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145</TotalTime>
  <Words>4535</Words>
  <Application>Microsoft Office PowerPoint</Application>
  <PresentationFormat>Presentación en pantalla (4:3)</PresentationFormat>
  <Paragraphs>803</Paragraphs>
  <Slides>54</Slides>
  <Notes>0</Notes>
  <HiddenSlides>0</HiddenSlides>
  <MMClips>0</MMClips>
  <ScaleCrop>false</ScaleCrop>
  <HeadingPairs>
    <vt:vector size="4" baseType="variant">
      <vt:variant>
        <vt:lpstr>Tema</vt:lpstr>
      </vt:variant>
      <vt:variant>
        <vt:i4>1</vt:i4>
      </vt:variant>
      <vt:variant>
        <vt:lpstr>Títulos de diapositiva</vt:lpstr>
      </vt:variant>
      <vt:variant>
        <vt:i4>54</vt:i4>
      </vt:variant>
    </vt:vector>
  </HeadingPairs>
  <TitlesOfParts>
    <vt:vector size="55" baseType="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 de Microsoft Office</dc:creator>
  <cp:lastModifiedBy>SEBASTIAN ESPINOSA JARAMILLO</cp:lastModifiedBy>
  <cp:revision>27</cp:revision>
  <cp:lastPrinted>2017-12-28T00:46:30Z</cp:lastPrinted>
  <dcterms:created xsi:type="dcterms:W3CDTF">2017-12-12T20:38:39Z</dcterms:created>
  <dcterms:modified xsi:type="dcterms:W3CDTF">2018-01-05T13:41:32Z</dcterms:modified>
</cp:coreProperties>
</file>